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6"/>
  </p:notesMasterIdLst>
  <p:handoutMasterIdLst>
    <p:handoutMasterId r:id="rId87"/>
  </p:handoutMasterIdLst>
  <p:sldIdLst>
    <p:sldId id="746" r:id="rId2"/>
    <p:sldId id="752" r:id="rId3"/>
    <p:sldId id="689" r:id="rId4"/>
    <p:sldId id="733" r:id="rId5"/>
    <p:sldId id="734" r:id="rId6"/>
    <p:sldId id="735" r:id="rId7"/>
    <p:sldId id="736" r:id="rId8"/>
    <p:sldId id="737" r:id="rId9"/>
    <p:sldId id="738" r:id="rId10"/>
    <p:sldId id="739" r:id="rId11"/>
    <p:sldId id="740" r:id="rId12"/>
    <p:sldId id="741" r:id="rId13"/>
    <p:sldId id="688" r:id="rId14"/>
    <p:sldId id="690" r:id="rId15"/>
    <p:sldId id="639" r:id="rId16"/>
    <p:sldId id="691" r:id="rId17"/>
    <p:sldId id="692" r:id="rId18"/>
    <p:sldId id="645" r:id="rId19"/>
    <p:sldId id="646" r:id="rId20"/>
    <p:sldId id="647" r:id="rId21"/>
    <p:sldId id="649" r:id="rId22"/>
    <p:sldId id="650" r:id="rId23"/>
    <p:sldId id="651" r:id="rId24"/>
    <p:sldId id="652" r:id="rId25"/>
    <p:sldId id="657" r:id="rId26"/>
    <p:sldId id="658" r:id="rId27"/>
    <p:sldId id="659" r:id="rId28"/>
    <p:sldId id="660" r:id="rId29"/>
    <p:sldId id="661" r:id="rId30"/>
    <p:sldId id="662" r:id="rId31"/>
    <p:sldId id="696" r:id="rId32"/>
    <p:sldId id="697" r:id="rId33"/>
    <p:sldId id="698" r:id="rId34"/>
    <p:sldId id="663" r:id="rId35"/>
    <p:sldId id="753" r:id="rId36"/>
    <p:sldId id="407" r:id="rId37"/>
    <p:sldId id="408" r:id="rId38"/>
    <p:sldId id="693" r:id="rId39"/>
    <p:sldId id="678" r:id="rId40"/>
    <p:sldId id="679" r:id="rId41"/>
    <p:sldId id="680" r:id="rId42"/>
    <p:sldId id="681" r:id="rId43"/>
    <p:sldId id="682" r:id="rId44"/>
    <p:sldId id="683" r:id="rId45"/>
    <p:sldId id="684" r:id="rId46"/>
    <p:sldId id="685" r:id="rId47"/>
    <p:sldId id="695" r:id="rId48"/>
    <p:sldId id="415" r:id="rId49"/>
    <p:sldId id="416" r:id="rId50"/>
    <p:sldId id="417" r:id="rId51"/>
    <p:sldId id="418" r:id="rId52"/>
    <p:sldId id="694" r:id="rId53"/>
    <p:sldId id="699" r:id="rId54"/>
    <p:sldId id="316" r:id="rId55"/>
    <p:sldId id="754" r:id="rId56"/>
    <p:sldId id="702" r:id="rId57"/>
    <p:sldId id="703" r:id="rId58"/>
    <p:sldId id="704" r:id="rId59"/>
    <p:sldId id="705" r:id="rId60"/>
    <p:sldId id="706" r:id="rId61"/>
    <p:sldId id="707" r:id="rId62"/>
    <p:sldId id="708" r:id="rId63"/>
    <p:sldId id="709" r:id="rId64"/>
    <p:sldId id="710" r:id="rId65"/>
    <p:sldId id="711" r:id="rId66"/>
    <p:sldId id="712" r:id="rId67"/>
    <p:sldId id="713" r:id="rId68"/>
    <p:sldId id="714" r:id="rId69"/>
    <p:sldId id="715" r:id="rId70"/>
    <p:sldId id="716" r:id="rId71"/>
    <p:sldId id="717" r:id="rId72"/>
    <p:sldId id="718" r:id="rId73"/>
    <p:sldId id="719" r:id="rId74"/>
    <p:sldId id="720" r:id="rId75"/>
    <p:sldId id="721" r:id="rId76"/>
    <p:sldId id="722" r:id="rId77"/>
    <p:sldId id="723" r:id="rId78"/>
    <p:sldId id="724" r:id="rId79"/>
    <p:sldId id="725" r:id="rId80"/>
    <p:sldId id="726" r:id="rId81"/>
    <p:sldId id="755" r:id="rId82"/>
    <p:sldId id="730" r:id="rId83"/>
    <p:sldId id="727" r:id="rId84"/>
    <p:sldId id="756" r:id="rId85"/>
  </p:sldIdLst>
  <p:sldSz cx="9144000" cy="6858000" type="letter"/>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b="1"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042A9F"/>
    <a:srgbClr val="008F00"/>
    <a:srgbClr val="A2C1FE"/>
    <a:srgbClr val="3365FB"/>
    <a:srgbClr val="00AE00"/>
    <a:srgbClr val="B760F9"/>
    <a:srgbClr val="55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9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Pyrcz" userId="0efd8a38-3f8e-46fd-9886-7800c0196e80" providerId="ADAL" clId="{8913CE8B-82C0-4848-AC91-029A38ED11E0}"/>
  </pc:docChgLst>
  <pc:docChgLst>
    <pc:chgData name="Michael Pyrcz" userId="0efd8a38-3f8e-46fd-9886-7800c0196e80" providerId="ADAL" clId="{08FD5ACE-55FB-4A2C-9C65-C0943E4FA7C8}"/>
  </pc:docChgLst>
  <pc:docChgLst>
    <pc:chgData name="Pyrcz, Michael" userId="0efd8a38-3f8e-46fd-9886-7800c0196e80" providerId="ADAL" clId="{E4084505-DE8F-4367-A3B1-66FEB558CEA1}"/>
    <pc:docChg chg="undo custSel delSld modSld modMainMaster">
      <pc:chgData name="Pyrcz, Michael" userId="0efd8a38-3f8e-46fd-9886-7800c0196e80" providerId="ADAL" clId="{E4084505-DE8F-4367-A3B1-66FEB558CEA1}" dt="2019-06-03T23:34:05.608" v="177" actId="2696"/>
      <pc:docMkLst>
        <pc:docMk/>
      </pc:docMkLst>
      <pc:sldChg chg="addSp delSp modSp">
        <pc:chgData name="Pyrcz, Michael" userId="0efd8a38-3f8e-46fd-9886-7800c0196e80" providerId="ADAL" clId="{E4084505-DE8F-4367-A3B1-66FEB558CEA1}" dt="2019-06-03T23:16:57.543" v="129" actId="1036"/>
        <pc:sldMkLst>
          <pc:docMk/>
          <pc:sldMk cId="1330249767" sldId="694"/>
        </pc:sldMkLst>
        <pc:spChg chg="mod">
          <ac:chgData name="Pyrcz, Michael" userId="0efd8a38-3f8e-46fd-9886-7800c0196e80" providerId="ADAL" clId="{E4084505-DE8F-4367-A3B1-66FEB558CEA1}" dt="2019-06-03T23:16:34.770" v="115" actId="20577"/>
          <ac:spMkLst>
            <pc:docMk/>
            <pc:sldMk cId="1330249767" sldId="694"/>
            <ac:spMk id="5" creationId="{00000000-0000-0000-0000-000000000000}"/>
          </ac:spMkLst>
        </pc:spChg>
        <pc:picChg chg="add mod">
          <ac:chgData name="Pyrcz, Michael" userId="0efd8a38-3f8e-46fd-9886-7800c0196e80" providerId="ADAL" clId="{E4084505-DE8F-4367-A3B1-66FEB558CEA1}" dt="2019-06-03T23:16:57.543" v="129" actId="1036"/>
          <ac:picMkLst>
            <pc:docMk/>
            <pc:sldMk cId="1330249767" sldId="694"/>
            <ac:picMk id="2" creationId="{DABF03E5-FD0A-4FB9-B8D8-CCF6013B5158}"/>
          </ac:picMkLst>
        </pc:picChg>
        <pc:picChg chg="del">
          <ac:chgData name="Pyrcz, Michael" userId="0efd8a38-3f8e-46fd-9886-7800c0196e80" providerId="ADAL" clId="{E4084505-DE8F-4367-A3B1-66FEB558CEA1}" dt="2019-06-03T23:16:06.262" v="66" actId="478"/>
          <ac:picMkLst>
            <pc:docMk/>
            <pc:sldMk cId="1330249767" sldId="694"/>
            <ac:picMk id="4" creationId="{00000000-0000-0000-0000-000000000000}"/>
          </ac:picMkLst>
        </pc:picChg>
      </pc:sldChg>
      <pc:sldChg chg="addSp delSp modSp">
        <pc:chgData name="Pyrcz, Michael" userId="0efd8a38-3f8e-46fd-9886-7800c0196e80" providerId="ADAL" clId="{E4084505-DE8F-4367-A3B1-66FEB558CEA1}" dt="2019-06-03T23:33:08.901" v="174" actId="20577"/>
        <pc:sldMkLst>
          <pc:docMk/>
          <pc:sldMk cId="2693134318" sldId="726"/>
        </pc:sldMkLst>
        <pc:spChg chg="mod">
          <ac:chgData name="Pyrcz, Michael" userId="0efd8a38-3f8e-46fd-9886-7800c0196e80" providerId="ADAL" clId="{E4084505-DE8F-4367-A3B1-66FEB558CEA1}" dt="2019-06-03T23:33:08.901" v="174" actId="20577"/>
          <ac:spMkLst>
            <pc:docMk/>
            <pc:sldMk cId="2693134318" sldId="726"/>
            <ac:spMk id="3" creationId="{FCC19F2E-3C90-4F4E-8C84-E71CA71094B9}"/>
          </ac:spMkLst>
        </pc:spChg>
        <pc:picChg chg="del">
          <ac:chgData name="Pyrcz, Michael" userId="0efd8a38-3f8e-46fd-9886-7800c0196e80" providerId="ADAL" clId="{E4084505-DE8F-4367-A3B1-66FEB558CEA1}" dt="2019-06-03T23:32:43.700" v="130" actId="478"/>
          <ac:picMkLst>
            <pc:docMk/>
            <pc:sldMk cId="2693134318" sldId="726"/>
            <ac:picMk id="2" creationId="{C084B1C0-E3DE-4299-A90C-09BF79D3DE2A}"/>
          </ac:picMkLst>
        </pc:picChg>
        <pc:picChg chg="add mod">
          <ac:chgData name="Pyrcz, Michael" userId="0efd8a38-3f8e-46fd-9886-7800c0196e80" providerId="ADAL" clId="{E4084505-DE8F-4367-A3B1-66FEB558CEA1}" dt="2019-06-03T23:32:49.213" v="133" actId="1076"/>
          <ac:picMkLst>
            <pc:docMk/>
            <pc:sldMk cId="2693134318" sldId="726"/>
            <ac:picMk id="4" creationId="{7537453F-17DD-4CB5-86D2-8E2BA8FBF7D2}"/>
          </ac:picMkLst>
        </pc:picChg>
      </pc:sldChg>
      <pc:sldChg chg="del">
        <pc:chgData name="Pyrcz, Michael" userId="0efd8a38-3f8e-46fd-9886-7800c0196e80" providerId="ADAL" clId="{E4084505-DE8F-4367-A3B1-66FEB558CEA1}" dt="2019-06-03T23:08:31.380" v="65" actId="2696"/>
        <pc:sldMkLst>
          <pc:docMk/>
          <pc:sldMk cId="2970225020" sldId="743"/>
        </pc:sldMkLst>
      </pc:sldChg>
      <pc:sldChg chg="del">
        <pc:chgData name="Pyrcz, Michael" userId="0efd8a38-3f8e-46fd-9886-7800c0196e80" providerId="ADAL" clId="{E4084505-DE8F-4367-A3B1-66FEB558CEA1}" dt="2019-06-03T23:34:05.607" v="176" actId="2696"/>
        <pc:sldMkLst>
          <pc:docMk/>
          <pc:sldMk cId="2217936291" sldId="744"/>
        </pc:sldMkLst>
      </pc:sldChg>
      <pc:sldChg chg="del">
        <pc:chgData name="Pyrcz, Michael" userId="0efd8a38-3f8e-46fd-9886-7800c0196e80" providerId="ADAL" clId="{E4084505-DE8F-4367-A3B1-66FEB558CEA1}" dt="2019-06-03T23:33:29.933" v="175" actId="2696"/>
        <pc:sldMkLst>
          <pc:docMk/>
          <pc:sldMk cId="2418505301" sldId="745"/>
        </pc:sldMkLst>
      </pc:sldChg>
      <pc:sldChg chg="addSp delSp modSp">
        <pc:chgData name="Pyrcz, Michael" userId="0efd8a38-3f8e-46fd-9886-7800c0196e80" providerId="ADAL" clId="{E4084505-DE8F-4367-A3B1-66FEB558CEA1}" dt="2019-06-03T23:07:06.697" v="50" actId="20577"/>
        <pc:sldMkLst>
          <pc:docMk/>
          <pc:sldMk cId="2220468982" sldId="746"/>
        </pc:sldMkLst>
        <pc:spChg chg="add del mod">
          <ac:chgData name="Pyrcz, Michael" userId="0efd8a38-3f8e-46fd-9886-7800c0196e80" providerId="ADAL" clId="{E4084505-DE8F-4367-A3B1-66FEB558CEA1}" dt="2019-06-03T23:06:16.905" v="1" actId="478"/>
          <ac:spMkLst>
            <pc:docMk/>
            <pc:sldMk cId="2220468982" sldId="746"/>
            <ac:spMk id="3" creationId="{65161977-1E38-4BDD-A494-AB45DF823C78}"/>
          </ac:spMkLst>
        </pc:spChg>
        <pc:spChg chg="add mod">
          <ac:chgData name="Pyrcz, Michael" userId="0efd8a38-3f8e-46fd-9886-7800c0196e80" providerId="ADAL" clId="{E4084505-DE8F-4367-A3B1-66FEB558CEA1}" dt="2019-06-03T23:07:06.697" v="50" actId="20577"/>
          <ac:spMkLst>
            <pc:docMk/>
            <pc:sldMk cId="2220468982" sldId="746"/>
            <ac:spMk id="19" creationId="{70516915-EECD-42DA-AE7A-F55444B7DC60}"/>
          </ac:spMkLst>
        </pc:spChg>
        <pc:spChg chg="del">
          <ac:chgData name="Pyrcz, Michael" userId="0efd8a38-3f8e-46fd-9886-7800c0196e80" providerId="ADAL" clId="{E4084505-DE8F-4367-A3B1-66FEB558CEA1}" dt="2019-06-03T23:06:14.338" v="0" actId="478"/>
          <ac:spMkLst>
            <pc:docMk/>
            <pc:sldMk cId="2220468982" sldId="746"/>
            <ac:spMk id="23" creationId="{00000000-0000-0000-0000-000000000000}"/>
          </ac:spMkLst>
        </pc:spChg>
        <pc:spChg chg="del">
          <ac:chgData name="Pyrcz, Michael" userId="0efd8a38-3f8e-46fd-9886-7800c0196e80" providerId="ADAL" clId="{E4084505-DE8F-4367-A3B1-66FEB558CEA1}" dt="2019-06-03T23:06:22.265" v="3" actId="478"/>
          <ac:spMkLst>
            <pc:docMk/>
            <pc:sldMk cId="2220468982" sldId="746"/>
            <ac:spMk id="36" creationId="{AE903547-EE5C-4023-A6DB-038A953B729F}"/>
          </ac:spMkLst>
        </pc:spChg>
        <pc:grpChg chg="del">
          <ac:chgData name="Pyrcz, Michael" userId="0efd8a38-3f8e-46fd-9886-7800c0196e80" providerId="ADAL" clId="{E4084505-DE8F-4367-A3B1-66FEB558CEA1}" dt="2019-06-03T23:06:22.265" v="3" actId="478"/>
          <ac:grpSpMkLst>
            <pc:docMk/>
            <pc:sldMk cId="2220468982" sldId="746"/>
            <ac:grpSpMk id="24" creationId="{F58B45D1-25DC-45B6-891C-0C2CB2CCE79B}"/>
          </ac:grpSpMkLst>
        </pc:grpChg>
      </pc:sldChg>
      <pc:sldChg chg="addSp delSp">
        <pc:chgData name="Pyrcz, Michael" userId="0efd8a38-3f8e-46fd-9886-7800c0196e80" providerId="ADAL" clId="{E4084505-DE8F-4367-A3B1-66FEB558CEA1}" dt="2019-06-03T23:07:17.816" v="52"/>
        <pc:sldMkLst>
          <pc:docMk/>
          <pc:sldMk cId="95906901" sldId="752"/>
        </pc:sldMkLst>
        <pc:spChg chg="add">
          <ac:chgData name="Pyrcz, Michael" userId="0efd8a38-3f8e-46fd-9886-7800c0196e80" providerId="ADAL" clId="{E4084505-DE8F-4367-A3B1-66FEB558CEA1}" dt="2019-06-03T23:07:17.816" v="52"/>
          <ac:spMkLst>
            <pc:docMk/>
            <pc:sldMk cId="95906901" sldId="752"/>
            <ac:spMk id="17" creationId="{9EA7378A-4DE6-444D-ACCD-CD465621DC8A}"/>
          </ac:spMkLst>
        </pc:spChg>
        <pc:spChg chg="del">
          <ac:chgData name="Pyrcz, Michael" userId="0efd8a38-3f8e-46fd-9886-7800c0196e80" providerId="ADAL" clId="{E4084505-DE8F-4367-A3B1-66FEB558CEA1}" dt="2019-06-03T23:07:17.025" v="51" actId="478"/>
          <ac:spMkLst>
            <pc:docMk/>
            <pc:sldMk cId="95906901" sldId="752"/>
            <ac:spMk id="23" creationId="{00000000-0000-0000-0000-000000000000}"/>
          </ac:spMkLst>
        </pc:spChg>
        <pc:spChg chg="del">
          <ac:chgData name="Pyrcz, Michael" userId="0efd8a38-3f8e-46fd-9886-7800c0196e80" providerId="ADAL" clId="{E4084505-DE8F-4367-A3B1-66FEB558CEA1}" dt="2019-06-03T23:06:51.040" v="19" actId="478"/>
          <ac:spMkLst>
            <pc:docMk/>
            <pc:sldMk cId="95906901" sldId="752"/>
            <ac:spMk id="36" creationId="{AE903547-EE5C-4023-A6DB-038A953B729F}"/>
          </ac:spMkLst>
        </pc:spChg>
        <pc:grpChg chg="del">
          <ac:chgData name="Pyrcz, Michael" userId="0efd8a38-3f8e-46fd-9886-7800c0196e80" providerId="ADAL" clId="{E4084505-DE8F-4367-A3B1-66FEB558CEA1}" dt="2019-06-03T23:06:51.040" v="19" actId="478"/>
          <ac:grpSpMkLst>
            <pc:docMk/>
            <pc:sldMk cId="95906901" sldId="752"/>
            <ac:grpSpMk id="24" creationId="{F58B45D1-25DC-45B6-891C-0C2CB2CCE79B}"/>
          </ac:grpSpMkLst>
        </pc:grpChg>
      </pc:sldChg>
      <pc:sldChg chg="addSp delSp">
        <pc:chgData name="Pyrcz, Michael" userId="0efd8a38-3f8e-46fd-9886-7800c0196e80" providerId="ADAL" clId="{E4084505-DE8F-4367-A3B1-66FEB558CEA1}" dt="2019-06-03T23:07:34.810" v="55" actId="478"/>
        <pc:sldMkLst>
          <pc:docMk/>
          <pc:sldMk cId="1681684102" sldId="753"/>
        </pc:sldMkLst>
        <pc:spChg chg="add">
          <ac:chgData name="Pyrcz, Michael" userId="0efd8a38-3f8e-46fd-9886-7800c0196e80" providerId="ADAL" clId="{E4084505-DE8F-4367-A3B1-66FEB558CEA1}" dt="2019-06-03T23:07:32.624" v="54"/>
          <ac:spMkLst>
            <pc:docMk/>
            <pc:sldMk cId="1681684102" sldId="753"/>
            <ac:spMk id="17" creationId="{85978907-9786-45D8-8A0E-0A8169CEB4D9}"/>
          </ac:spMkLst>
        </pc:spChg>
        <pc:spChg chg="del">
          <ac:chgData name="Pyrcz, Michael" userId="0efd8a38-3f8e-46fd-9886-7800c0196e80" providerId="ADAL" clId="{E4084505-DE8F-4367-A3B1-66FEB558CEA1}" dt="2019-06-03T23:07:31.642" v="53" actId="478"/>
          <ac:spMkLst>
            <pc:docMk/>
            <pc:sldMk cId="1681684102" sldId="753"/>
            <ac:spMk id="23" creationId="{00000000-0000-0000-0000-000000000000}"/>
          </ac:spMkLst>
        </pc:spChg>
        <pc:spChg chg="del">
          <ac:chgData name="Pyrcz, Michael" userId="0efd8a38-3f8e-46fd-9886-7800c0196e80" providerId="ADAL" clId="{E4084505-DE8F-4367-A3B1-66FEB558CEA1}" dt="2019-06-03T23:07:34.810" v="55" actId="478"/>
          <ac:spMkLst>
            <pc:docMk/>
            <pc:sldMk cId="1681684102" sldId="753"/>
            <ac:spMk id="36" creationId="{AE903547-EE5C-4023-A6DB-038A953B729F}"/>
          </ac:spMkLst>
        </pc:spChg>
        <pc:grpChg chg="del">
          <ac:chgData name="Pyrcz, Michael" userId="0efd8a38-3f8e-46fd-9886-7800c0196e80" providerId="ADAL" clId="{E4084505-DE8F-4367-A3B1-66FEB558CEA1}" dt="2019-06-03T23:07:34.810" v="55" actId="478"/>
          <ac:grpSpMkLst>
            <pc:docMk/>
            <pc:sldMk cId="1681684102" sldId="753"/>
            <ac:grpSpMk id="24" creationId="{F58B45D1-25DC-45B6-891C-0C2CB2CCE79B}"/>
          </ac:grpSpMkLst>
        </pc:grpChg>
      </pc:sldChg>
      <pc:sldChg chg="addSp delSp">
        <pc:chgData name="Pyrcz, Michael" userId="0efd8a38-3f8e-46fd-9886-7800c0196e80" providerId="ADAL" clId="{E4084505-DE8F-4367-A3B1-66FEB558CEA1}" dt="2019-06-03T23:07:48.337" v="58" actId="478"/>
        <pc:sldMkLst>
          <pc:docMk/>
          <pc:sldMk cId="2052928892" sldId="754"/>
        </pc:sldMkLst>
        <pc:spChg chg="add">
          <ac:chgData name="Pyrcz, Michael" userId="0efd8a38-3f8e-46fd-9886-7800c0196e80" providerId="ADAL" clId="{E4084505-DE8F-4367-A3B1-66FEB558CEA1}" dt="2019-06-03T23:07:45.892" v="57"/>
          <ac:spMkLst>
            <pc:docMk/>
            <pc:sldMk cId="2052928892" sldId="754"/>
            <ac:spMk id="17" creationId="{742E7AA8-6C22-44A7-AC93-4AE02F09E4F6}"/>
          </ac:spMkLst>
        </pc:spChg>
        <pc:spChg chg="del">
          <ac:chgData name="Pyrcz, Michael" userId="0efd8a38-3f8e-46fd-9886-7800c0196e80" providerId="ADAL" clId="{E4084505-DE8F-4367-A3B1-66FEB558CEA1}" dt="2019-06-03T23:07:44.554" v="56" actId="478"/>
          <ac:spMkLst>
            <pc:docMk/>
            <pc:sldMk cId="2052928892" sldId="754"/>
            <ac:spMk id="23" creationId="{00000000-0000-0000-0000-000000000000}"/>
          </ac:spMkLst>
        </pc:spChg>
        <pc:spChg chg="del">
          <ac:chgData name="Pyrcz, Michael" userId="0efd8a38-3f8e-46fd-9886-7800c0196e80" providerId="ADAL" clId="{E4084505-DE8F-4367-A3B1-66FEB558CEA1}" dt="2019-06-03T23:07:48.337" v="58" actId="478"/>
          <ac:spMkLst>
            <pc:docMk/>
            <pc:sldMk cId="2052928892" sldId="754"/>
            <ac:spMk id="36" creationId="{AE903547-EE5C-4023-A6DB-038A953B729F}"/>
          </ac:spMkLst>
        </pc:spChg>
        <pc:grpChg chg="del">
          <ac:chgData name="Pyrcz, Michael" userId="0efd8a38-3f8e-46fd-9886-7800c0196e80" providerId="ADAL" clId="{E4084505-DE8F-4367-A3B1-66FEB558CEA1}" dt="2019-06-03T23:07:48.337" v="58" actId="478"/>
          <ac:grpSpMkLst>
            <pc:docMk/>
            <pc:sldMk cId="2052928892" sldId="754"/>
            <ac:grpSpMk id="24" creationId="{F58B45D1-25DC-45B6-891C-0C2CB2CCE79B}"/>
          </ac:grpSpMkLst>
        </pc:grpChg>
      </pc:sldChg>
      <pc:sldChg chg="addSp delSp">
        <pc:chgData name="Pyrcz, Michael" userId="0efd8a38-3f8e-46fd-9886-7800c0196e80" providerId="ADAL" clId="{E4084505-DE8F-4367-A3B1-66FEB558CEA1}" dt="2019-06-03T23:08:01.803" v="61" actId="478"/>
        <pc:sldMkLst>
          <pc:docMk/>
          <pc:sldMk cId="2520727466" sldId="755"/>
        </pc:sldMkLst>
        <pc:spChg chg="add">
          <ac:chgData name="Pyrcz, Michael" userId="0efd8a38-3f8e-46fd-9886-7800c0196e80" providerId="ADAL" clId="{E4084505-DE8F-4367-A3B1-66FEB558CEA1}" dt="2019-06-03T23:07:59.304" v="60"/>
          <ac:spMkLst>
            <pc:docMk/>
            <pc:sldMk cId="2520727466" sldId="755"/>
            <ac:spMk id="17" creationId="{489DA2C0-8236-4CEE-9A0A-7B736DA66BEC}"/>
          </ac:spMkLst>
        </pc:spChg>
        <pc:spChg chg="del">
          <ac:chgData name="Pyrcz, Michael" userId="0efd8a38-3f8e-46fd-9886-7800c0196e80" providerId="ADAL" clId="{E4084505-DE8F-4367-A3B1-66FEB558CEA1}" dt="2019-06-03T23:07:58.378" v="59" actId="478"/>
          <ac:spMkLst>
            <pc:docMk/>
            <pc:sldMk cId="2520727466" sldId="755"/>
            <ac:spMk id="23" creationId="{00000000-0000-0000-0000-000000000000}"/>
          </ac:spMkLst>
        </pc:spChg>
        <pc:spChg chg="del">
          <ac:chgData name="Pyrcz, Michael" userId="0efd8a38-3f8e-46fd-9886-7800c0196e80" providerId="ADAL" clId="{E4084505-DE8F-4367-A3B1-66FEB558CEA1}" dt="2019-06-03T23:08:01.803" v="61" actId="478"/>
          <ac:spMkLst>
            <pc:docMk/>
            <pc:sldMk cId="2520727466" sldId="755"/>
            <ac:spMk id="36" creationId="{AE903547-EE5C-4023-A6DB-038A953B729F}"/>
          </ac:spMkLst>
        </pc:spChg>
        <pc:grpChg chg="del">
          <ac:chgData name="Pyrcz, Michael" userId="0efd8a38-3f8e-46fd-9886-7800c0196e80" providerId="ADAL" clId="{E4084505-DE8F-4367-A3B1-66FEB558CEA1}" dt="2019-06-03T23:08:01.803" v="61" actId="478"/>
          <ac:grpSpMkLst>
            <pc:docMk/>
            <pc:sldMk cId="2520727466" sldId="755"/>
            <ac:grpSpMk id="24" creationId="{F58B45D1-25DC-45B6-891C-0C2CB2CCE79B}"/>
          </ac:grpSpMkLst>
        </pc:grpChg>
      </pc:sldChg>
      <pc:sldChg chg="addSp delSp">
        <pc:chgData name="Pyrcz, Michael" userId="0efd8a38-3f8e-46fd-9886-7800c0196e80" providerId="ADAL" clId="{E4084505-DE8F-4367-A3B1-66FEB558CEA1}" dt="2019-06-03T23:08:20.625" v="64" actId="478"/>
        <pc:sldMkLst>
          <pc:docMk/>
          <pc:sldMk cId="3168475130" sldId="756"/>
        </pc:sldMkLst>
        <pc:spChg chg="add">
          <ac:chgData name="Pyrcz, Michael" userId="0efd8a38-3f8e-46fd-9886-7800c0196e80" providerId="ADAL" clId="{E4084505-DE8F-4367-A3B1-66FEB558CEA1}" dt="2019-06-03T23:08:17.662" v="63"/>
          <ac:spMkLst>
            <pc:docMk/>
            <pc:sldMk cId="3168475130" sldId="756"/>
            <ac:spMk id="17" creationId="{D634944B-5538-4EE0-9B9F-27290A8DFD12}"/>
          </ac:spMkLst>
        </pc:spChg>
        <pc:spChg chg="del">
          <ac:chgData name="Pyrcz, Michael" userId="0efd8a38-3f8e-46fd-9886-7800c0196e80" providerId="ADAL" clId="{E4084505-DE8F-4367-A3B1-66FEB558CEA1}" dt="2019-06-03T23:08:16.730" v="62" actId="478"/>
          <ac:spMkLst>
            <pc:docMk/>
            <pc:sldMk cId="3168475130" sldId="756"/>
            <ac:spMk id="23" creationId="{00000000-0000-0000-0000-000000000000}"/>
          </ac:spMkLst>
        </pc:spChg>
        <pc:spChg chg="del">
          <ac:chgData name="Pyrcz, Michael" userId="0efd8a38-3f8e-46fd-9886-7800c0196e80" providerId="ADAL" clId="{E4084505-DE8F-4367-A3B1-66FEB558CEA1}" dt="2019-06-03T23:08:20.625" v="64" actId="478"/>
          <ac:spMkLst>
            <pc:docMk/>
            <pc:sldMk cId="3168475130" sldId="756"/>
            <ac:spMk id="36" creationId="{AE903547-EE5C-4023-A6DB-038A953B729F}"/>
          </ac:spMkLst>
        </pc:spChg>
        <pc:grpChg chg="del">
          <ac:chgData name="Pyrcz, Michael" userId="0efd8a38-3f8e-46fd-9886-7800c0196e80" providerId="ADAL" clId="{E4084505-DE8F-4367-A3B1-66FEB558CEA1}" dt="2019-06-03T23:08:20.625" v="64" actId="478"/>
          <ac:grpSpMkLst>
            <pc:docMk/>
            <pc:sldMk cId="3168475130" sldId="756"/>
            <ac:grpSpMk id="24" creationId="{F58B45D1-25DC-45B6-891C-0C2CB2CCE79B}"/>
          </ac:grpSpMkLst>
        </pc:grpChg>
      </pc:sldChg>
      <pc:sldMasterChg chg="delSp delSldLayout modSldLayout">
        <pc:chgData name="Pyrcz, Michael" userId="0efd8a38-3f8e-46fd-9886-7800c0196e80" providerId="ADAL" clId="{E4084505-DE8F-4367-A3B1-66FEB558CEA1}" dt="2019-06-03T23:34:05.608" v="177" actId="2696"/>
        <pc:sldMasterMkLst>
          <pc:docMk/>
          <pc:sldMasterMk cId="0" sldId="2147483648"/>
        </pc:sldMasterMkLst>
        <pc:spChg chg="del">
          <ac:chgData name="Pyrcz, Michael" userId="0efd8a38-3f8e-46fd-9886-7800c0196e80" providerId="ADAL" clId="{E4084505-DE8F-4367-A3B1-66FEB558CEA1}" dt="2019-06-03T23:06:35.910" v="14" actId="478"/>
          <ac:spMkLst>
            <pc:docMk/>
            <pc:sldMasterMk cId="0" sldId="2147483648"/>
            <ac:spMk id="1026" creationId="{00000000-0000-0000-0000-000000000000}"/>
          </ac:spMkLst>
        </pc:spChg>
        <pc:spChg chg="del">
          <ac:chgData name="Pyrcz, Michael" userId="0efd8a38-3f8e-46fd-9886-7800c0196e80" providerId="ADAL" clId="{E4084505-DE8F-4367-A3B1-66FEB558CEA1}" dt="2019-06-03T23:06:35.910" v="14" actId="478"/>
          <ac:spMkLst>
            <pc:docMk/>
            <pc:sldMasterMk cId="0" sldId="2147483648"/>
            <ac:spMk id="1027" creationId="{00000000-0000-0000-0000-000000000000}"/>
          </ac:spMkLst>
        </pc:spChg>
        <pc:sldLayoutChg chg="del">
          <pc:chgData name="Pyrcz, Michael" userId="0efd8a38-3f8e-46fd-9886-7800c0196e80" providerId="ADAL" clId="{E4084505-DE8F-4367-A3B1-66FEB558CEA1}" dt="2019-06-03T23:06:30.516" v="11" actId="2696"/>
          <pc:sldLayoutMkLst>
            <pc:docMk/>
            <pc:sldMasterMk cId="0" sldId="2147483648"/>
            <pc:sldLayoutMk cId="1635725714" sldId="2147483649"/>
          </pc:sldLayoutMkLst>
        </pc:sldLayoutChg>
        <pc:sldLayoutChg chg="delSp">
          <pc:chgData name="Pyrcz, Michael" userId="0efd8a38-3f8e-46fd-9886-7800c0196e80" providerId="ADAL" clId="{E4084505-DE8F-4367-A3B1-66FEB558CEA1}" dt="2019-06-03T23:06:45.526" v="18" actId="478"/>
          <pc:sldLayoutMkLst>
            <pc:docMk/>
            <pc:sldMasterMk cId="0" sldId="2147483648"/>
            <pc:sldLayoutMk cId="1715749728" sldId="2147483650"/>
          </pc:sldLayoutMkLst>
          <pc:spChg chg="del">
            <ac:chgData name="Pyrcz, Michael" userId="0efd8a38-3f8e-46fd-9886-7800c0196e80" providerId="ADAL" clId="{E4084505-DE8F-4367-A3B1-66FEB558CEA1}" dt="2019-06-03T23:06:37.579" v="15" actId="478"/>
            <ac:spMkLst>
              <pc:docMk/>
              <pc:sldMasterMk cId="0" sldId="2147483648"/>
              <pc:sldLayoutMk cId="1715749728" sldId="2147483650"/>
              <ac:spMk id="2" creationId="{00000000-0000-0000-0000-000000000000}"/>
            </ac:spMkLst>
          </pc:spChg>
          <pc:spChg chg="del">
            <ac:chgData name="Pyrcz, Michael" userId="0efd8a38-3f8e-46fd-9886-7800c0196e80" providerId="ADAL" clId="{E4084505-DE8F-4367-A3B1-66FEB558CEA1}" dt="2019-06-03T23:06:37.579" v="15" actId="478"/>
            <ac:spMkLst>
              <pc:docMk/>
              <pc:sldMasterMk cId="0" sldId="2147483648"/>
              <pc:sldLayoutMk cId="1715749728" sldId="2147483650"/>
              <ac:spMk id="3" creationId="{00000000-0000-0000-0000-000000000000}"/>
            </ac:spMkLst>
          </pc:spChg>
          <pc:grpChg chg="del">
            <ac:chgData name="Pyrcz, Michael" userId="0efd8a38-3f8e-46fd-9886-7800c0196e80" providerId="ADAL" clId="{E4084505-DE8F-4367-A3B1-66FEB558CEA1}" dt="2019-06-03T23:06:45.526" v="18" actId="478"/>
            <ac:grpSpMkLst>
              <pc:docMk/>
              <pc:sldMasterMk cId="0" sldId="2147483648"/>
              <pc:sldLayoutMk cId="1715749728" sldId="2147483650"/>
              <ac:grpSpMk id="4" creationId="{00000000-0000-0000-0000-000000000000}"/>
            </ac:grpSpMkLst>
          </pc:grpChg>
        </pc:sldLayoutChg>
        <pc:sldLayoutChg chg="del">
          <pc:chgData name="Pyrcz, Michael" userId="0efd8a38-3f8e-46fd-9886-7800c0196e80" providerId="ADAL" clId="{E4084505-DE8F-4367-A3B1-66FEB558CEA1}" dt="2019-06-03T23:06:28.484" v="4" actId="2696"/>
          <pc:sldLayoutMkLst>
            <pc:docMk/>
            <pc:sldMasterMk cId="0" sldId="2147483648"/>
            <pc:sldLayoutMk cId="4123054703" sldId="2147483651"/>
          </pc:sldLayoutMkLst>
        </pc:sldLayoutChg>
        <pc:sldLayoutChg chg="del">
          <pc:chgData name="Pyrcz, Michael" userId="0efd8a38-3f8e-46fd-9886-7800c0196e80" providerId="ADAL" clId="{E4084505-DE8F-4367-A3B1-66FEB558CEA1}" dt="2019-06-03T23:06:28.670" v="5" actId="2696"/>
          <pc:sldLayoutMkLst>
            <pc:docMk/>
            <pc:sldMasterMk cId="0" sldId="2147483648"/>
            <pc:sldLayoutMk cId="912167742" sldId="2147483652"/>
          </pc:sldLayoutMkLst>
        </pc:sldLayoutChg>
        <pc:sldLayoutChg chg="del">
          <pc:chgData name="Pyrcz, Michael" userId="0efd8a38-3f8e-46fd-9886-7800c0196e80" providerId="ADAL" clId="{E4084505-DE8F-4367-A3B1-66FEB558CEA1}" dt="2019-06-03T23:06:28.857" v="6" actId="2696"/>
          <pc:sldLayoutMkLst>
            <pc:docMk/>
            <pc:sldMasterMk cId="0" sldId="2147483648"/>
            <pc:sldLayoutMk cId="168762373" sldId="2147483653"/>
          </pc:sldLayoutMkLst>
        </pc:sldLayoutChg>
        <pc:sldLayoutChg chg="del">
          <pc:chgData name="Pyrcz, Michael" userId="0efd8a38-3f8e-46fd-9886-7800c0196e80" providerId="ADAL" clId="{E4084505-DE8F-4367-A3B1-66FEB558CEA1}" dt="2019-06-03T23:06:29.040" v="7" actId="2696"/>
          <pc:sldLayoutMkLst>
            <pc:docMk/>
            <pc:sldMasterMk cId="0" sldId="2147483648"/>
            <pc:sldLayoutMk cId="422792011" sldId="2147483654"/>
          </pc:sldLayoutMkLst>
        </pc:sldLayoutChg>
        <pc:sldLayoutChg chg="del">
          <pc:chgData name="Pyrcz, Michael" userId="0efd8a38-3f8e-46fd-9886-7800c0196e80" providerId="ADAL" clId="{E4084505-DE8F-4367-A3B1-66FEB558CEA1}" dt="2019-06-03T23:06:29.213" v="8" actId="2696"/>
          <pc:sldLayoutMkLst>
            <pc:docMk/>
            <pc:sldMasterMk cId="0" sldId="2147483648"/>
            <pc:sldLayoutMk cId="2226219458" sldId="2147483655"/>
          </pc:sldLayoutMkLst>
        </pc:sldLayoutChg>
        <pc:sldLayoutChg chg="del">
          <pc:chgData name="Pyrcz, Michael" userId="0efd8a38-3f8e-46fd-9886-7800c0196e80" providerId="ADAL" clId="{E4084505-DE8F-4367-A3B1-66FEB558CEA1}" dt="2019-06-03T23:06:29.387" v="9" actId="2696"/>
          <pc:sldLayoutMkLst>
            <pc:docMk/>
            <pc:sldMasterMk cId="0" sldId="2147483648"/>
            <pc:sldLayoutMk cId="4194912898" sldId="2147483656"/>
          </pc:sldLayoutMkLst>
        </pc:sldLayoutChg>
        <pc:sldLayoutChg chg="del">
          <pc:chgData name="Pyrcz, Michael" userId="0efd8a38-3f8e-46fd-9886-7800c0196e80" providerId="ADAL" clId="{E4084505-DE8F-4367-A3B1-66FEB558CEA1}" dt="2019-06-03T23:06:29.563" v="10" actId="2696"/>
          <pc:sldLayoutMkLst>
            <pc:docMk/>
            <pc:sldMasterMk cId="0" sldId="2147483648"/>
            <pc:sldLayoutMk cId="243035" sldId="2147483657"/>
          </pc:sldLayoutMkLst>
        </pc:sldLayoutChg>
        <pc:sldLayoutChg chg="del">
          <pc:chgData name="Pyrcz, Michael" userId="0efd8a38-3f8e-46fd-9886-7800c0196e80" providerId="ADAL" clId="{E4084505-DE8F-4367-A3B1-66FEB558CEA1}" dt="2019-06-03T23:06:31.863" v="12" actId="2696"/>
          <pc:sldLayoutMkLst>
            <pc:docMk/>
            <pc:sldMasterMk cId="0" sldId="2147483648"/>
            <pc:sldLayoutMk cId="2861196484" sldId="2147483658"/>
          </pc:sldLayoutMkLst>
        </pc:sldLayoutChg>
        <pc:sldLayoutChg chg="del">
          <pc:chgData name="Pyrcz, Michael" userId="0efd8a38-3f8e-46fd-9886-7800c0196e80" providerId="ADAL" clId="{E4084505-DE8F-4367-A3B1-66FEB558CEA1}" dt="2019-06-03T23:06:32.074" v="13" actId="2696"/>
          <pc:sldLayoutMkLst>
            <pc:docMk/>
            <pc:sldMasterMk cId="0" sldId="2147483648"/>
            <pc:sldLayoutMk cId="275519874" sldId="2147483659"/>
          </pc:sldLayoutMkLst>
        </pc:sldLayoutChg>
        <pc:sldLayoutChg chg="delSp del">
          <pc:chgData name="Pyrcz, Michael" userId="0efd8a38-3f8e-46fd-9886-7800c0196e80" providerId="ADAL" clId="{E4084505-DE8F-4367-A3B1-66FEB558CEA1}" dt="2019-06-03T23:34:05.608" v="177" actId="2696"/>
          <pc:sldLayoutMkLst>
            <pc:docMk/>
            <pc:sldMasterMk cId="0" sldId="2147483648"/>
            <pc:sldLayoutMk cId="2278048711" sldId="2147483660"/>
          </pc:sldLayoutMkLst>
          <pc:spChg chg="del">
            <ac:chgData name="Pyrcz, Michael" userId="0efd8a38-3f8e-46fd-9886-7800c0196e80" providerId="ADAL" clId="{E4084505-DE8F-4367-A3B1-66FEB558CEA1}" dt="2019-06-03T23:06:40.448" v="16" actId="478"/>
            <ac:spMkLst>
              <pc:docMk/>
              <pc:sldMasterMk cId="0" sldId="2147483648"/>
              <pc:sldLayoutMk cId="2278048711" sldId="2147483660"/>
              <ac:spMk id="2" creationId="{00000000-0000-0000-0000-000000000000}"/>
            </ac:spMkLst>
          </pc:spChg>
          <pc:spChg chg="del">
            <ac:chgData name="Pyrcz, Michael" userId="0efd8a38-3f8e-46fd-9886-7800c0196e80" providerId="ADAL" clId="{E4084505-DE8F-4367-A3B1-66FEB558CEA1}" dt="2019-06-03T23:06:40.448" v="16" actId="478"/>
            <ac:spMkLst>
              <pc:docMk/>
              <pc:sldMasterMk cId="0" sldId="2147483648"/>
              <pc:sldLayoutMk cId="2278048711" sldId="2147483660"/>
              <ac:spMk id="3" creationId="{00000000-0000-0000-0000-000000000000}"/>
            </ac:spMkLst>
          </pc:spChg>
          <pc:spChg chg="del">
            <ac:chgData name="Pyrcz, Michael" userId="0efd8a38-3f8e-46fd-9886-7800c0196e80" providerId="ADAL" clId="{E4084505-DE8F-4367-A3B1-66FEB558CEA1}" dt="2019-06-03T23:06:40.448" v="16" actId="478"/>
            <ac:spMkLst>
              <pc:docMk/>
              <pc:sldMasterMk cId="0" sldId="2147483648"/>
              <pc:sldLayoutMk cId="2278048711" sldId="2147483660"/>
              <ac:spMk id="4" creationId="{00000000-0000-0000-0000-000000000000}"/>
            </ac:spMkLst>
          </pc:spChg>
          <pc:spChg chg="del">
            <ac:chgData name="Pyrcz, Michael" userId="0efd8a38-3f8e-46fd-9886-7800c0196e80" providerId="ADAL" clId="{E4084505-DE8F-4367-A3B1-66FEB558CEA1}" dt="2019-06-03T23:06:41.568" v="17" actId="478"/>
            <ac:spMkLst>
              <pc:docMk/>
              <pc:sldMasterMk cId="0" sldId="2147483648"/>
              <pc:sldLayoutMk cId="2278048711" sldId="2147483660"/>
              <ac:spMk id="5" creationId="{00000000-0000-0000-0000-000000000000}"/>
            </ac:spMkLst>
          </pc:spChg>
          <pc:spChg chg="del">
            <ac:chgData name="Pyrcz, Michael" userId="0efd8a38-3f8e-46fd-9886-7800c0196e80" providerId="ADAL" clId="{E4084505-DE8F-4367-A3B1-66FEB558CEA1}" dt="2019-06-03T23:06:41.568" v="17" actId="478"/>
            <ac:spMkLst>
              <pc:docMk/>
              <pc:sldMasterMk cId="0" sldId="2147483648"/>
              <pc:sldLayoutMk cId="2278048711" sldId="2147483660"/>
              <ac:spMk id="6" creationId="{00000000-0000-0000-0000-000000000000}"/>
            </ac:spMkLst>
          </pc:spChg>
          <pc:spChg chg="del">
            <ac:chgData name="Pyrcz, Michael" userId="0efd8a38-3f8e-46fd-9886-7800c0196e80" providerId="ADAL" clId="{E4084505-DE8F-4367-A3B1-66FEB558CEA1}" dt="2019-06-03T23:06:41.568" v="17" actId="478"/>
            <ac:spMkLst>
              <pc:docMk/>
              <pc:sldMasterMk cId="0" sldId="2147483648"/>
              <pc:sldLayoutMk cId="2278048711" sldId="2147483660"/>
              <ac:spMk id="7" creationId="{00000000-0000-0000-0000-000000000000}"/>
            </ac:spMkLst>
          </pc:spChg>
        </pc:sldLayoutChg>
      </pc:sldMasterChg>
    </pc:docChg>
  </pc:docChgLst>
  <pc:docChgLst>
    <pc:chgData name="Michael Pyrcz" userId="0efd8a38-3f8e-46fd-9886-7800c0196e80" providerId="ADAL" clId="{31ABBF1C-6C26-4AD8-9743-A6FA466779B3}"/>
  </pc:docChgLst>
  <pc:docChgLst>
    <pc:chgData name="Michael Pyrcz" userId="0efd8a38-3f8e-46fd-9886-7800c0196e80" providerId="ADAL" clId="{D03210A3-42AA-4730-A7D3-BD319B692576}"/>
    <pc:docChg chg="modSld">
      <pc:chgData name="Michael Pyrcz" userId="0efd8a38-3f8e-46fd-9886-7800c0196e80" providerId="ADAL" clId="{D03210A3-42AA-4730-A7D3-BD319B692576}" dt="2019-04-14T21:05:58.439" v="7"/>
      <pc:docMkLst>
        <pc:docMk/>
      </pc:docMkLst>
      <pc:sldChg chg="addSp">
        <pc:chgData name="Michael Pyrcz" userId="0efd8a38-3f8e-46fd-9886-7800c0196e80" providerId="ADAL" clId="{D03210A3-42AA-4730-A7D3-BD319B692576}" dt="2019-04-14T21:05:42.153" v="3"/>
        <pc:sldMkLst>
          <pc:docMk/>
          <pc:sldMk cId="1845105253" sldId="316"/>
        </pc:sldMkLst>
        <pc:spChg chg="add">
          <ac:chgData name="Michael Pyrcz" userId="0efd8a38-3f8e-46fd-9886-7800c0196e80" providerId="ADAL" clId="{D03210A3-42AA-4730-A7D3-BD319B692576}" dt="2019-04-14T21:05:42.153" v="3"/>
          <ac:spMkLst>
            <pc:docMk/>
            <pc:sldMk cId="1845105253" sldId="316"/>
            <ac:spMk id="4" creationId="{7708097B-42A1-4B22-A759-15D1DBDB28E7}"/>
          </ac:spMkLst>
        </pc:spChg>
      </pc:sldChg>
      <pc:sldChg chg="addSp">
        <pc:chgData name="Michael Pyrcz" userId="0efd8a38-3f8e-46fd-9886-7800c0196e80" providerId="ADAL" clId="{D03210A3-42AA-4730-A7D3-BD319B692576}" dt="2019-04-14T21:05:56.314" v="6"/>
        <pc:sldMkLst>
          <pc:docMk/>
          <pc:sldMk cId="991525869" sldId="727"/>
        </pc:sldMkLst>
        <pc:spChg chg="add">
          <ac:chgData name="Michael Pyrcz" userId="0efd8a38-3f8e-46fd-9886-7800c0196e80" providerId="ADAL" clId="{D03210A3-42AA-4730-A7D3-BD319B692576}" dt="2019-04-14T21:05:56.314" v="6"/>
          <ac:spMkLst>
            <pc:docMk/>
            <pc:sldMk cId="991525869" sldId="727"/>
            <ac:spMk id="4" creationId="{D554C13C-206D-49CF-8497-A0BD902B873D}"/>
          </ac:spMkLst>
        </pc:spChg>
      </pc:sldChg>
      <pc:sldChg chg="addSp">
        <pc:chgData name="Michael Pyrcz" userId="0efd8a38-3f8e-46fd-9886-7800c0196e80" providerId="ADAL" clId="{D03210A3-42AA-4730-A7D3-BD319B692576}" dt="2019-04-14T21:05:21.985" v="0"/>
        <pc:sldMkLst>
          <pc:docMk/>
          <pc:sldMk cId="2220468982" sldId="746"/>
        </pc:sldMkLst>
        <pc:spChg chg="add">
          <ac:chgData name="Michael Pyrcz" userId="0efd8a38-3f8e-46fd-9886-7800c0196e80" providerId="ADAL" clId="{D03210A3-42AA-4730-A7D3-BD319B692576}" dt="2019-04-14T21:05:21.985" v="0"/>
          <ac:spMkLst>
            <pc:docMk/>
            <pc:sldMk cId="2220468982" sldId="746"/>
            <ac:spMk id="16" creationId="{909D4124-61C9-4B27-BB20-5031CB75FF87}"/>
          </ac:spMkLst>
        </pc:spChg>
      </pc:sldChg>
      <pc:sldChg chg="addSp">
        <pc:chgData name="Michael Pyrcz" userId="0efd8a38-3f8e-46fd-9886-7800c0196e80" providerId="ADAL" clId="{D03210A3-42AA-4730-A7D3-BD319B692576}" dt="2019-04-14T21:05:24.047" v="1"/>
        <pc:sldMkLst>
          <pc:docMk/>
          <pc:sldMk cId="95906901" sldId="752"/>
        </pc:sldMkLst>
        <pc:spChg chg="add">
          <ac:chgData name="Michael Pyrcz" userId="0efd8a38-3f8e-46fd-9886-7800c0196e80" providerId="ADAL" clId="{D03210A3-42AA-4730-A7D3-BD319B692576}" dt="2019-04-14T21:05:24.047" v="1"/>
          <ac:spMkLst>
            <pc:docMk/>
            <pc:sldMk cId="95906901" sldId="752"/>
            <ac:spMk id="16" creationId="{782EDF03-AF6A-4338-987F-06201391B439}"/>
          </ac:spMkLst>
        </pc:spChg>
      </pc:sldChg>
      <pc:sldChg chg="addSp">
        <pc:chgData name="Michael Pyrcz" userId="0efd8a38-3f8e-46fd-9886-7800c0196e80" providerId="ADAL" clId="{D03210A3-42AA-4730-A7D3-BD319B692576}" dt="2019-04-14T21:05:33.339" v="2"/>
        <pc:sldMkLst>
          <pc:docMk/>
          <pc:sldMk cId="1681684102" sldId="753"/>
        </pc:sldMkLst>
        <pc:spChg chg="add">
          <ac:chgData name="Michael Pyrcz" userId="0efd8a38-3f8e-46fd-9886-7800c0196e80" providerId="ADAL" clId="{D03210A3-42AA-4730-A7D3-BD319B692576}" dt="2019-04-14T21:05:33.339" v="2"/>
          <ac:spMkLst>
            <pc:docMk/>
            <pc:sldMk cId="1681684102" sldId="753"/>
            <ac:spMk id="16" creationId="{3DCB0D8A-7B43-4DD2-95A5-6E685F541086}"/>
          </ac:spMkLst>
        </pc:spChg>
      </pc:sldChg>
      <pc:sldChg chg="addSp">
        <pc:chgData name="Michael Pyrcz" userId="0efd8a38-3f8e-46fd-9886-7800c0196e80" providerId="ADAL" clId="{D03210A3-42AA-4730-A7D3-BD319B692576}" dt="2019-04-14T21:05:44.121" v="4"/>
        <pc:sldMkLst>
          <pc:docMk/>
          <pc:sldMk cId="2052928892" sldId="754"/>
        </pc:sldMkLst>
        <pc:spChg chg="add">
          <ac:chgData name="Michael Pyrcz" userId="0efd8a38-3f8e-46fd-9886-7800c0196e80" providerId="ADAL" clId="{D03210A3-42AA-4730-A7D3-BD319B692576}" dt="2019-04-14T21:05:44.121" v="4"/>
          <ac:spMkLst>
            <pc:docMk/>
            <pc:sldMk cId="2052928892" sldId="754"/>
            <ac:spMk id="16" creationId="{A3769059-DD7B-4D7E-89CF-BDC42EA1A0A6}"/>
          </ac:spMkLst>
        </pc:spChg>
      </pc:sldChg>
      <pc:sldChg chg="addSp">
        <pc:chgData name="Michael Pyrcz" userId="0efd8a38-3f8e-46fd-9886-7800c0196e80" providerId="ADAL" clId="{D03210A3-42AA-4730-A7D3-BD319B692576}" dt="2019-04-14T21:05:51.845" v="5"/>
        <pc:sldMkLst>
          <pc:docMk/>
          <pc:sldMk cId="2520727466" sldId="755"/>
        </pc:sldMkLst>
        <pc:spChg chg="add">
          <ac:chgData name="Michael Pyrcz" userId="0efd8a38-3f8e-46fd-9886-7800c0196e80" providerId="ADAL" clId="{D03210A3-42AA-4730-A7D3-BD319B692576}" dt="2019-04-14T21:05:51.845" v="5"/>
          <ac:spMkLst>
            <pc:docMk/>
            <pc:sldMk cId="2520727466" sldId="755"/>
            <ac:spMk id="16" creationId="{E9D89E16-8A44-406E-8EE2-A910BEF111D4}"/>
          </ac:spMkLst>
        </pc:spChg>
      </pc:sldChg>
      <pc:sldChg chg="addSp">
        <pc:chgData name="Michael Pyrcz" userId="0efd8a38-3f8e-46fd-9886-7800c0196e80" providerId="ADAL" clId="{D03210A3-42AA-4730-A7D3-BD319B692576}" dt="2019-04-14T21:05:58.439" v="7"/>
        <pc:sldMkLst>
          <pc:docMk/>
          <pc:sldMk cId="3168475130" sldId="756"/>
        </pc:sldMkLst>
        <pc:spChg chg="add">
          <ac:chgData name="Michael Pyrcz" userId="0efd8a38-3f8e-46fd-9886-7800c0196e80" providerId="ADAL" clId="{D03210A3-42AA-4730-A7D3-BD319B692576}" dt="2019-04-14T21:05:58.439" v="7"/>
          <ac:spMkLst>
            <pc:docMk/>
            <pc:sldMk cId="3168475130" sldId="756"/>
            <ac:spMk id="16" creationId="{DBE41276-8DE2-423C-8980-5E9FA96BD0BB}"/>
          </ac:spMkLst>
        </pc:spChg>
      </pc:sldChg>
    </pc:docChg>
  </pc:docChgLst>
  <pc:docChgLst>
    <pc:chgData name="Michael Pyrcz" userId="0efd8a38-3f8e-46fd-9886-7800c0196e80" providerId="ADAL" clId="{7CA472DE-FFC5-4416-A366-CCEE0212D502}"/>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051175" y="8710613"/>
            <a:ext cx="757238" cy="254000"/>
          </a:xfrm>
          <a:prstGeom prst="rect">
            <a:avLst/>
          </a:prstGeom>
          <a:noFill/>
          <a:ln>
            <a:noFill/>
          </a:ln>
          <a:effectLst/>
          <a:extLst>
            <a:ext uri="{909E8E84-426E-40dd-AFC4-6F175D3DCCD1}"/>
            <a:ext uri="{91240B29-F687-4f45-9708-019B960494DF}"/>
            <a:ext uri="{AF507438-7753-43e0-B8FC-AC1667EBCBE1}"/>
          </a:extLst>
        </p:spPr>
        <p:txBody>
          <a:bodyPr wrap="none" lIns="87312" tIns="44450" rIns="87312" bIns="44450">
            <a:spAutoFit/>
          </a:bodyPr>
          <a:lstStyle>
            <a:lvl1pPr defTabSz="868363">
              <a:defRPr sz="2400" b="1">
                <a:solidFill>
                  <a:schemeClr val="tx1"/>
                </a:solidFill>
                <a:latin typeface="Arial" panose="020B0604020202020204" pitchFamily="34" charset="0"/>
                <a:ea typeface="MS PGothic" panose="020B0600070205080204" pitchFamily="34" charset="-128"/>
              </a:defRPr>
            </a:lvl1pPr>
            <a:lvl2pPr marL="742950" indent="-285750" defTabSz="868363">
              <a:defRPr sz="2400" b="1">
                <a:solidFill>
                  <a:schemeClr val="tx1"/>
                </a:solidFill>
                <a:latin typeface="Arial" panose="020B0604020202020204" pitchFamily="34" charset="0"/>
                <a:ea typeface="MS PGothic" panose="020B0600070205080204" pitchFamily="34" charset="-128"/>
              </a:defRPr>
            </a:lvl2pPr>
            <a:lvl3pPr marL="1143000" indent="-228600" defTabSz="868363">
              <a:defRPr sz="2400" b="1">
                <a:solidFill>
                  <a:schemeClr val="tx1"/>
                </a:solidFill>
                <a:latin typeface="Arial" panose="020B0604020202020204" pitchFamily="34" charset="0"/>
                <a:ea typeface="MS PGothic" panose="020B0600070205080204" pitchFamily="34" charset="-128"/>
              </a:defRPr>
            </a:lvl3pPr>
            <a:lvl4pPr marL="1600200" indent="-228600" defTabSz="868363">
              <a:defRPr sz="2400" b="1">
                <a:solidFill>
                  <a:schemeClr val="tx1"/>
                </a:solidFill>
                <a:latin typeface="Arial" panose="020B0604020202020204" pitchFamily="34" charset="0"/>
                <a:ea typeface="MS PGothic" panose="020B0600070205080204" pitchFamily="34" charset="-128"/>
              </a:defRPr>
            </a:lvl4pPr>
            <a:lvl5pPr marL="2057400" indent="-228600" defTabSz="868363">
              <a:defRPr sz="2400" b="1">
                <a:solidFill>
                  <a:schemeClr val="tx1"/>
                </a:solidFill>
                <a:latin typeface="Arial" panose="020B0604020202020204" pitchFamily="34" charset="0"/>
                <a:ea typeface="MS PGothic" panose="020B0600070205080204" pitchFamily="34" charset="-128"/>
              </a:defRPr>
            </a:lvl5pPr>
            <a:lvl6pPr marL="2514600" indent="-228600" defTabSz="8683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8683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8683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8683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defRPr/>
            </a:pPr>
            <a:r>
              <a:rPr lang="en-US" altLang="en-US" sz="1200" b="0"/>
              <a:t>Page </a:t>
            </a:r>
            <a:fld id="{409725CA-8B64-42D9-AFEB-77ABF0D8C4C2}" type="slidenum">
              <a:rPr lang="en-US" altLang="en-US" sz="1200" b="0" smtClean="0"/>
              <a:pPr algn="ctr">
                <a:lnSpc>
                  <a:spcPct val="90000"/>
                </a:lnSpc>
                <a:defRPr/>
              </a:pPr>
              <a:t>‹#›</a:t>
            </a:fld>
            <a:endParaRPr lang="en-US" altLang="en-US" sz="1200" b="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3051175" y="8710613"/>
            <a:ext cx="757238" cy="254000"/>
          </a:xfrm>
          <a:prstGeom prst="rect">
            <a:avLst/>
          </a:prstGeom>
          <a:noFill/>
          <a:ln>
            <a:noFill/>
          </a:ln>
          <a:effectLst/>
          <a:extLst>
            <a:ext uri="{909E8E84-426E-40dd-AFC4-6F175D3DCCD1}"/>
            <a:ext uri="{91240B29-F687-4f45-9708-019B960494DF}"/>
            <a:ext uri="{AF507438-7753-43e0-B8FC-AC1667EBCBE1}"/>
          </a:extLst>
        </p:spPr>
        <p:txBody>
          <a:bodyPr wrap="none" lIns="87312" tIns="44450" rIns="87312" bIns="44450">
            <a:spAutoFit/>
          </a:bodyPr>
          <a:lstStyle>
            <a:lvl1pPr defTabSz="868363">
              <a:defRPr sz="2400" b="1">
                <a:solidFill>
                  <a:schemeClr val="tx1"/>
                </a:solidFill>
                <a:latin typeface="Arial" panose="020B0604020202020204" pitchFamily="34" charset="0"/>
                <a:ea typeface="MS PGothic" panose="020B0600070205080204" pitchFamily="34" charset="-128"/>
              </a:defRPr>
            </a:lvl1pPr>
            <a:lvl2pPr marL="742950" indent="-285750" defTabSz="868363">
              <a:defRPr sz="2400" b="1">
                <a:solidFill>
                  <a:schemeClr val="tx1"/>
                </a:solidFill>
                <a:latin typeface="Arial" panose="020B0604020202020204" pitchFamily="34" charset="0"/>
                <a:ea typeface="MS PGothic" panose="020B0600070205080204" pitchFamily="34" charset="-128"/>
              </a:defRPr>
            </a:lvl2pPr>
            <a:lvl3pPr marL="1143000" indent="-228600" defTabSz="868363">
              <a:defRPr sz="2400" b="1">
                <a:solidFill>
                  <a:schemeClr val="tx1"/>
                </a:solidFill>
                <a:latin typeface="Arial" panose="020B0604020202020204" pitchFamily="34" charset="0"/>
                <a:ea typeface="MS PGothic" panose="020B0600070205080204" pitchFamily="34" charset="-128"/>
              </a:defRPr>
            </a:lvl3pPr>
            <a:lvl4pPr marL="1600200" indent="-228600" defTabSz="868363">
              <a:defRPr sz="2400" b="1">
                <a:solidFill>
                  <a:schemeClr val="tx1"/>
                </a:solidFill>
                <a:latin typeface="Arial" panose="020B0604020202020204" pitchFamily="34" charset="0"/>
                <a:ea typeface="MS PGothic" panose="020B0600070205080204" pitchFamily="34" charset="-128"/>
              </a:defRPr>
            </a:lvl4pPr>
            <a:lvl5pPr marL="2057400" indent="-228600" defTabSz="868363">
              <a:defRPr sz="2400" b="1">
                <a:solidFill>
                  <a:schemeClr val="tx1"/>
                </a:solidFill>
                <a:latin typeface="Arial" panose="020B0604020202020204" pitchFamily="34" charset="0"/>
                <a:ea typeface="MS PGothic" panose="020B0600070205080204" pitchFamily="34" charset="-128"/>
              </a:defRPr>
            </a:lvl5pPr>
            <a:lvl6pPr marL="2514600" indent="-228600" defTabSz="8683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8683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8683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8683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defRPr/>
            </a:pPr>
            <a:r>
              <a:rPr lang="en-US" altLang="en-US" sz="1200" b="0"/>
              <a:t>Page </a:t>
            </a:r>
            <a:fld id="{F57AA7A8-4D53-4F53-8637-50E6143A797E}" type="slidenum">
              <a:rPr lang="en-US" altLang="en-US" sz="1200" b="0" smtClean="0"/>
              <a:pPr algn="ctr">
                <a:lnSpc>
                  <a:spcPct val="90000"/>
                </a:lnSpc>
                <a:defRPr/>
              </a:pPr>
              <a:t>‹#›</a:t>
            </a:fld>
            <a:endParaRPr lang="en-US" altLang="en-US" sz="1200" b="0"/>
          </a:p>
        </p:txBody>
      </p:sp>
      <p:sp>
        <p:nvSpPr>
          <p:cNvPr id="2051" name="Rectangle 3"/>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0487" tIns="44450" rIns="90487" bIns="4445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MS PGothic" panose="020B0600070205080204" pitchFamily="34" charset="-128"/>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ln/>
        </p:spPr>
        <p:txBody>
          <a:bodyPr/>
          <a:lstStyle/>
          <a:p>
            <a:pPr>
              <a:defRPr/>
            </a:pPr>
            <a:endParaRPr lang="en-US">
              <a:ea typeface="ＭＳ Ｐゴシック" charset="0"/>
              <a:cs typeface="+mn-cs"/>
            </a:endParaRPr>
          </a:p>
        </p:txBody>
      </p:sp>
      <p:sp>
        <p:nvSpPr>
          <p:cNvPr id="5123" name="Rectangle 3"/>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2256692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2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7428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2099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8260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3855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34276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617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361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8856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580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ln/>
        </p:spPr>
        <p:txBody>
          <a:bodyPr/>
          <a:lstStyle/>
          <a:p>
            <a:pPr>
              <a:defRPr/>
            </a:pPr>
            <a:endParaRPr lang="en-US">
              <a:ea typeface="ＭＳ Ｐゴシック" charset="0"/>
              <a:cs typeface="+mn-cs"/>
            </a:endParaRPr>
          </a:p>
        </p:txBody>
      </p:sp>
      <p:sp>
        <p:nvSpPr>
          <p:cNvPr id="5123" name="Rectangle 3"/>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2471471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25142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0797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8437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7455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0577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3688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674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3621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3976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1256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ln/>
        </p:spPr>
        <p:txBody>
          <a:bodyPr/>
          <a:lstStyle/>
          <a:p>
            <a:pPr>
              <a:defRPr/>
            </a:pPr>
            <a:endParaRPr lang="en-US">
              <a:ea typeface="ＭＳ Ｐゴシック" charset="0"/>
              <a:cs typeface="+mn-cs"/>
            </a:endParaRPr>
          </a:p>
        </p:txBody>
      </p:sp>
      <p:sp>
        <p:nvSpPr>
          <p:cNvPr id="5123" name="Rectangle 3"/>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3564842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ln/>
        </p:spPr>
        <p:txBody>
          <a:bodyPr/>
          <a:lstStyle/>
          <a:p>
            <a:pPr>
              <a:defRPr/>
            </a:pPr>
            <a:endParaRPr lang="en-US">
              <a:ea typeface="ＭＳ Ｐゴシック" charset="0"/>
              <a:cs typeface="+mn-cs"/>
            </a:endParaRPr>
          </a:p>
        </p:txBody>
      </p:sp>
      <p:sp>
        <p:nvSpPr>
          <p:cNvPr id="5123" name="Rectangle 3"/>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2827936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ln/>
        </p:spPr>
        <p:txBody>
          <a:bodyPr/>
          <a:lstStyle/>
          <a:p>
            <a:pPr>
              <a:defRPr/>
            </a:pPr>
            <a:endParaRPr lang="en-US">
              <a:ea typeface="ＭＳ Ｐゴシック" charset="0"/>
              <a:cs typeface="+mn-cs"/>
            </a:endParaRPr>
          </a:p>
        </p:txBody>
      </p:sp>
      <p:sp>
        <p:nvSpPr>
          <p:cNvPr id="5123" name="Rectangle 3"/>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1898780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ln/>
        </p:spPr>
        <p:txBody>
          <a:bodyPr/>
          <a:lstStyle/>
          <a:p>
            <a:pPr>
              <a:defRPr/>
            </a:pPr>
            <a:endParaRPr lang="en-US">
              <a:ea typeface="ＭＳ Ｐゴシック" charset="0"/>
              <a:cs typeface="+mn-cs"/>
            </a:endParaRPr>
          </a:p>
        </p:txBody>
      </p:sp>
      <p:sp>
        <p:nvSpPr>
          <p:cNvPr id="5123" name="Rectangle 3"/>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401407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4849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5185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9343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101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5605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74972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Lst>
  <p:txStyles>
    <p:titleStyle>
      <a:lvl1pPr algn="ctr" rtl="0" eaLnBrk="0" fontAlgn="base" hangingPunct="0">
        <a:lnSpc>
          <a:spcPct val="90000"/>
        </a:lnSpc>
        <a:spcBef>
          <a:spcPct val="0"/>
        </a:spcBef>
        <a:spcAft>
          <a:spcPct val="0"/>
        </a:spcAft>
        <a:defRPr sz="3600" b="1">
          <a:solidFill>
            <a:schemeClr val="tx2"/>
          </a:solidFill>
          <a:latin typeface="+mj-lt"/>
          <a:ea typeface="MS PGothic" panose="020B0600070205080204" pitchFamily="34" charset="-128"/>
          <a:cs typeface="ＭＳ Ｐゴシック" charset="0"/>
        </a:defRPr>
      </a:lvl1pPr>
      <a:lvl2pPr algn="ctr" rtl="0" eaLnBrk="0" fontAlgn="base" hangingPunct="0">
        <a:lnSpc>
          <a:spcPct val="90000"/>
        </a:lnSpc>
        <a:spcBef>
          <a:spcPct val="0"/>
        </a:spcBef>
        <a:spcAft>
          <a:spcPct val="0"/>
        </a:spcAft>
        <a:defRPr sz="3600" b="1">
          <a:solidFill>
            <a:schemeClr val="tx2"/>
          </a:solidFill>
          <a:latin typeface="Arial" charset="0"/>
          <a:ea typeface="MS PGothic" panose="020B0600070205080204" pitchFamily="34" charset="-128"/>
          <a:cs typeface="ＭＳ Ｐゴシック" charset="0"/>
        </a:defRPr>
      </a:lvl2pPr>
      <a:lvl3pPr algn="ctr" rtl="0" eaLnBrk="0" fontAlgn="base" hangingPunct="0">
        <a:lnSpc>
          <a:spcPct val="90000"/>
        </a:lnSpc>
        <a:spcBef>
          <a:spcPct val="0"/>
        </a:spcBef>
        <a:spcAft>
          <a:spcPct val="0"/>
        </a:spcAft>
        <a:defRPr sz="3600" b="1">
          <a:solidFill>
            <a:schemeClr val="tx2"/>
          </a:solidFill>
          <a:latin typeface="Arial" charset="0"/>
          <a:ea typeface="MS PGothic" panose="020B0600070205080204" pitchFamily="34" charset="-128"/>
          <a:cs typeface="ＭＳ Ｐゴシック" charset="0"/>
        </a:defRPr>
      </a:lvl3pPr>
      <a:lvl4pPr algn="ctr" rtl="0" eaLnBrk="0" fontAlgn="base" hangingPunct="0">
        <a:lnSpc>
          <a:spcPct val="90000"/>
        </a:lnSpc>
        <a:spcBef>
          <a:spcPct val="0"/>
        </a:spcBef>
        <a:spcAft>
          <a:spcPct val="0"/>
        </a:spcAft>
        <a:defRPr sz="3600" b="1">
          <a:solidFill>
            <a:schemeClr val="tx2"/>
          </a:solidFill>
          <a:latin typeface="Arial" charset="0"/>
          <a:ea typeface="MS PGothic" panose="020B0600070205080204" pitchFamily="34" charset="-128"/>
          <a:cs typeface="ＭＳ Ｐゴシック" charset="0"/>
        </a:defRPr>
      </a:lvl4pPr>
      <a:lvl5pPr algn="ctr" rtl="0" eaLnBrk="0" fontAlgn="base" hangingPunct="0">
        <a:lnSpc>
          <a:spcPct val="90000"/>
        </a:lnSpc>
        <a:spcBef>
          <a:spcPct val="0"/>
        </a:spcBef>
        <a:spcAft>
          <a:spcPct val="0"/>
        </a:spcAft>
        <a:defRPr sz="3600" b="1">
          <a:solidFill>
            <a:schemeClr val="tx2"/>
          </a:solidFill>
          <a:latin typeface="Arial" charset="0"/>
          <a:ea typeface="MS PGothic" panose="020B0600070205080204" pitchFamily="34" charset="-128"/>
          <a:cs typeface="ＭＳ Ｐゴシック" charset="0"/>
        </a:defRPr>
      </a:lvl5pPr>
      <a:lvl6pPr marL="4572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6pPr>
      <a:lvl7pPr marL="9144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7pPr>
      <a:lvl8pPr marL="13716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8pPr>
      <a:lvl9pPr marL="18288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9pPr>
    </p:titleStyle>
    <p:body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youtube.com/watch?v=bL2gPwMfYpc&amp;index=5&amp;t=0s&amp;list=PLG19vXLQHvSB-D4XKYieEku9GQMQyAzjJ" TargetMode="Externa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860.png"/><Relationship Id="rId4" Type="http://schemas.openxmlformats.org/officeDocument/2006/relationships/image" Target="../media/image850.png"/></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 name="Rectangle 3"/>
          <p:cNvSpPr txBox="1">
            <a:spLocks noChangeArrowheads="1"/>
          </p:cNvSpPr>
          <p:nvPr/>
        </p:nvSpPr>
        <p:spPr bwMode="auto">
          <a:xfrm>
            <a:off x="1295400" y="2133600"/>
            <a:ext cx="403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lnSpc>
                <a:spcPct val="120000"/>
              </a:lnSpc>
              <a:spcBef>
                <a:spcPct val="60000"/>
              </a:spcBef>
              <a:buFontTx/>
              <a:buNone/>
              <a:defRPr/>
            </a:pPr>
            <a:r>
              <a:rPr lang="en-US" kern="0">
                <a:ea typeface="+mn-ea"/>
                <a:cs typeface="+mn-cs"/>
              </a:rPr>
              <a:t>Lecture outline . . .</a:t>
            </a:r>
          </a:p>
          <a:p>
            <a:pPr>
              <a:lnSpc>
                <a:spcPct val="120000"/>
              </a:lnSpc>
              <a:spcBef>
                <a:spcPct val="60000"/>
              </a:spcBef>
              <a:defRPr/>
            </a:pPr>
            <a:r>
              <a:rPr lang="en-US" kern="0"/>
              <a:t>Multivariate Analysis</a:t>
            </a:r>
          </a:p>
          <a:p>
            <a:pPr>
              <a:lnSpc>
                <a:spcPct val="120000"/>
              </a:lnSpc>
              <a:spcBef>
                <a:spcPct val="60000"/>
              </a:spcBef>
              <a:defRPr/>
            </a:pPr>
            <a:r>
              <a:rPr lang="en-US"/>
              <a:t>Joints and Conditionals</a:t>
            </a:r>
          </a:p>
          <a:p>
            <a:pPr>
              <a:lnSpc>
                <a:spcPct val="120000"/>
              </a:lnSpc>
              <a:spcBef>
                <a:spcPct val="60000"/>
              </a:spcBef>
              <a:defRPr/>
            </a:pPr>
            <a:r>
              <a:rPr lang="en-US"/>
              <a:t>Feature Selection</a:t>
            </a:r>
          </a:p>
          <a:p>
            <a:pPr>
              <a:lnSpc>
                <a:spcPct val="120000"/>
              </a:lnSpc>
              <a:spcBef>
                <a:spcPct val="60000"/>
              </a:spcBef>
              <a:defRPr/>
            </a:pPr>
            <a:r>
              <a:rPr lang="en-US"/>
              <a:t>Multivariate Estimation</a:t>
            </a:r>
          </a:p>
          <a:p>
            <a:pPr>
              <a:lnSpc>
                <a:spcPct val="120000"/>
              </a:lnSpc>
              <a:spcBef>
                <a:spcPct val="60000"/>
              </a:spcBef>
              <a:defRPr/>
            </a:pPr>
            <a:endParaRPr lang="en-US"/>
          </a:p>
          <a:p>
            <a:pPr>
              <a:lnSpc>
                <a:spcPct val="120000"/>
              </a:lnSpc>
              <a:spcBef>
                <a:spcPct val="60000"/>
              </a:spcBef>
              <a:defRPr/>
            </a:pPr>
            <a:endParaRPr lang="en-US"/>
          </a:p>
          <a:p>
            <a:pPr>
              <a:lnSpc>
                <a:spcPct val="120000"/>
              </a:lnSpc>
              <a:spcBef>
                <a:spcPct val="60000"/>
              </a:spcBef>
              <a:defRPr/>
            </a:pPr>
            <a:endParaRPr lang="en-US" kern="0"/>
          </a:p>
          <a:p>
            <a:pPr>
              <a:lnSpc>
                <a:spcPct val="120000"/>
              </a:lnSpc>
              <a:spcBef>
                <a:spcPct val="60000"/>
              </a:spcBef>
              <a:defRPr/>
            </a:pPr>
            <a:endParaRPr lang="en-US" kern="0"/>
          </a:p>
          <a:p>
            <a:pPr>
              <a:lnSpc>
                <a:spcPct val="120000"/>
              </a:lnSpc>
              <a:spcBef>
                <a:spcPct val="60000"/>
              </a:spcBef>
              <a:defRPr/>
            </a:pPr>
            <a:endParaRPr lang="en-US" kern="0">
              <a:ea typeface="+mn-ea"/>
              <a:cs typeface="+mn-cs"/>
            </a:endParaRPr>
          </a:p>
        </p:txBody>
      </p:sp>
      <p:sp>
        <p:nvSpPr>
          <p:cNvPr id="16" name="TextBox 15">
            <a:extLst>
              <a:ext uri="{FF2B5EF4-FFF2-40B4-BE49-F238E27FC236}">
                <a16:creationId xmlns:a16="http://schemas.microsoft.com/office/drawing/2014/main" id="{909D4124-61C9-4B27-BB20-5031CB75FF87}"/>
              </a:ext>
            </a:extLst>
          </p:cNvPr>
          <p:cNvSpPr txBox="1"/>
          <p:nvPr/>
        </p:nvSpPr>
        <p:spPr>
          <a:xfrm>
            <a:off x="609600" y="6324600"/>
            <a:ext cx="5455276" cy="369332"/>
          </a:xfrm>
          <a:prstGeom prst="rect">
            <a:avLst/>
          </a:prstGeom>
          <a:noFill/>
        </p:spPr>
        <p:txBody>
          <a:bodyPr wrap="none" rtlCol="0">
            <a:spAutoFit/>
          </a:bodyPr>
          <a:lstStyle/>
          <a:p>
            <a:r>
              <a:rPr lang="en-US" dirty="0"/>
              <a:t>Michael Pyrcz, The University of Texas at Austin</a:t>
            </a:r>
          </a:p>
        </p:txBody>
      </p:sp>
      <p:sp>
        <p:nvSpPr>
          <p:cNvPr id="19" name="Rectangle 2">
            <a:extLst>
              <a:ext uri="{FF2B5EF4-FFF2-40B4-BE49-F238E27FC236}">
                <a16:creationId xmlns:a16="http://schemas.microsoft.com/office/drawing/2014/main" id="{70516915-EECD-42DA-AE7A-F55444B7DC60}"/>
              </a:ext>
            </a:extLst>
          </p:cNvPr>
          <p:cNvSpPr txBox="1">
            <a:spLocks noChangeArrowheads="1"/>
          </p:cNvSpPr>
          <p:nvPr/>
        </p:nvSpPr>
        <p:spPr>
          <a:xfrm>
            <a:off x="-9566" y="0"/>
            <a:ext cx="8239166" cy="1600200"/>
          </a:xfrm>
          <a:prstGeom prst="rect">
            <a:avLst/>
          </a:prstGeom>
          <a:extLst>
            <a:ext uri="{AF507438-7753-43E0-B8FC-AC1667EBCBE1}">
              <a14:hiddenEffects xmlns:a14="http://schemas.microsoft.com/office/drawing/2010/main">
                <a:effectLst>
                  <a:outerShdw blurRad="63500" dist="28398" dir="12393903" algn="ctr" rotWithShape="0">
                    <a:srgbClr val="616161"/>
                  </a:outerShdw>
                </a:effectLst>
              </a14:hiddenEffects>
            </a:ext>
          </a:extLst>
        </p:spPr>
        <p:txBody>
          <a:bodyPr/>
          <a:lstStyle>
            <a:lvl1pPr algn="ctr" rtl="0" eaLnBrk="0" fontAlgn="base" hangingPunct="0">
              <a:lnSpc>
                <a:spcPct val="90000"/>
              </a:lnSpc>
              <a:spcBef>
                <a:spcPct val="0"/>
              </a:spcBef>
              <a:spcAft>
                <a:spcPct val="0"/>
              </a:spcAft>
              <a:defRPr sz="3600" b="1">
                <a:solidFill>
                  <a:schemeClr val="tx2"/>
                </a:solidFill>
                <a:latin typeface="+mj-lt"/>
                <a:ea typeface="ＭＳ Ｐゴシック" panose="020B0600070205080204" pitchFamily="34" charset="-128"/>
                <a:cs typeface="ＭＳ Ｐゴシック" charset="0"/>
              </a:defRPr>
            </a:lvl1pPr>
            <a:lvl2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2pPr>
            <a:lvl3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3pPr>
            <a:lvl4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4pPr>
            <a:lvl5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5pPr>
            <a:lvl6pPr marL="4572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6pPr>
            <a:lvl7pPr marL="9144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7pPr>
            <a:lvl8pPr marL="13716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8pPr>
            <a:lvl9pPr marL="18288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9pPr>
          </a:lstStyle>
          <a:p>
            <a:pPr>
              <a:defRPr/>
            </a:pPr>
            <a:r>
              <a:rPr lang="en-US" kern="0">
                <a:solidFill>
                  <a:schemeClr val="tx1"/>
                </a:solidFill>
                <a:ea typeface="+mj-ea"/>
                <a:cs typeface="+mj-cs"/>
              </a:rPr>
              <a:t>Daytum +2 Course </a:t>
            </a:r>
            <a:br>
              <a:rPr lang="en-US" kern="0">
                <a:solidFill>
                  <a:srgbClr val="FF6600"/>
                </a:solidFill>
                <a:ea typeface="+mj-ea"/>
                <a:cs typeface="+mj-cs"/>
              </a:rPr>
            </a:br>
            <a:r>
              <a:rPr lang="en-US" kern="0">
                <a:solidFill>
                  <a:srgbClr val="FF6600"/>
                </a:solidFill>
                <a:ea typeface="+mj-ea"/>
                <a:cs typeface="+mj-cs"/>
              </a:rPr>
              <a:t>Multivariate Analysis</a:t>
            </a:r>
            <a:endParaRPr lang="en-US" sz="2800" u="sng" kern="0" dirty="0">
              <a:solidFill>
                <a:srgbClr val="081D58"/>
              </a:solidFill>
              <a:ea typeface="+mj-ea"/>
              <a:cs typeface="+mj-cs"/>
            </a:endParaRPr>
          </a:p>
        </p:txBody>
      </p:sp>
    </p:spTree>
    <p:extLst>
      <p:ext uri="{BB962C8B-B14F-4D97-AF65-F5344CB8AC3E}">
        <p14:creationId xmlns:p14="http://schemas.microsoft.com/office/powerpoint/2010/main" val="222046898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594651" y="0"/>
            <a:ext cx="5334000" cy="1143000"/>
          </a:xfrm>
          <a:prstGeom prst="rect">
            <a:avLst/>
          </a:prstGeom>
        </p:spPr>
        <p:txBody>
          <a:bodyPr/>
          <a:lstStyle/>
          <a:p>
            <a:pPr>
              <a:defRPr/>
            </a:pPr>
            <a:r>
              <a:rPr lang="en-US">
                <a:solidFill>
                  <a:srgbClr val="FF6600"/>
                </a:solidFill>
                <a:ea typeface="+mj-ea"/>
                <a:cs typeface="+mj-cs"/>
              </a:rPr>
              <a:t>Coverage</a:t>
            </a:r>
            <a:endParaRPr lang="en-US">
              <a:ea typeface="+mj-ea"/>
              <a:cs typeface="+mj-cs"/>
            </a:endParaRPr>
          </a:p>
        </p:txBody>
      </p:sp>
      <p:sp>
        <p:nvSpPr>
          <p:cNvPr id="5" name="Rectangle 3"/>
          <p:cNvSpPr txBox="1">
            <a:spLocks noChangeArrowheads="1"/>
          </p:cNvSpPr>
          <p:nvPr/>
        </p:nvSpPr>
        <p:spPr bwMode="auto">
          <a:xfrm>
            <a:off x="454095" y="1676400"/>
            <a:ext cx="4117906"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0" indent="0">
              <a:buNone/>
              <a:defRPr/>
            </a:pPr>
            <a:r>
              <a:rPr lang="en-US" altLang="en-US" kern="0"/>
              <a:t>Consider coverage:</a:t>
            </a:r>
          </a:p>
          <a:p>
            <a:pPr>
              <a:defRPr/>
            </a:pPr>
            <a:endParaRPr lang="en-US" altLang="en-US" sz="2000" kern="0"/>
          </a:p>
          <a:p>
            <a:pPr>
              <a:defRPr/>
            </a:pPr>
            <a:r>
              <a:rPr lang="en-US" altLang="en-US" sz="2000" b="0" kern="0"/>
              <a:t>The range of the sample values </a:t>
            </a:r>
          </a:p>
          <a:p>
            <a:pPr>
              <a:defRPr/>
            </a:pPr>
            <a:endParaRPr lang="en-US" altLang="en-US" sz="2000" b="0" kern="0"/>
          </a:p>
          <a:p>
            <a:pPr>
              <a:defRPr/>
            </a:pPr>
            <a:r>
              <a:rPr lang="en-US" altLang="en-US" sz="2000" b="0" kern="0"/>
              <a:t>The fraction of the possible solution space that is sampled.</a:t>
            </a:r>
          </a:p>
          <a:p>
            <a:pPr marL="0" indent="0">
              <a:buNone/>
              <a:defRPr/>
            </a:pPr>
            <a:endParaRPr lang="en-US" altLang="en-US" sz="2200" b="0" kern="0"/>
          </a:p>
          <a:p>
            <a:pPr>
              <a:defRPr/>
            </a:pPr>
            <a:r>
              <a:rPr lang="en-US" altLang="en-US" sz="2200" b="0" kern="0"/>
              <a:t>Let’s return to 1 feature, and assume 80% coverage!</a:t>
            </a:r>
          </a:p>
          <a:p>
            <a:pPr>
              <a:defRPr/>
            </a:pPr>
            <a:endParaRPr lang="en-US" altLang="en-US" sz="2200" b="0" kern="0"/>
          </a:p>
          <a:p>
            <a:pPr>
              <a:defRPr/>
            </a:pPr>
            <a:r>
              <a:rPr lang="en-US" altLang="en-US" sz="2200" b="0" kern="0"/>
              <a:t>That’s pretty good right?</a:t>
            </a:r>
            <a:endParaRPr lang="en-US" altLang="en-US" sz="1800" b="0" kern="0"/>
          </a:p>
        </p:txBody>
      </p:sp>
      <p:pic>
        <p:nvPicPr>
          <p:cNvPr id="25" name="Picture 24">
            <a:extLst>
              <a:ext uri="{FF2B5EF4-FFF2-40B4-BE49-F238E27FC236}">
                <a16:creationId xmlns:a16="http://schemas.microsoft.com/office/drawing/2014/main" id="{8DC005D2-A439-49B5-9CD4-FC4FBD6FEEEB}"/>
              </a:ext>
            </a:extLst>
          </p:cNvPr>
          <p:cNvPicPr>
            <a:picLocks noChangeAspect="1"/>
          </p:cNvPicPr>
          <p:nvPr/>
        </p:nvPicPr>
        <p:blipFill>
          <a:blip r:embed="rId2"/>
          <a:stretch>
            <a:fillRect/>
          </a:stretch>
        </p:blipFill>
        <p:spPr>
          <a:xfrm>
            <a:off x="4376532" y="1991139"/>
            <a:ext cx="4618379" cy="865946"/>
          </a:xfrm>
          <a:prstGeom prst="rect">
            <a:avLst/>
          </a:prstGeom>
        </p:spPr>
      </p:pic>
      <p:sp>
        <p:nvSpPr>
          <p:cNvPr id="4" name="Rectangle 3">
            <a:extLst>
              <a:ext uri="{FF2B5EF4-FFF2-40B4-BE49-F238E27FC236}">
                <a16:creationId xmlns:a16="http://schemas.microsoft.com/office/drawing/2014/main" id="{952A7729-3B1D-40A7-A6E8-AEAEA5BBC1E1}"/>
              </a:ext>
            </a:extLst>
          </p:cNvPr>
          <p:cNvSpPr/>
          <p:nvPr/>
        </p:nvSpPr>
        <p:spPr bwMode="auto">
          <a:xfrm>
            <a:off x="5314122" y="2411896"/>
            <a:ext cx="2875721" cy="662608"/>
          </a:xfrm>
          <a:prstGeom prst="rect">
            <a:avLst/>
          </a:prstGeom>
          <a:solidFill>
            <a:srgbClr val="FFFF00">
              <a:alpha val="36078"/>
            </a:srgb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068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594651" y="0"/>
            <a:ext cx="5334000" cy="1143000"/>
          </a:xfrm>
          <a:prstGeom prst="rect">
            <a:avLst/>
          </a:prstGeom>
        </p:spPr>
        <p:txBody>
          <a:bodyPr/>
          <a:lstStyle/>
          <a:p>
            <a:pPr>
              <a:defRPr/>
            </a:pPr>
            <a:r>
              <a:rPr lang="en-US">
                <a:solidFill>
                  <a:srgbClr val="FF6600"/>
                </a:solidFill>
                <a:ea typeface="+mj-ea"/>
                <a:cs typeface="+mj-cs"/>
              </a:rPr>
              <a:t>Coverage</a:t>
            </a:r>
            <a:endParaRPr lang="en-US">
              <a:ea typeface="+mj-ea"/>
              <a:cs typeface="+mj-cs"/>
            </a:endParaRP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454095" y="1376983"/>
                <a:ext cx="4117906"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0" indent="0">
                  <a:buNone/>
                  <a:defRPr/>
                </a:pPr>
                <a:r>
                  <a:rPr lang="en-US" altLang="en-US" kern="0"/>
                  <a:t>Consider coverage:</a:t>
                </a:r>
              </a:p>
              <a:p>
                <a:pPr>
                  <a:defRPr/>
                </a:pPr>
                <a:endParaRPr lang="en-US" altLang="en-US" sz="2000" kern="0"/>
              </a:p>
              <a:p>
                <a:pPr>
                  <a:defRPr/>
                </a:pPr>
                <a:r>
                  <a:rPr lang="en-US" altLang="en-US" sz="2000" b="0" kern="0"/>
                  <a:t>Now let’s move to 2 features, each with 80% coverage</a:t>
                </a:r>
              </a:p>
              <a:p>
                <a:pPr>
                  <a:defRPr/>
                </a:pPr>
                <a:endParaRPr lang="en-US" altLang="en-US" sz="2000" b="0" kern="0"/>
              </a:p>
              <a:p>
                <a:pPr>
                  <a:defRPr/>
                </a:pPr>
                <a:r>
                  <a:rPr lang="en-US" altLang="en-US" sz="2000" b="0" kern="0"/>
                  <a:t>How much of the solution space is covered?</a:t>
                </a:r>
              </a:p>
              <a:p>
                <a:pPr>
                  <a:defRPr/>
                </a:pPr>
                <a:endParaRPr lang="en-US" altLang="en-US" sz="2000" b="0" kern="0"/>
              </a:p>
              <a:p>
                <a:pPr marL="457200" lvl="1" indent="0">
                  <a:buNone/>
                  <a:defRPr/>
                </a:pPr>
                <a14:m>
                  <m:oMath xmlns:m="http://schemas.openxmlformats.org/officeDocument/2006/math">
                    <m:sSup>
                      <m:sSupPr>
                        <m:ctrlPr>
                          <a:rPr lang="en-US" altLang="en-US" sz="1800" b="0" i="1" kern="0" smtClean="0">
                            <a:latin typeface="Cambria Math" panose="02040503050406030204" pitchFamily="18" charset="0"/>
                          </a:rPr>
                        </m:ctrlPr>
                      </m:sSupPr>
                      <m:e>
                        <m:r>
                          <a:rPr lang="en-US" altLang="en-US" sz="1800" b="0" i="1" kern="0" smtClean="0">
                            <a:latin typeface="Cambria Math" panose="02040503050406030204" pitchFamily="18" charset="0"/>
                          </a:rPr>
                          <m:t>0.8</m:t>
                        </m:r>
                      </m:e>
                      <m:sup>
                        <m:r>
                          <a:rPr lang="en-US" altLang="en-US" sz="1800" b="0" i="1" kern="0" smtClean="0">
                            <a:latin typeface="Cambria Math" panose="02040503050406030204" pitchFamily="18" charset="0"/>
                          </a:rPr>
                          <m:t>𝐷</m:t>
                        </m:r>
                      </m:sup>
                    </m:sSup>
                    <m:r>
                      <a:rPr lang="en-US" altLang="en-US" sz="1800" b="0" i="1" kern="0" smtClean="0">
                        <a:latin typeface="Cambria Math" panose="02040503050406030204" pitchFamily="18" charset="0"/>
                      </a:rPr>
                      <m:t>,</m:t>
                    </m:r>
                    <m:sSup>
                      <m:sSupPr>
                        <m:ctrlPr>
                          <a:rPr lang="en-US" altLang="en-US" sz="1800" b="0" i="1" kern="0">
                            <a:latin typeface="Cambria Math" panose="02040503050406030204" pitchFamily="18" charset="0"/>
                          </a:rPr>
                        </m:ctrlPr>
                      </m:sSupPr>
                      <m:e>
                        <m:r>
                          <a:rPr lang="en-US" altLang="en-US" sz="1800" b="0" i="1" kern="0" smtClean="0">
                            <a:latin typeface="Cambria Math" panose="02040503050406030204" pitchFamily="18" charset="0"/>
                          </a:rPr>
                          <m:t>      </m:t>
                        </m:r>
                        <m:r>
                          <a:rPr lang="en-US" altLang="en-US" sz="1800" b="0" i="1" kern="0" smtClean="0">
                            <a:latin typeface="Cambria Math" panose="02040503050406030204" pitchFamily="18" charset="0"/>
                          </a:rPr>
                          <m:t>𝑒</m:t>
                        </m:r>
                        <m:r>
                          <a:rPr lang="en-US" altLang="en-US" sz="1800" b="0" i="1" kern="0" smtClean="0">
                            <a:latin typeface="Cambria Math" panose="02040503050406030204" pitchFamily="18" charset="0"/>
                          </a:rPr>
                          <m:t>.</m:t>
                        </m:r>
                        <m:r>
                          <a:rPr lang="en-US" altLang="en-US" sz="1800" b="0" i="1" kern="0" smtClean="0">
                            <a:latin typeface="Cambria Math" panose="02040503050406030204" pitchFamily="18" charset="0"/>
                          </a:rPr>
                          <m:t>𝑔</m:t>
                        </m:r>
                        <m:r>
                          <a:rPr lang="en-US" altLang="en-US" sz="1800" b="0" i="1" kern="0" smtClean="0">
                            <a:latin typeface="Cambria Math" panose="02040503050406030204" pitchFamily="18" charset="0"/>
                          </a:rPr>
                          <m:t>. 0.8</m:t>
                        </m:r>
                      </m:e>
                      <m:sup>
                        <m:r>
                          <a:rPr lang="en-US" altLang="en-US" sz="1800" b="0" i="1" kern="0" smtClean="0">
                            <a:latin typeface="Cambria Math" panose="02040503050406030204" pitchFamily="18" charset="0"/>
                          </a:rPr>
                          <m:t>2</m:t>
                        </m:r>
                      </m:sup>
                    </m:sSup>
                    <m:r>
                      <a:rPr lang="en-US" altLang="en-US" sz="1800" b="0" i="1" kern="0" smtClean="0">
                        <a:latin typeface="Cambria Math" panose="02040503050406030204" pitchFamily="18" charset="0"/>
                      </a:rPr>
                      <m:t>=</m:t>
                    </m:r>
                  </m:oMath>
                </a14:m>
                <a:r>
                  <a:rPr lang="en-US" altLang="en-US" sz="1800" b="0" kern="0"/>
                  <a:t> 0.64</a:t>
                </a:r>
              </a:p>
              <a:p>
                <a:pPr>
                  <a:defRPr/>
                </a:pPr>
                <a:endParaRPr lang="en-US" altLang="en-US" sz="2000" b="0" kern="0"/>
              </a:p>
              <a:p>
                <a:pPr>
                  <a:defRPr/>
                </a:pPr>
                <a:r>
                  <a:rPr lang="en-US" altLang="en-US" sz="2000" b="0" kern="0"/>
                  <a:t>Even with exponential increase in number of data:</a:t>
                </a:r>
              </a:p>
              <a:p>
                <a:pPr marL="0" indent="0">
                  <a:buNone/>
                  <a:defRPr/>
                </a:pPr>
                <a:endParaRPr lang="en-US" altLang="en-US" sz="2000" b="0" kern="0"/>
              </a:p>
              <a:p>
                <a:pPr marL="0" indent="0">
                  <a:buNone/>
                  <a:defRPr/>
                </a:pPr>
                <a:r>
                  <a:rPr lang="en-US" altLang="en-US" sz="2000" b="0" kern="0"/>
                  <a:t>coverage is decreasing as we increase the number of features! </a:t>
                </a:r>
                <a:endParaRPr lang="en-US" altLang="en-US" sz="1800" b="0" kern="0"/>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454095" y="1376983"/>
                <a:ext cx="4117906" cy="4114800"/>
              </a:xfrm>
              <a:prstGeom prst="rect">
                <a:avLst/>
              </a:prstGeom>
              <a:blipFill>
                <a:blip r:embed="rId2"/>
                <a:stretch>
                  <a:fillRect l="-2219" t="-1926" r="-2071" b="-277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44A17FCD-7BDB-424A-9018-36612D75F1AE}"/>
              </a:ext>
            </a:extLst>
          </p:cNvPr>
          <p:cNvPicPr>
            <a:picLocks noChangeAspect="1"/>
          </p:cNvPicPr>
          <p:nvPr/>
        </p:nvPicPr>
        <p:blipFill>
          <a:blip r:embed="rId3"/>
          <a:stretch>
            <a:fillRect/>
          </a:stretch>
        </p:blipFill>
        <p:spPr>
          <a:xfrm>
            <a:off x="4565371" y="1376983"/>
            <a:ext cx="4495800" cy="4210050"/>
          </a:xfrm>
          <a:prstGeom prst="rect">
            <a:avLst/>
          </a:prstGeom>
        </p:spPr>
      </p:pic>
      <p:grpSp>
        <p:nvGrpSpPr>
          <p:cNvPr id="7" name="Group 6">
            <a:extLst>
              <a:ext uri="{FF2B5EF4-FFF2-40B4-BE49-F238E27FC236}">
                <a16:creationId xmlns:a16="http://schemas.microsoft.com/office/drawing/2014/main" id="{97E994A6-F588-414D-981C-B286044F4DFE}"/>
              </a:ext>
            </a:extLst>
          </p:cNvPr>
          <p:cNvGrpSpPr/>
          <p:nvPr/>
        </p:nvGrpSpPr>
        <p:grpSpPr>
          <a:xfrm>
            <a:off x="5903477" y="1934818"/>
            <a:ext cx="3339550" cy="3339548"/>
            <a:chOff x="1205948" y="4518995"/>
            <a:chExt cx="3339550" cy="1074666"/>
          </a:xfrm>
        </p:grpSpPr>
        <p:cxnSp>
          <p:nvCxnSpPr>
            <p:cNvPr id="8" name="Straight Connector 7">
              <a:extLst>
                <a:ext uri="{FF2B5EF4-FFF2-40B4-BE49-F238E27FC236}">
                  <a16:creationId xmlns:a16="http://schemas.microsoft.com/office/drawing/2014/main" id="{057C7949-CB07-4455-842C-73B5274F0AAA}"/>
                </a:ext>
              </a:extLst>
            </p:cNvPr>
            <p:cNvCxnSpPr/>
            <p:nvPr/>
          </p:nvCxnSpPr>
          <p:spPr bwMode="auto">
            <a:xfrm flipV="1">
              <a:off x="1205948" y="4558748"/>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Connector 8">
              <a:extLst>
                <a:ext uri="{FF2B5EF4-FFF2-40B4-BE49-F238E27FC236}">
                  <a16:creationId xmlns:a16="http://schemas.microsoft.com/office/drawing/2014/main" id="{695A8C57-6607-4DD9-B9A6-FF3A8DE94200}"/>
                </a:ext>
              </a:extLst>
            </p:cNvPr>
            <p:cNvCxnSpPr/>
            <p:nvPr/>
          </p:nvCxnSpPr>
          <p:spPr bwMode="auto">
            <a:xfrm flipV="1">
              <a:off x="1742662" y="4565376"/>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949E55A0-796A-4E30-BC5C-C99BB4AA4106}"/>
                </a:ext>
              </a:extLst>
            </p:cNvPr>
            <p:cNvCxnSpPr/>
            <p:nvPr/>
          </p:nvCxnSpPr>
          <p:spPr bwMode="auto">
            <a:xfrm flipV="1">
              <a:off x="2299255" y="4552124"/>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Connector 10">
              <a:extLst>
                <a:ext uri="{FF2B5EF4-FFF2-40B4-BE49-F238E27FC236}">
                  <a16:creationId xmlns:a16="http://schemas.microsoft.com/office/drawing/2014/main" id="{9E95777F-AAAC-4C89-9F6F-CED1F2D89F76}"/>
                </a:ext>
              </a:extLst>
            </p:cNvPr>
            <p:cNvCxnSpPr/>
            <p:nvPr/>
          </p:nvCxnSpPr>
          <p:spPr bwMode="auto">
            <a:xfrm flipV="1">
              <a:off x="2862473" y="4558752"/>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Straight Connector 11">
              <a:extLst>
                <a:ext uri="{FF2B5EF4-FFF2-40B4-BE49-F238E27FC236}">
                  <a16:creationId xmlns:a16="http://schemas.microsoft.com/office/drawing/2014/main" id="{DC09BEE2-9422-4EAF-9B70-D65175A15B7C}"/>
                </a:ext>
              </a:extLst>
            </p:cNvPr>
            <p:cNvCxnSpPr/>
            <p:nvPr/>
          </p:nvCxnSpPr>
          <p:spPr bwMode="auto">
            <a:xfrm flipV="1">
              <a:off x="3412435" y="4525619"/>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1E97904B-E7C9-44EB-BFE7-194A7B925D4A}"/>
                </a:ext>
              </a:extLst>
            </p:cNvPr>
            <p:cNvCxnSpPr/>
            <p:nvPr/>
          </p:nvCxnSpPr>
          <p:spPr bwMode="auto">
            <a:xfrm flipV="1">
              <a:off x="3988905" y="4532247"/>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Connector 13">
              <a:extLst>
                <a:ext uri="{FF2B5EF4-FFF2-40B4-BE49-F238E27FC236}">
                  <a16:creationId xmlns:a16="http://schemas.microsoft.com/office/drawing/2014/main" id="{E157804B-2C7E-4E2F-9E48-1DB82765F970}"/>
                </a:ext>
              </a:extLst>
            </p:cNvPr>
            <p:cNvCxnSpPr/>
            <p:nvPr/>
          </p:nvCxnSpPr>
          <p:spPr bwMode="auto">
            <a:xfrm flipV="1">
              <a:off x="4545498" y="4518995"/>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5" name="Group 14">
            <a:extLst>
              <a:ext uri="{FF2B5EF4-FFF2-40B4-BE49-F238E27FC236}">
                <a16:creationId xmlns:a16="http://schemas.microsoft.com/office/drawing/2014/main" id="{6FB7CF43-8F30-41EB-A7BD-4679DA14D770}"/>
              </a:ext>
            </a:extLst>
          </p:cNvPr>
          <p:cNvGrpSpPr/>
          <p:nvPr/>
        </p:nvGrpSpPr>
        <p:grpSpPr>
          <a:xfrm rot="16200000">
            <a:off x="5057240" y="1060437"/>
            <a:ext cx="3339550" cy="3300008"/>
            <a:chOff x="1205948" y="4532247"/>
            <a:chExt cx="3339550" cy="1061942"/>
          </a:xfrm>
        </p:grpSpPr>
        <p:cxnSp>
          <p:nvCxnSpPr>
            <p:cNvPr id="16" name="Straight Connector 15">
              <a:extLst>
                <a:ext uri="{FF2B5EF4-FFF2-40B4-BE49-F238E27FC236}">
                  <a16:creationId xmlns:a16="http://schemas.microsoft.com/office/drawing/2014/main" id="{65DFEC50-8706-472E-8522-89E829333843}"/>
                </a:ext>
              </a:extLst>
            </p:cNvPr>
            <p:cNvCxnSpPr/>
            <p:nvPr/>
          </p:nvCxnSpPr>
          <p:spPr bwMode="auto">
            <a:xfrm flipV="1">
              <a:off x="1205948" y="4558748"/>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Connector 16">
              <a:extLst>
                <a:ext uri="{FF2B5EF4-FFF2-40B4-BE49-F238E27FC236}">
                  <a16:creationId xmlns:a16="http://schemas.microsoft.com/office/drawing/2014/main" id="{E224B852-DCF4-48C0-944C-E3791782F6AA}"/>
                </a:ext>
              </a:extLst>
            </p:cNvPr>
            <p:cNvCxnSpPr/>
            <p:nvPr/>
          </p:nvCxnSpPr>
          <p:spPr bwMode="auto">
            <a:xfrm flipV="1">
              <a:off x="1742662" y="4565376"/>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Straight Connector 17">
              <a:extLst>
                <a:ext uri="{FF2B5EF4-FFF2-40B4-BE49-F238E27FC236}">
                  <a16:creationId xmlns:a16="http://schemas.microsoft.com/office/drawing/2014/main" id="{4D783DAC-6844-4747-9E72-BDC0B2B0CF4A}"/>
                </a:ext>
              </a:extLst>
            </p:cNvPr>
            <p:cNvCxnSpPr/>
            <p:nvPr/>
          </p:nvCxnSpPr>
          <p:spPr bwMode="auto">
            <a:xfrm flipV="1">
              <a:off x="2299255" y="4552124"/>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7CCF9D87-75CB-4AF0-B565-B475D9CDC70A}"/>
                </a:ext>
              </a:extLst>
            </p:cNvPr>
            <p:cNvCxnSpPr/>
            <p:nvPr/>
          </p:nvCxnSpPr>
          <p:spPr bwMode="auto">
            <a:xfrm flipV="1">
              <a:off x="2862473" y="4558752"/>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Connector 19">
              <a:extLst>
                <a:ext uri="{FF2B5EF4-FFF2-40B4-BE49-F238E27FC236}">
                  <a16:creationId xmlns:a16="http://schemas.microsoft.com/office/drawing/2014/main" id="{2413EB63-71D2-40D8-B81A-F7C33E315292}"/>
                </a:ext>
              </a:extLst>
            </p:cNvPr>
            <p:cNvCxnSpPr/>
            <p:nvPr/>
          </p:nvCxnSpPr>
          <p:spPr bwMode="auto">
            <a:xfrm flipV="1">
              <a:off x="3412436" y="4559736"/>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Connector 20">
              <a:extLst>
                <a:ext uri="{FF2B5EF4-FFF2-40B4-BE49-F238E27FC236}">
                  <a16:creationId xmlns:a16="http://schemas.microsoft.com/office/drawing/2014/main" id="{3CF75C74-1F73-4EFD-9EE0-F7C6E0B61FE2}"/>
                </a:ext>
              </a:extLst>
            </p:cNvPr>
            <p:cNvCxnSpPr/>
            <p:nvPr/>
          </p:nvCxnSpPr>
          <p:spPr bwMode="auto">
            <a:xfrm flipV="1">
              <a:off x="3988905" y="4532247"/>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Connector 21">
              <a:extLst>
                <a:ext uri="{FF2B5EF4-FFF2-40B4-BE49-F238E27FC236}">
                  <a16:creationId xmlns:a16="http://schemas.microsoft.com/office/drawing/2014/main" id="{C5600CCE-0F2C-40C7-B192-25E48E0F1F60}"/>
                </a:ext>
              </a:extLst>
            </p:cNvPr>
            <p:cNvCxnSpPr/>
            <p:nvPr/>
          </p:nvCxnSpPr>
          <p:spPr bwMode="auto">
            <a:xfrm flipV="1">
              <a:off x="4545498" y="4565904"/>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4" name="Rectangle 3">
            <a:extLst>
              <a:ext uri="{FF2B5EF4-FFF2-40B4-BE49-F238E27FC236}">
                <a16:creationId xmlns:a16="http://schemas.microsoft.com/office/drawing/2014/main" id="{952A7729-3B1D-40A7-A6E8-AEAEA5BBC1E1}"/>
              </a:ext>
            </a:extLst>
          </p:cNvPr>
          <p:cNvSpPr/>
          <p:nvPr/>
        </p:nvSpPr>
        <p:spPr bwMode="auto">
          <a:xfrm>
            <a:off x="5592417" y="2626143"/>
            <a:ext cx="2478157" cy="1972359"/>
          </a:xfrm>
          <a:prstGeom prst="rect">
            <a:avLst/>
          </a:prstGeom>
          <a:solidFill>
            <a:srgbClr val="FFFF00">
              <a:alpha val="36078"/>
            </a:srgb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A739E6-CE86-4968-B758-BFA407A4F065}"/>
                  </a:ext>
                </a:extLst>
              </p:cNvPr>
              <p:cNvSpPr txBox="1"/>
              <p:nvPr/>
            </p:nvSpPr>
            <p:spPr>
              <a:xfrm>
                <a:off x="1027511" y="5504978"/>
                <a:ext cx="2891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𝒏</m:t>
                      </m:r>
                      <m:r>
                        <a:rPr lang="en-US" sz="2000" b="1" i="1" smtClean="0">
                          <a:latin typeface="Cambria Math" panose="02040503050406030204" pitchFamily="18" charset="0"/>
                        </a:rPr>
                        <m:t>=</m:t>
                      </m:r>
                      <m:r>
                        <a:rPr lang="en-US" sz="2000" b="1" i="1" smtClean="0">
                          <a:latin typeface="Cambria Math" panose="02040503050406030204" pitchFamily="18" charset="0"/>
                        </a:rPr>
                        <m:t>𝑫𝒂𝒕𝒂</m:t>
                      </m:r>
                      <m:r>
                        <a:rPr lang="en-US" sz="2000" b="1" i="1" smtClean="0">
                          <a:latin typeface="Cambria Math" panose="02040503050406030204" pitchFamily="18" charset="0"/>
                        </a:rPr>
                        <m:t>/</m:t>
                      </m:r>
                      <m:r>
                        <a:rPr lang="en-US" sz="2000" b="1" i="1" smtClean="0">
                          <a:latin typeface="Cambria Math" panose="02040503050406030204" pitchFamily="18" charset="0"/>
                        </a:rPr>
                        <m:t>𝑩𝒊𝒏</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𝑩𝒊𝒏𝒔</m:t>
                          </m:r>
                        </m:e>
                        <m:sup>
                          <m:r>
                            <a:rPr lang="en-US" sz="2000" b="1" i="1" smtClean="0">
                              <a:latin typeface="Cambria Math" panose="02040503050406030204" pitchFamily="18" charset="0"/>
                              <a:ea typeface="Cambria Math" panose="02040503050406030204" pitchFamily="18" charset="0"/>
                            </a:rPr>
                            <m:t>𝒎</m:t>
                          </m:r>
                        </m:sup>
                      </m:sSup>
                    </m:oMath>
                  </m:oMathPara>
                </a14:m>
                <a:endParaRPr lang="en-US" sz="2000"/>
              </a:p>
            </p:txBody>
          </p:sp>
        </mc:Choice>
        <mc:Fallback xmlns="">
          <p:sp>
            <p:nvSpPr>
              <p:cNvPr id="23" name="TextBox 22">
                <a:extLst>
                  <a:ext uri="{FF2B5EF4-FFF2-40B4-BE49-F238E27FC236}">
                    <a16:creationId xmlns:a16="http://schemas.microsoft.com/office/drawing/2014/main" id="{0CA739E6-CE86-4968-B758-BFA407A4F065}"/>
                  </a:ext>
                </a:extLst>
              </p:cNvPr>
              <p:cNvSpPr txBox="1">
                <a:spLocks noRot="1" noChangeAspect="1" noMove="1" noResize="1" noEditPoints="1" noAdjustHandles="1" noChangeArrowheads="1" noChangeShapeType="1" noTextEdit="1"/>
              </p:cNvSpPr>
              <p:nvPr/>
            </p:nvSpPr>
            <p:spPr>
              <a:xfrm>
                <a:off x="1027511" y="5504978"/>
                <a:ext cx="2891561" cy="400110"/>
              </a:xfrm>
              <a:prstGeom prst="rect">
                <a:avLst/>
              </a:prstGeom>
              <a:blipFill>
                <a:blip r:embed="rId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80129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2907198" y="0"/>
            <a:ext cx="6088381" cy="1143000"/>
          </a:xfrm>
          <a:prstGeom prst="rect">
            <a:avLst/>
          </a:prstGeom>
        </p:spPr>
        <p:txBody>
          <a:bodyPr/>
          <a:lstStyle/>
          <a:p>
            <a:pPr>
              <a:defRPr/>
            </a:pPr>
            <a:r>
              <a:rPr lang="en-US">
                <a:solidFill>
                  <a:srgbClr val="FF6600"/>
                </a:solidFill>
                <a:ea typeface="+mj-ea"/>
                <a:cs typeface="+mj-cs"/>
              </a:rPr>
              <a:t>Multicollinearity</a:t>
            </a:r>
            <a:br>
              <a:rPr lang="en-US">
                <a:solidFill>
                  <a:srgbClr val="FF6600"/>
                </a:solidFill>
                <a:ea typeface="+mj-ea"/>
                <a:cs typeface="+mj-cs"/>
              </a:rPr>
            </a:br>
            <a:r>
              <a:rPr lang="en-US">
                <a:solidFill>
                  <a:srgbClr val="FF6600"/>
                </a:solidFill>
                <a:ea typeface="+mj-ea"/>
                <a:cs typeface="+mj-cs"/>
              </a:rPr>
              <a:t>Feature Redundancy</a:t>
            </a:r>
            <a:endParaRPr lang="en-US">
              <a:ea typeface="+mj-ea"/>
              <a:cs typeface="+mj-cs"/>
            </a:endParaRPr>
          </a:p>
        </p:txBody>
      </p:sp>
      <p:sp>
        <p:nvSpPr>
          <p:cNvPr id="23" name="Rectangle 3"/>
          <p:cNvSpPr txBox="1">
            <a:spLocks noChangeArrowheads="1"/>
          </p:cNvSpPr>
          <p:nvPr/>
        </p:nvSpPr>
        <p:spPr bwMode="auto">
          <a:xfrm>
            <a:off x="533400" y="1718143"/>
            <a:ext cx="5791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0" indent="0">
              <a:buNone/>
              <a:defRPr/>
            </a:pPr>
            <a:r>
              <a:rPr lang="en-US" altLang="en-US" sz="2000" b="0" kern="0"/>
              <a:t>“the existence of such a </a:t>
            </a:r>
            <a:r>
              <a:rPr lang="en-US" altLang="en-US" sz="2000" kern="0"/>
              <a:t>high degree of correlation between supposedly independent variables </a:t>
            </a:r>
            <a:r>
              <a:rPr lang="en-US" altLang="en-US" sz="2000" b="0" kern="0"/>
              <a:t>being used to estimate a dependent variable that the contribution of each independent variable to variation in the dependent variable cannot be determined”</a:t>
            </a:r>
          </a:p>
          <a:p>
            <a:pPr marL="0" indent="0">
              <a:buNone/>
              <a:defRPr/>
            </a:pPr>
            <a:endParaRPr lang="en-US" altLang="en-US" sz="2000" b="0" kern="0"/>
          </a:p>
          <a:p>
            <a:pPr marL="0" indent="0" algn="r">
              <a:buNone/>
              <a:defRPr/>
            </a:pPr>
            <a:r>
              <a:rPr lang="en-US" altLang="en-US" sz="2000" b="0" kern="0"/>
              <a:t>- Merriam-Webster Online Dictionary</a:t>
            </a:r>
          </a:p>
          <a:p>
            <a:pPr algn="r">
              <a:buFontTx/>
              <a:buChar char="-"/>
              <a:defRPr/>
            </a:pPr>
            <a:endParaRPr lang="en-US" altLang="en-US" sz="2000" b="0" kern="0"/>
          </a:p>
          <a:p>
            <a:pPr marL="0" indent="0">
              <a:buNone/>
              <a:defRPr/>
            </a:pPr>
            <a:r>
              <a:rPr lang="en-US" sz="2000" b="0"/>
              <a:t>“In statistics, </a:t>
            </a:r>
            <a:r>
              <a:rPr lang="en-US" sz="2000"/>
              <a:t>multicollinearity</a:t>
            </a:r>
            <a:r>
              <a:rPr lang="en-US" sz="2000" b="0"/>
              <a:t> (also collinearity) is a phenomenon in which one predictor variable in a </a:t>
            </a:r>
            <a:r>
              <a:rPr lang="en-US" sz="2000"/>
              <a:t>multiple</a:t>
            </a:r>
            <a:r>
              <a:rPr lang="en-US" sz="2000" b="0"/>
              <a:t> </a:t>
            </a:r>
            <a:r>
              <a:rPr lang="en-US" sz="2000"/>
              <a:t>regression</a:t>
            </a:r>
            <a:r>
              <a:rPr lang="en-US" sz="2000" b="0"/>
              <a:t> model can be linearly predicted from the others with a substantial degree of accuracy.”</a:t>
            </a:r>
          </a:p>
          <a:p>
            <a:pPr marL="0" indent="0">
              <a:buNone/>
              <a:defRPr/>
            </a:pPr>
            <a:endParaRPr lang="en-US" altLang="en-US" sz="2000" b="0" kern="0"/>
          </a:p>
          <a:p>
            <a:pPr marL="0" indent="0" algn="r">
              <a:buNone/>
              <a:defRPr/>
            </a:pPr>
            <a:r>
              <a:rPr lang="en-US" altLang="en-US" sz="2000" b="0" kern="0"/>
              <a:t>- Wikipedia</a:t>
            </a:r>
          </a:p>
        </p:txBody>
      </p:sp>
      <p:sp>
        <p:nvSpPr>
          <p:cNvPr id="3" name="Parallelogram 2">
            <a:extLst>
              <a:ext uri="{FF2B5EF4-FFF2-40B4-BE49-F238E27FC236}">
                <a16:creationId xmlns:a16="http://schemas.microsoft.com/office/drawing/2014/main" id="{39ED792E-2DE1-4ACD-85CE-0BB0CFB59A92}"/>
              </a:ext>
            </a:extLst>
          </p:cNvPr>
          <p:cNvSpPr/>
          <p:nvPr/>
        </p:nvSpPr>
        <p:spPr bwMode="auto">
          <a:xfrm rot="2419418">
            <a:off x="7265907" y="2260229"/>
            <a:ext cx="1235011" cy="2297675"/>
          </a:xfrm>
          <a:prstGeom prst="parallelogram">
            <a:avLst>
              <a:gd name="adj" fmla="val 25543"/>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cxnSp>
        <p:nvCxnSpPr>
          <p:cNvPr id="5" name="Straight Arrow Connector 4">
            <a:extLst>
              <a:ext uri="{FF2B5EF4-FFF2-40B4-BE49-F238E27FC236}">
                <a16:creationId xmlns:a16="http://schemas.microsoft.com/office/drawing/2014/main" id="{115C4482-5F06-4CC9-A492-831974341625}"/>
              </a:ext>
            </a:extLst>
          </p:cNvPr>
          <p:cNvCxnSpPr>
            <a:cxnSpLocks/>
          </p:cNvCxnSpPr>
          <p:nvPr/>
        </p:nvCxnSpPr>
        <p:spPr bwMode="auto">
          <a:xfrm flipV="1">
            <a:off x="7195930" y="1990725"/>
            <a:ext cx="1367045" cy="2862885"/>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Oval 7">
            <a:extLst>
              <a:ext uri="{FF2B5EF4-FFF2-40B4-BE49-F238E27FC236}">
                <a16:creationId xmlns:a16="http://schemas.microsoft.com/office/drawing/2014/main" id="{76580609-EFB3-4835-8E75-7DB4BC4CDA9D}"/>
              </a:ext>
            </a:extLst>
          </p:cNvPr>
          <p:cNvSpPr/>
          <p:nvPr/>
        </p:nvSpPr>
        <p:spPr bwMode="auto">
          <a:xfrm>
            <a:off x="7955281" y="3352800"/>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1" name="Oval 10">
            <a:extLst>
              <a:ext uri="{FF2B5EF4-FFF2-40B4-BE49-F238E27FC236}">
                <a16:creationId xmlns:a16="http://schemas.microsoft.com/office/drawing/2014/main" id="{59652CFF-F360-4B90-BDB8-ED5AE3DF582B}"/>
              </a:ext>
            </a:extLst>
          </p:cNvPr>
          <p:cNvSpPr/>
          <p:nvPr/>
        </p:nvSpPr>
        <p:spPr bwMode="auto">
          <a:xfrm>
            <a:off x="7574281" y="3611881"/>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 name="Oval 11">
            <a:extLst>
              <a:ext uri="{FF2B5EF4-FFF2-40B4-BE49-F238E27FC236}">
                <a16:creationId xmlns:a16="http://schemas.microsoft.com/office/drawing/2014/main" id="{6171E0C4-BBEC-4FB0-B2F6-FF52E59C7334}"/>
              </a:ext>
            </a:extLst>
          </p:cNvPr>
          <p:cNvSpPr/>
          <p:nvPr/>
        </p:nvSpPr>
        <p:spPr bwMode="auto">
          <a:xfrm>
            <a:off x="8412481" y="2545081"/>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3" name="Oval 12">
            <a:extLst>
              <a:ext uri="{FF2B5EF4-FFF2-40B4-BE49-F238E27FC236}">
                <a16:creationId xmlns:a16="http://schemas.microsoft.com/office/drawing/2014/main" id="{E68E4666-D204-45B9-9436-89237E0CFB56}"/>
              </a:ext>
            </a:extLst>
          </p:cNvPr>
          <p:cNvSpPr/>
          <p:nvPr/>
        </p:nvSpPr>
        <p:spPr bwMode="auto">
          <a:xfrm>
            <a:off x="7848600" y="3459481"/>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4" name="Oval 13">
            <a:extLst>
              <a:ext uri="{FF2B5EF4-FFF2-40B4-BE49-F238E27FC236}">
                <a16:creationId xmlns:a16="http://schemas.microsoft.com/office/drawing/2014/main" id="{CDB11D30-D57F-4E58-A2B7-86A9A72F8E45}"/>
              </a:ext>
            </a:extLst>
          </p:cNvPr>
          <p:cNvSpPr/>
          <p:nvPr/>
        </p:nvSpPr>
        <p:spPr bwMode="auto">
          <a:xfrm>
            <a:off x="7843630" y="3106313"/>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5" name="Oval 14">
            <a:extLst>
              <a:ext uri="{FF2B5EF4-FFF2-40B4-BE49-F238E27FC236}">
                <a16:creationId xmlns:a16="http://schemas.microsoft.com/office/drawing/2014/main" id="{4C3A76DD-79FD-4D77-AF14-BD8F4155011F}"/>
              </a:ext>
            </a:extLst>
          </p:cNvPr>
          <p:cNvSpPr/>
          <p:nvPr/>
        </p:nvSpPr>
        <p:spPr bwMode="auto">
          <a:xfrm>
            <a:off x="7848600" y="3688081"/>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6" name="Oval 15">
            <a:extLst>
              <a:ext uri="{FF2B5EF4-FFF2-40B4-BE49-F238E27FC236}">
                <a16:creationId xmlns:a16="http://schemas.microsoft.com/office/drawing/2014/main" id="{577E75EB-190F-4408-9146-730FAC67D774}"/>
              </a:ext>
            </a:extLst>
          </p:cNvPr>
          <p:cNvSpPr/>
          <p:nvPr/>
        </p:nvSpPr>
        <p:spPr bwMode="auto">
          <a:xfrm>
            <a:off x="7696200" y="3840481"/>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7" name="Oval 16">
            <a:extLst>
              <a:ext uri="{FF2B5EF4-FFF2-40B4-BE49-F238E27FC236}">
                <a16:creationId xmlns:a16="http://schemas.microsoft.com/office/drawing/2014/main" id="{FF23022B-9D87-4362-B961-178AEA535AAA}"/>
              </a:ext>
            </a:extLst>
          </p:cNvPr>
          <p:cNvSpPr/>
          <p:nvPr/>
        </p:nvSpPr>
        <p:spPr bwMode="auto">
          <a:xfrm>
            <a:off x="7620000" y="3429000"/>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8" name="Oval 17">
            <a:extLst>
              <a:ext uri="{FF2B5EF4-FFF2-40B4-BE49-F238E27FC236}">
                <a16:creationId xmlns:a16="http://schemas.microsoft.com/office/drawing/2014/main" id="{82818C0C-A1C2-40B4-B483-9D83ACFCEAA1}"/>
              </a:ext>
            </a:extLst>
          </p:cNvPr>
          <p:cNvSpPr/>
          <p:nvPr/>
        </p:nvSpPr>
        <p:spPr bwMode="auto">
          <a:xfrm>
            <a:off x="8229600" y="2819400"/>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9" name="Oval 18">
            <a:extLst>
              <a:ext uri="{FF2B5EF4-FFF2-40B4-BE49-F238E27FC236}">
                <a16:creationId xmlns:a16="http://schemas.microsoft.com/office/drawing/2014/main" id="{2E480C10-C4D0-4835-A076-81865145809F}"/>
              </a:ext>
            </a:extLst>
          </p:cNvPr>
          <p:cNvSpPr/>
          <p:nvPr/>
        </p:nvSpPr>
        <p:spPr bwMode="auto">
          <a:xfrm>
            <a:off x="8229600" y="2514600"/>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0" name="Oval 19">
            <a:extLst>
              <a:ext uri="{FF2B5EF4-FFF2-40B4-BE49-F238E27FC236}">
                <a16:creationId xmlns:a16="http://schemas.microsoft.com/office/drawing/2014/main" id="{5CD18287-98F5-4886-99D3-B7A85D0CE145}"/>
              </a:ext>
            </a:extLst>
          </p:cNvPr>
          <p:cNvSpPr/>
          <p:nvPr/>
        </p:nvSpPr>
        <p:spPr bwMode="auto">
          <a:xfrm>
            <a:off x="7543800" y="4069081"/>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1" name="Oval 20">
            <a:extLst>
              <a:ext uri="{FF2B5EF4-FFF2-40B4-BE49-F238E27FC236}">
                <a16:creationId xmlns:a16="http://schemas.microsoft.com/office/drawing/2014/main" id="{C59EA590-ED89-4C6D-9526-84B799CD12D6}"/>
              </a:ext>
            </a:extLst>
          </p:cNvPr>
          <p:cNvSpPr/>
          <p:nvPr/>
        </p:nvSpPr>
        <p:spPr bwMode="auto">
          <a:xfrm>
            <a:off x="7391400" y="4221481"/>
            <a:ext cx="45719" cy="45719"/>
          </a:xfrm>
          <a:prstGeom prst="ellips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4" name="Freeform: Shape 23">
            <a:extLst>
              <a:ext uri="{FF2B5EF4-FFF2-40B4-BE49-F238E27FC236}">
                <a16:creationId xmlns:a16="http://schemas.microsoft.com/office/drawing/2014/main" id="{F6C07893-7D73-490C-99A2-9C8C48B8A588}"/>
              </a:ext>
            </a:extLst>
          </p:cNvPr>
          <p:cNvSpPr/>
          <p:nvPr/>
        </p:nvSpPr>
        <p:spPr bwMode="auto">
          <a:xfrm>
            <a:off x="7239000" y="4520682"/>
            <a:ext cx="176080" cy="127518"/>
          </a:xfrm>
          <a:custGeom>
            <a:avLst/>
            <a:gdLst>
              <a:gd name="connsiteX0" fmla="*/ 235246 w 239199"/>
              <a:gd name="connsiteY0" fmla="*/ 136750 h 196879"/>
              <a:gd name="connsiteX1" fmla="*/ 208741 w 239199"/>
              <a:gd name="connsiteY1" fmla="*/ 17481 h 196879"/>
              <a:gd name="connsiteX2" fmla="*/ 9959 w 239199"/>
              <a:gd name="connsiteY2" fmla="*/ 17481 h 196879"/>
              <a:gd name="connsiteX3" fmla="*/ 49715 w 239199"/>
              <a:gd name="connsiteY3" fmla="*/ 176507 h 196879"/>
              <a:gd name="connsiteX4" fmla="*/ 221994 w 239199"/>
              <a:gd name="connsiteY4" fmla="*/ 189759 h 196879"/>
              <a:gd name="connsiteX0" fmla="*/ 232995 w 233729"/>
              <a:gd name="connsiteY0" fmla="*/ 151280 h 211409"/>
              <a:gd name="connsiteX1" fmla="*/ 174740 w 233729"/>
              <a:gd name="connsiteY1" fmla="*/ 9786 h 211409"/>
              <a:gd name="connsiteX2" fmla="*/ 7708 w 233729"/>
              <a:gd name="connsiteY2" fmla="*/ 32011 h 211409"/>
              <a:gd name="connsiteX3" fmla="*/ 47464 w 233729"/>
              <a:gd name="connsiteY3" fmla="*/ 191037 h 211409"/>
              <a:gd name="connsiteX4" fmla="*/ 219743 w 233729"/>
              <a:gd name="connsiteY4" fmla="*/ 204289 h 211409"/>
              <a:gd name="connsiteX0" fmla="*/ 232995 w 234530"/>
              <a:gd name="connsiteY0" fmla="*/ 152691 h 212820"/>
              <a:gd name="connsiteX1" fmla="*/ 174740 w 234530"/>
              <a:gd name="connsiteY1" fmla="*/ 11197 h 212820"/>
              <a:gd name="connsiteX2" fmla="*/ 7708 w 234530"/>
              <a:gd name="connsiteY2" fmla="*/ 33422 h 212820"/>
              <a:gd name="connsiteX3" fmla="*/ 47464 w 234530"/>
              <a:gd name="connsiteY3" fmla="*/ 192448 h 212820"/>
              <a:gd name="connsiteX4" fmla="*/ 219743 w 234530"/>
              <a:gd name="connsiteY4" fmla="*/ 205700 h 212820"/>
              <a:gd name="connsiteX0" fmla="*/ 241408 w 242178"/>
              <a:gd name="connsiteY0" fmla="*/ 145079 h 203668"/>
              <a:gd name="connsiteX1" fmla="*/ 183153 w 242178"/>
              <a:gd name="connsiteY1" fmla="*/ 3585 h 203668"/>
              <a:gd name="connsiteX2" fmla="*/ 6596 w 242178"/>
              <a:gd name="connsiteY2" fmla="*/ 54385 h 203668"/>
              <a:gd name="connsiteX3" fmla="*/ 55877 w 242178"/>
              <a:gd name="connsiteY3" fmla="*/ 184836 h 203668"/>
              <a:gd name="connsiteX4" fmla="*/ 228156 w 242178"/>
              <a:gd name="connsiteY4" fmla="*/ 198088 h 203668"/>
              <a:gd name="connsiteX0" fmla="*/ 185918 w 186529"/>
              <a:gd name="connsiteY0" fmla="*/ 141813 h 200402"/>
              <a:gd name="connsiteX1" fmla="*/ 127663 w 186529"/>
              <a:gd name="connsiteY1" fmla="*/ 319 h 200402"/>
              <a:gd name="connsiteX2" fmla="*/ 387 w 186529"/>
              <a:gd name="connsiteY2" fmla="*/ 181570 h 200402"/>
              <a:gd name="connsiteX3" fmla="*/ 172666 w 186529"/>
              <a:gd name="connsiteY3" fmla="*/ 194822 h 200402"/>
              <a:gd name="connsiteX0" fmla="*/ 186235 w 191798"/>
              <a:gd name="connsiteY0" fmla="*/ 142175 h 200764"/>
              <a:gd name="connsiteX1" fmla="*/ 127980 w 191798"/>
              <a:gd name="connsiteY1" fmla="*/ 681 h 200764"/>
              <a:gd name="connsiteX2" fmla="*/ 704 w 191798"/>
              <a:gd name="connsiteY2" fmla="*/ 181932 h 200764"/>
              <a:gd name="connsiteX3" fmla="*/ 172983 w 191798"/>
              <a:gd name="connsiteY3" fmla="*/ 195184 h 200764"/>
              <a:gd name="connsiteX0" fmla="*/ 199825 w 200186"/>
              <a:gd name="connsiteY0" fmla="*/ 91601 h 150189"/>
              <a:gd name="connsiteX1" fmla="*/ 65370 w 200186"/>
              <a:gd name="connsiteY1" fmla="*/ 907 h 150189"/>
              <a:gd name="connsiteX2" fmla="*/ 14294 w 200186"/>
              <a:gd name="connsiteY2" fmla="*/ 131358 h 150189"/>
              <a:gd name="connsiteX3" fmla="*/ 186573 w 200186"/>
              <a:gd name="connsiteY3" fmla="*/ 144610 h 150189"/>
              <a:gd name="connsiteX0" fmla="*/ 161017 w 161209"/>
              <a:gd name="connsiteY0" fmla="*/ 91148 h 147860"/>
              <a:gd name="connsiteX1" fmla="*/ 26562 w 161209"/>
              <a:gd name="connsiteY1" fmla="*/ 454 h 147860"/>
              <a:gd name="connsiteX2" fmla="*/ 10411 w 161209"/>
              <a:gd name="connsiteY2" fmla="*/ 124555 h 147860"/>
              <a:gd name="connsiteX3" fmla="*/ 147765 w 161209"/>
              <a:gd name="connsiteY3" fmla="*/ 144157 h 147860"/>
              <a:gd name="connsiteX0" fmla="*/ 169048 w 169292"/>
              <a:gd name="connsiteY0" fmla="*/ 96039 h 152751"/>
              <a:gd name="connsiteX1" fmla="*/ 34593 w 169292"/>
              <a:gd name="connsiteY1" fmla="*/ 5345 h 152751"/>
              <a:gd name="connsiteX2" fmla="*/ 18442 w 169292"/>
              <a:gd name="connsiteY2" fmla="*/ 129446 h 152751"/>
              <a:gd name="connsiteX3" fmla="*/ 155796 w 169292"/>
              <a:gd name="connsiteY3" fmla="*/ 149048 h 152751"/>
              <a:gd name="connsiteX0" fmla="*/ 179294 w 179538"/>
              <a:gd name="connsiteY0" fmla="*/ 96039 h 161890"/>
              <a:gd name="connsiteX1" fmla="*/ 44839 w 179538"/>
              <a:gd name="connsiteY1" fmla="*/ 5345 h 161890"/>
              <a:gd name="connsiteX2" fmla="*/ 28688 w 179538"/>
              <a:gd name="connsiteY2" fmla="*/ 129446 h 161890"/>
              <a:gd name="connsiteX3" fmla="*/ 166042 w 179538"/>
              <a:gd name="connsiteY3" fmla="*/ 149048 h 161890"/>
              <a:gd name="connsiteX0" fmla="*/ 179294 w 179294"/>
              <a:gd name="connsiteY0" fmla="*/ 99308 h 165159"/>
              <a:gd name="connsiteX1" fmla="*/ 44839 w 179294"/>
              <a:gd name="connsiteY1" fmla="*/ 8614 h 165159"/>
              <a:gd name="connsiteX2" fmla="*/ 28688 w 179294"/>
              <a:gd name="connsiteY2" fmla="*/ 132715 h 165159"/>
              <a:gd name="connsiteX3" fmla="*/ 166042 w 179294"/>
              <a:gd name="connsiteY3" fmla="*/ 152317 h 165159"/>
              <a:gd name="connsiteX0" fmla="*/ 179294 w 179294"/>
              <a:gd name="connsiteY0" fmla="*/ 99308 h 159965"/>
              <a:gd name="connsiteX1" fmla="*/ 44839 w 179294"/>
              <a:gd name="connsiteY1" fmla="*/ 8614 h 159965"/>
              <a:gd name="connsiteX2" fmla="*/ 28688 w 179294"/>
              <a:gd name="connsiteY2" fmla="*/ 132715 h 159965"/>
              <a:gd name="connsiteX3" fmla="*/ 166042 w 179294"/>
              <a:gd name="connsiteY3" fmla="*/ 152317 h 159965"/>
              <a:gd name="connsiteX0" fmla="*/ 176651 w 176651"/>
              <a:gd name="connsiteY0" fmla="*/ 99308 h 152317"/>
              <a:gd name="connsiteX1" fmla="*/ 42196 w 176651"/>
              <a:gd name="connsiteY1" fmla="*/ 8614 h 152317"/>
              <a:gd name="connsiteX2" fmla="*/ 26045 w 176651"/>
              <a:gd name="connsiteY2" fmla="*/ 132715 h 152317"/>
              <a:gd name="connsiteX3" fmla="*/ 163399 w 176651"/>
              <a:gd name="connsiteY3" fmla="*/ 152317 h 152317"/>
              <a:gd name="connsiteX0" fmla="*/ 192741 w 192741"/>
              <a:gd name="connsiteY0" fmla="*/ 70002 h 123011"/>
              <a:gd name="connsiteX1" fmla="*/ 23361 w 192741"/>
              <a:gd name="connsiteY1" fmla="*/ 17408 h 123011"/>
              <a:gd name="connsiteX2" fmla="*/ 42135 w 192741"/>
              <a:gd name="connsiteY2" fmla="*/ 103409 h 123011"/>
              <a:gd name="connsiteX3" fmla="*/ 179489 w 192741"/>
              <a:gd name="connsiteY3" fmla="*/ 123011 h 123011"/>
              <a:gd name="connsiteX0" fmla="*/ 164403 w 167026"/>
              <a:gd name="connsiteY0" fmla="*/ 63613 h 113447"/>
              <a:gd name="connsiteX1" fmla="*/ 10898 w 167026"/>
              <a:gd name="connsiteY1" fmla="*/ 7844 h 113447"/>
              <a:gd name="connsiteX2" fmla="*/ 29672 w 167026"/>
              <a:gd name="connsiteY2" fmla="*/ 93845 h 113447"/>
              <a:gd name="connsiteX3" fmla="*/ 167026 w 167026"/>
              <a:gd name="connsiteY3" fmla="*/ 113447 h 113447"/>
              <a:gd name="connsiteX0" fmla="*/ 155383 w 158006"/>
              <a:gd name="connsiteY0" fmla="*/ 83092 h 132926"/>
              <a:gd name="connsiteX1" fmla="*/ 14578 w 158006"/>
              <a:gd name="connsiteY1" fmla="*/ 1923 h 132926"/>
              <a:gd name="connsiteX2" fmla="*/ 20652 w 158006"/>
              <a:gd name="connsiteY2" fmla="*/ 113324 h 132926"/>
              <a:gd name="connsiteX3" fmla="*/ 158006 w 158006"/>
              <a:gd name="connsiteY3" fmla="*/ 132926 h 132926"/>
              <a:gd name="connsiteX0" fmla="*/ 172070 w 174693"/>
              <a:gd name="connsiteY0" fmla="*/ 67841 h 117675"/>
              <a:gd name="connsiteX1" fmla="*/ 9040 w 174693"/>
              <a:gd name="connsiteY1" fmla="*/ 5722 h 117675"/>
              <a:gd name="connsiteX2" fmla="*/ 37339 w 174693"/>
              <a:gd name="connsiteY2" fmla="*/ 98073 h 117675"/>
              <a:gd name="connsiteX3" fmla="*/ 174693 w 174693"/>
              <a:gd name="connsiteY3" fmla="*/ 117675 h 117675"/>
              <a:gd name="connsiteX0" fmla="*/ 173457 w 176080"/>
              <a:gd name="connsiteY0" fmla="*/ 77684 h 127518"/>
              <a:gd name="connsiteX1" fmla="*/ 10427 w 176080"/>
              <a:gd name="connsiteY1" fmla="*/ 15565 h 127518"/>
              <a:gd name="connsiteX2" fmla="*/ 38726 w 176080"/>
              <a:gd name="connsiteY2" fmla="*/ 107916 h 127518"/>
              <a:gd name="connsiteX3" fmla="*/ 176080 w 176080"/>
              <a:gd name="connsiteY3" fmla="*/ 127518 h 127518"/>
            </a:gdLst>
            <a:ahLst/>
            <a:cxnLst>
              <a:cxn ang="0">
                <a:pos x="connsiteX0" y="connsiteY0"/>
              </a:cxn>
              <a:cxn ang="0">
                <a:pos x="connsiteX1" y="connsiteY1"/>
              </a:cxn>
              <a:cxn ang="0">
                <a:pos x="connsiteX2" y="connsiteY2"/>
              </a:cxn>
              <a:cxn ang="0">
                <a:pos x="connsiteX3" y="connsiteY3"/>
              </a:cxn>
            </a:cxnLst>
            <a:rect l="l" t="t" r="r" b="b"/>
            <a:pathLst>
              <a:path w="176080" h="127518">
                <a:moveTo>
                  <a:pt x="173457" y="77684"/>
                </a:moveTo>
                <a:cubicBezTo>
                  <a:pt x="153578" y="-10112"/>
                  <a:pt x="36057" y="-11699"/>
                  <a:pt x="10427" y="15565"/>
                </a:cubicBezTo>
                <a:cubicBezTo>
                  <a:pt x="-15203" y="42829"/>
                  <a:pt x="11117" y="89257"/>
                  <a:pt x="38726" y="107916"/>
                </a:cubicBezTo>
                <a:cubicBezTo>
                  <a:pt x="66335" y="126575"/>
                  <a:pt x="117135" y="119373"/>
                  <a:pt x="176080" y="127518"/>
                </a:cubicBezTo>
              </a:path>
            </a:pathLst>
          </a:custGeom>
          <a:noFill/>
          <a:ln>
            <a:solidFill>
              <a:schemeClr val="tx1"/>
            </a:solidFill>
            <a:headEnd type="none" w="med" len="med"/>
            <a:tailEnd type="arrow"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5" name="Freeform: Shape 24">
            <a:extLst>
              <a:ext uri="{FF2B5EF4-FFF2-40B4-BE49-F238E27FC236}">
                <a16:creationId xmlns:a16="http://schemas.microsoft.com/office/drawing/2014/main" id="{4C4861DB-FFD4-4268-8F12-073425A52706}"/>
              </a:ext>
            </a:extLst>
          </p:cNvPr>
          <p:cNvSpPr/>
          <p:nvPr/>
        </p:nvSpPr>
        <p:spPr bwMode="auto">
          <a:xfrm>
            <a:off x="8372475" y="2143125"/>
            <a:ext cx="176080" cy="127518"/>
          </a:xfrm>
          <a:custGeom>
            <a:avLst/>
            <a:gdLst>
              <a:gd name="connsiteX0" fmla="*/ 235246 w 239199"/>
              <a:gd name="connsiteY0" fmla="*/ 136750 h 196879"/>
              <a:gd name="connsiteX1" fmla="*/ 208741 w 239199"/>
              <a:gd name="connsiteY1" fmla="*/ 17481 h 196879"/>
              <a:gd name="connsiteX2" fmla="*/ 9959 w 239199"/>
              <a:gd name="connsiteY2" fmla="*/ 17481 h 196879"/>
              <a:gd name="connsiteX3" fmla="*/ 49715 w 239199"/>
              <a:gd name="connsiteY3" fmla="*/ 176507 h 196879"/>
              <a:gd name="connsiteX4" fmla="*/ 221994 w 239199"/>
              <a:gd name="connsiteY4" fmla="*/ 189759 h 196879"/>
              <a:gd name="connsiteX0" fmla="*/ 232995 w 233729"/>
              <a:gd name="connsiteY0" fmla="*/ 151280 h 211409"/>
              <a:gd name="connsiteX1" fmla="*/ 174740 w 233729"/>
              <a:gd name="connsiteY1" fmla="*/ 9786 h 211409"/>
              <a:gd name="connsiteX2" fmla="*/ 7708 w 233729"/>
              <a:gd name="connsiteY2" fmla="*/ 32011 h 211409"/>
              <a:gd name="connsiteX3" fmla="*/ 47464 w 233729"/>
              <a:gd name="connsiteY3" fmla="*/ 191037 h 211409"/>
              <a:gd name="connsiteX4" fmla="*/ 219743 w 233729"/>
              <a:gd name="connsiteY4" fmla="*/ 204289 h 211409"/>
              <a:gd name="connsiteX0" fmla="*/ 232995 w 234530"/>
              <a:gd name="connsiteY0" fmla="*/ 152691 h 212820"/>
              <a:gd name="connsiteX1" fmla="*/ 174740 w 234530"/>
              <a:gd name="connsiteY1" fmla="*/ 11197 h 212820"/>
              <a:gd name="connsiteX2" fmla="*/ 7708 w 234530"/>
              <a:gd name="connsiteY2" fmla="*/ 33422 h 212820"/>
              <a:gd name="connsiteX3" fmla="*/ 47464 w 234530"/>
              <a:gd name="connsiteY3" fmla="*/ 192448 h 212820"/>
              <a:gd name="connsiteX4" fmla="*/ 219743 w 234530"/>
              <a:gd name="connsiteY4" fmla="*/ 205700 h 212820"/>
              <a:gd name="connsiteX0" fmla="*/ 241408 w 242178"/>
              <a:gd name="connsiteY0" fmla="*/ 145079 h 203668"/>
              <a:gd name="connsiteX1" fmla="*/ 183153 w 242178"/>
              <a:gd name="connsiteY1" fmla="*/ 3585 h 203668"/>
              <a:gd name="connsiteX2" fmla="*/ 6596 w 242178"/>
              <a:gd name="connsiteY2" fmla="*/ 54385 h 203668"/>
              <a:gd name="connsiteX3" fmla="*/ 55877 w 242178"/>
              <a:gd name="connsiteY3" fmla="*/ 184836 h 203668"/>
              <a:gd name="connsiteX4" fmla="*/ 228156 w 242178"/>
              <a:gd name="connsiteY4" fmla="*/ 198088 h 203668"/>
              <a:gd name="connsiteX0" fmla="*/ 185918 w 186529"/>
              <a:gd name="connsiteY0" fmla="*/ 141813 h 200402"/>
              <a:gd name="connsiteX1" fmla="*/ 127663 w 186529"/>
              <a:gd name="connsiteY1" fmla="*/ 319 h 200402"/>
              <a:gd name="connsiteX2" fmla="*/ 387 w 186529"/>
              <a:gd name="connsiteY2" fmla="*/ 181570 h 200402"/>
              <a:gd name="connsiteX3" fmla="*/ 172666 w 186529"/>
              <a:gd name="connsiteY3" fmla="*/ 194822 h 200402"/>
              <a:gd name="connsiteX0" fmla="*/ 186235 w 191798"/>
              <a:gd name="connsiteY0" fmla="*/ 142175 h 200764"/>
              <a:gd name="connsiteX1" fmla="*/ 127980 w 191798"/>
              <a:gd name="connsiteY1" fmla="*/ 681 h 200764"/>
              <a:gd name="connsiteX2" fmla="*/ 704 w 191798"/>
              <a:gd name="connsiteY2" fmla="*/ 181932 h 200764"/>
              <a:gd name="connsiteX3" fmla="*/ 172983 w 191798"/>
              <a:gd name="connsiteY3" fmla="*/ 195184 h 200764"/>
              <a:gd name="connsiteX0" fmla="*/ 199825 w 200186"/>
              <a:gd name="connsiteY0" fmla="*/ 91601 h 150189"/>
              <a:gd name="connsiteX1" fmla="*/ 65370 w 200186"/>
              <a:gd name="connsiteY1" fmla="*/ 907 h 150189"/>
              <a:gd name="connsiteX2" fmla="*/ 14294 w 200186"/>
              <a:gd name="connsiteY2" fmla="*/ 131358 h 150189"/>
              <a:gd name="connsiteX3" fmla="*/ 186573 w 200186"/>
              <a:gd name="connsiteY3" fmla="*/ 144610 h 150189"/>
              <a:gd name="connsiteX0" fmla="*/ 161017 w 161209"/>
              <a:gd name="connsiteY0" fmla="*/ 91148 h 147860"/>
              <a:gd name="connsiteX1" fmla="*/ 26562 w 161209"/>
              <a:gd name="connsiteY1" fmla="*/ 454 h 147860"/>
              <a:gd name="connsiteX2" fmla="*/ 10411 w 161209"/>
              <a:gd name="connsiteY2" fmla="*/ 124555 h 147860"/>
              <a:gd name="connsiteX3" fmla="*/ 147765 w 161209"/>
              <a:gd name="connsiteY3" fmla="*/ 144157 h 147860"/>
              <a:gd name="connsiteX0" fmla="*/ 169048 w 169292"/>
              <a:gd name="connsiteY0" fmla="*/ 96039 h 152751"/>
              <a:gd name="connsiteX1" fmla="*/ 34593 w 169292"/>
              <a:gd name="connsiteY1" fmla="*/ 5345 h 152751"/>
              <a:gd name="connsiteX2" fmla="*/ 18442 w 169292"/>
              <a:gd name="connsiteY2" fmla="*/ 129446 h 152751"/>
              <a:gd name="connsiteX3" fmla="*/ 155796 w 169292"/>
              <a:gd name="connsiteY3" fmla="*/ 149048 h 152751"/>
              <a:gd name="connsiteX0" fmla="*/ 179294 w 179538"/>
              <a:gd name="connsiteY0" fmla="*/ 96039 h 161890"/>
              <a:gd name="connsiteX1" fmla="*/ 44839 w 179538"/>
              <a:gd name="connsiteY1" fmla="*/ 5345 h 161890"/>
              <a:gd name="connsiteX2" fmla="*/ 28688 w 179538"/>
              <a:gd name="connsiteY2" fmla="*/ 129446 h 161890"/>
              <a:gd name="connsiteX3" fmla="*/ 166042 w 179538"/>
              <a:gd name="connsiteY3" fmla="*/ 149048 h 161890"/>
              <a:gd name="connsiteX0" fmla="*/ 179294 w 179294"/>
              <a:gd name="connsiteY0" fmla="*/ 99308 h 165159"/>
              <a:gd name="connsiteX1" fmla="*/ 44839 w 179294"/>
              <a:gd name="connsiteY1" fmla="*/ 8614 h 165159"/>
              <a:gd name="connsiteX2" fmla="*/ 28688 w 179294"/>
              <a:gd name="connsiteY2" fmla="*/ 132715 h 165159"/>
              <a:gd name="connsiteX3" fmla="*/ 166042 w 179294"/>
              <a:gd name="connsiteY3" fmla="*/ 152317 h 165159"/>
              <a:gd name="connsiteX0" fmla="*/ 179294 w 179294"/>
              <a:gd name="connsiteY0" fmla="*/ 99308 h 159965"/>
              <a:gd name="connsiteX1" fmla="*/ 44839 w 179294"/>
              <a:gd name="connsiteY1" fmla="*/ 8614 h 159965"/>
              <a:gd name="connsiteX2" fmla="*/ 28688 w 179294"/>
              <a:gd name="connsiteY2" fmla="*/ 132715 h 159965"/>
              <a:gd name="connsiteX3" fmla="*/ 166042 w 179294"/>
              <a:gd name="connsiteY3" fmla="*/ 152317 h 159965"/>
              <a:gd name="connsiteX0" fmla="*/ 176651 w 176651"/>
              <a:gd name="connsiteY0" fmla="*/ 99308 h 152317"/>
              <a:gd name="connsiteX1" fmla="*/ 42196 w 176651"/>
              <a:gd name="connsiteY1" fmla="*/ 8614 h 152317"/>
              <a:gd name="connsiteX2" fmla="*/ 26045 w 176651"/>
              <a:gd name="connsiteY2" fmla="*/ 132715 h 152317"/>
              <a:gd name="connsiteX3" fmla="*/ 163399 w 176651"/>
              <a:gd name="connsiteY3" fmla="*/ 152317 h 152317"/>
              <a:gd name="connsiteX0" fmla="*/ 192741 w 192741"/>
              <a:gd name="connsiteY0" fmla="*/ 70002 h 123011"/>
              <a:gd name="connsiteX1" fmla="*/ 23361 w 192741"/>
              <a:gd name="connsiteY1" fmla="*/ 17408 h 123011"/>
              <a:gd name="connsiteX2" fmla="*/ 42135 w 192741"/>
              <a:gd name="connsiteY2" fmla="*/ 103409 h 123011"/>
              <a:gd name="connsiteX3" fmla="*/ 179489 w 192741"/>
              <a:gd name="connsiteY3" fmla="*/ 123011 h 123011"/>
              <a:gd name="connsiteX0" fmla="*/ 164403 w 167026"/>
              <a:gd name="connsiteY0" fmla="*/ 63613 h 113447"/>
              <a:gd name="connsiteX1" fmla="*/ 10898 w 167026"/>
              <a:gd name="connsiteY1" fmla="*/ 7844 h 113447"/>
              <a:gd name="connsiteX2" fmla="*/ 29672 w 167026"/>
              <a:gd name="connsiteY2" fmla="*/ 93845 h 113447"/>
              <a:gd name="connsiteX3" fmla="*/ 167026 w 167026"/>
              <a:gd name="connsiteY3" fmla="*/ 113447 h 113447"/>
              <a:gd name="connsiteX0" fmla="*/ 155383 w 158006"/>
              <a:gd name="connsiteY0" fmla="*/ 83092 h 132926"/>
              <a:gd name="connsiteX1" fmla="*/ 14578 w 158006"/>
              <a:gd name="connsiteY1" fmla="*/ 1923 h 132926"/>
              <a:gd name="connsiteX2" fmla="*/ 20652 w 158006"/>
              <a:gd name="connsiteY2" fmla="*/ 113324 h 132926"/>
              <a:gd name="connsiteX3" fmla="*/ 158006 w 158006"/>
              <a:gd name="connsiteY3" fmla="*/ 132926 h 132926"/>
              <a:gd name="connsiteX0" fmla="*/ 172070 w 174693"/>
              <a:gd name="connsiteY0" fmla="*/ 67841 h 117675"/>
              <a:gd name="connsiteX1" fmla="*/ 9040 w 174693"/>
              <a:gd name="connsiteY1" fmla="*/ 5722 h 117675"/>
              <a:gd name="connsiteX2" fmla="*/ 37339 w 174693"/>
              <a:gd name="connsiteY2" fmla="*/ 98073 h 117675"/>
              <a:gd name="connsiteX3" fmla="*/ 174693 w 174693"/>
              <a:gd name="connsiteY3" fmla="*/ 117675 h 117675"/>
              <a:gd name="connsiteX0" fmla="*/ 173457 w 176080"/>
              <a:gd name="connsiteY0" fmla="*/ 77684 h 127518"/>
              <a:gd name="connsiteX1" fmla="*/ 10427 w 176080"/>
              <a:gd name="connsiteY1" fmla="*/ 15565 h 127518"/>
              <a:gd name="connsiteX2" fmla="*/ 38726 w 176080"/>
              <a:gd name="connsiteY2" fmla="*/ 107916 h 127518"/>
              <a:gd name="connsiteX3" fmla="*/ 176080 w 176080"/>
              <a:gd name="connsiteY3" fmla="*/ 127518 h 127518"/>
            </a:gdLst>
            <a:ahLst/>
            <a:cxnLst>
              <a:cxn ang="0">
                <a:pos x="connsiteX0" y="connsiteY0"/>
              </a:cxn>
              <a:cxn ang="0">
                <a:pos x="connsiteX1" y="connsiteY1"/>
              </a:cxn>
              <a:cxn ang="0">
                <a:pos x="connsiteX2" y="connsiteY2"/>
              </a:cxn>
              <a:cxn ang="0">
                <a:pos x="connsiteX3" y="connsiteY3"/>
              </a:cxn>
            </a:cxnLst>
            <a:rect l="l" t="t" r="r" b="b"/>
            <a:pathLst>
              <a:path w="176080" h="127518">
                <a:moveTo>
                  <a:pt x="173457" y="77684"/>
                </a:moveTo>
                <a:cubicBezTo>
                  <a:pt x="153578" y="-10112"/>
                  <a:pt x="36057" y="-11699"/>
                  <a:pt x="10427" y="15565"/>
                </a:cubicBezTo>
                <a:cubicBezTo>
                  <a:pt x="-15203" y="42829"/>
                  <a:pt x="11117" y="89257"/>
                  <a:pt x="38726" y="107916"/>
                </a:cubicBezTo>
                <a:cubicBezTo>
                  <a:pt x="66335" y="126575"/>
                  <a:pt x="117135" y="119373"/>
                  <a:pt x="176080" y="127518"/>
                </a:cubicBezTo>
              </a:path>
            </a:pathLst>
          </a:custGeom>
          <a:noFill/>
          <a:ln>
            <a:solidFill>
              <a:schemeClr val="tx1"/>
            </a:solidFill>
            <a:headEnd type="none" w="med" len="med"/>
            <a:tailEnd type="arrow"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cxnSp>
        <p:nvCxnSpPr>
          <p:cNvPr id="26" name="Straight Arrow Connector 25">
            <a:extLst>
              <a:ext uri="{FF2B5EF4-FFF2-40B4-BE49-F238E27FC236}">
                <a16:creationId xmlns:a16="http://schemas.microsoft.com/office/drawing/2014/main" id="{202D10AC-703F-4522-9CF6-EBD2AC3D0F25}"/>
              </a:ext>
            </a:extLst>
          </p:cNvPr>
          <p:cNvCxnSpPr/>
          <p:nvPr/>
        </p:nvCxnSpPr>
        <p:spPr bwMode="auto">
          <a:xfrm flipV="1">
            <a:off x="6934200" y="1990725"/>
            <a:ext cx="0" cy="523875"/>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69CDD601-8D1A-46E1-B0B5-DD9E8DCBB775}"/>
              </a:ext>
            </a:extLst>
          </p:cNvPr>
          <p:cNvCxnSpPr/>
          <p:nvPr/>
        </p:nvCxnSpPr>
        <p:spPr bwMode="auto">
          <a:xfrm>
            <a:off x="6934200" y="2514600"/>
            <a:ext cx="457200"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0" name="Straight Arrow Connector 29">
            <a:extLst>
              <a:ext uri="{FF2B5EF4-FFF2-40B4-BE49-F238E27FC236}">
                <a16:creationId xmlns:a16="http://schemas.microsoft.com/office/drawing/2014/main" id="{DF48950F-069B-419E-B46F-89CCC8C72D91}"/>
              </a:ext>
            </a:extLst>
          </p:cNvPr>
          <p:cNvCxnSpPr>
            <a:cxnSpLocks/>
          </p:cNvCxnSpPr>
          <p:nvPr/>
        </p:nvCxnSpPr>
        <p:spPr bwMode="auto">
          <a:xfrm flipV="1">
            <a:off x="6934200" y="1990724"/>
            <a:ext cx="304800" cy="523876"/>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336" name="TextBox 14335">
            <a:extLst>
              <a:ext uri="{FF2B5EF4-FFF2-40B4-BE49-F238E27FC236}">
                <a16:creationId xmlns:a16="http://schemas.microsoft.com/office/drawing/2014/main" id="{D5DBFA02-936A-4EC2-84F3-DAEEC3CA111E}"/>
              </a:ext>
            </a:extLst>
          </p:cNvPr>
          <p:cNvSpPr txBox="1"/>
          <p:nvPr/>
        </p:nvSpPr>
        <p:spPr>
          <a:xfrm>
            <a:off x="6477000" y="4953000"/>
            <a:ext cx="2622834" cy="307777"/>
          </a:xfrm>
          <a:prstGeom prst="rect">
            <a:avLst/>
          </a:prstGeom>
          <a:noFill/>
        </p:spPr>
        <p:txBody>
          <a:bodyPr wrap="none" rtlCol="0">
            <a:spAutoFit/>
          </a:bodyPr>
          <a:lstStyle/>
          <a:p>
            <a:r>
              <a:rPr lang="en-US" sz="1400" b="0"/>
              <a:t>It is like fitting a plane to a line!</a:t>
            </a:r>
          </a:p>
        </p:txBody>
      </p:sp>
    </p:spTree>
    <p:extLst>
      <p:ext uri="{BB962C8B-B14F-4D97-AF65-F5344CB8AC3E}">
        <p14:creationId xmlns:p14="http://schemas.microsoft.com/office/powerpoint/2010/main" val="2807278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3"/>
          <p:cNvSpPr>
            <a:spLocks noGrp="1" noChangeArrowheads="1"/>
          </p:cNvSpPr>
          <p:nvPr>
            <p:ph type="body" idx="4294967295"/>
          </p:nvPr>
        </p:nvSpPr>
        <p:spPr>
          <a:xfrm>
            <a:off x="609600" y="1635125"/>
            <a:ext cx="7772400" cy="1232362"/>
          </a:xfrm>
          <a:prstGeom prst="rect">
            <a:avLst/>
          </a:prstGeom>
        </p:spPr>
        <p:txBody>
          <a:bodyPr/>
          <a:lstStyle/>
          <a:p>
            <a:r>
              <a:rPr lang="en-US"/>
              <a:t>A Confession:</a:t>
            </a:r>
          </a:p>
          <a:p>
            <a:pPr lvl="1"/>
            <a:r>
              <a:rPr lang="en-US" b="0"/>
              <a:t>Standard geostatistical workflows are bivariate at most</a:t>
            </a:r>
          </a:p>
          <a:p>
            <a:pPr lvl="2"/>
            <a:r>
              <a:rPr lang="en-US" b="0"/>
              <a:t>e.g. simulate permeability conditional to porosity</a:t>
            </a:r>
          </a:p>
        </p:txBody>
      </p:sp>
      <p:grpSp>
        <p:nvGrpSpPr>
          <p:cNvPr id="3" name="Group 2"/>
          <p:cNvGrpSpPr/>
          <p:nvPr/>
        </p:nvGrpSpPr>
        <p:grpSpPr>
          <a:xfrm>
            <a:off x="1056442" y="2938821"/>
            <a:ext cx="6878715" cy="3592224"/>
            <a:chOff x="152400" y="2192179"/>
            <a:chExt cx="8537328" cy="4458392"/>
          </a:xfrm>
        </p:grpSpPr>
        <p:sp>
          <p:nvSpPr>
            <p:cNvPr id="5" name="TextBox 4"/>
            <p:cNvSpPr txBox="1"/>
            <p:nvPr/>
          </p:nvSpPr>
          <p:spPr>
            <a:xfrm>
              <a:off x="381000" y="2914473"/>
              <a:ext cx="1600200" cy="916773"/>
            </a:xfrm>
            <a:prstGeom prst="rect">
              <a:avLst/>
            </a:prstGeom>
            <a:noFill/>
            <a:ln>
              <a:solidFill>
                <a:schemeClr val="tx1"/>
              </a:solidFill>
            </a:ln>
          </p:spPr>
          <p:txBody>
            <a:bodyPr wrap="square" rtlCol="0">
              <a:spAutoFit/>
            </a:bodyPr>
            <a:lstStyle/>
            <a:p>
              <a:pPr algn="ctr"/>
              <a:r>
                <a:rPr lang="en-US" sz="1050"/>
                <a:t>Models Facies PDF, Trends and Spatial Continuity</a:t>
              </a:r>
            </a:p>
          </p:txBody>
        </p:sp>
        <p:pic>
          <p:nvPicPr>
            <p:cNvPr id="6" name="Picture 5"/>
            <p:cNvPicPr>
              <a:picLocks noChangeAspect="1"/>
            </p:cNvPicPr>
            <p:nvPr/>
          </p:nvPicPr>
          <p:blipFill>
            <a:blip r:embed="rId2"/>
            <a:stretch>
              <a:fillRect/>
            </a:stretch>
          </p:blipFill>
          <p:spPr>
            <a:xfrm>
              <a:off x="2362200" y="2728949"/>
              <a:ext cx="1744628" cy="1573586"/>
            </a:xfrm>
            <a:prstGeom prst="rect">
              <a:avLst/>
            </a:prstGeom>
          </p:spPr>
        </p:pic>
        <p:pic>
          <p:nvPicPr>
            <p:cNvPr id="7" name="Picture 6"/>
            <p:cNvPicPr>
              <a:picLocks noChangeAspect="1"/>
            </p:cNvPicPr>
            <p:nvPr/>
          </p:nvPicPr>
          <p:blipFill>
            <a:blip r:embed="rId3"/>
            <a:stretch>
              <a:fillRect/>
            </a:stretch>
          </p:blipFill>
          <p:spPr>
            <a:xfrm>
              <a:off x="6420577" y="2728949"/>
              <a:ext cx="1726458" cy="1601150"/>
            </a:xfrm>
            <a:prstGeom prst="rect">
              <a:avLst/>
            </a:prstGeom>
          </p:spPr>
        </p:pic>
        <p:sp>
          <p:nvSpPr>
            <p:cNvPr id="8" name="TextBox 7"/>
            <p:cNvSpPr txBox="1"/>
            <p:nvPr/>
          </p:nvSpPr>
          <p:spPr>
            <a:xfrm>
              <a:off x="2549565" y="2192179"/>
              <a:ext cx="1528351" cy="534784"/>
            </a:xfrm>
            <a:prstGeom prst="rect">
              <a:avLst/>
            </a:prstGeom>
            <a:noFill/>
          </p:spPr>
          <p:txBody>
            <a:bodyPr wrap="none" rtlCol="0">
              <a:spAutoFit/>
            </a:bodyPr>
            <a:lstStyle/>
            <a:p>
              <a:pPr algn="ctr"/>
              <a:r>
                <a:rPr lang="en-US" sz="1100"/>
                <a:t>Multiple Facies </a:t>
              </a:r>
            </a:p>
            <a:p>
              <a:pPr algn="ctr"/>
              <a:r>
                <a:rPr lang="en-US" sz="1100"/>
                <a:t>Realizations</a:t>
              </a:r>
            </a:p>
          </p:txBody>
        </p:sp>
        <p:sp>
          <p:nvSpPr>
            <p:cNvPr id="9" name="TextBox 8"/>
            <p:cNvSpPr txBox="1"/>
            <p:nvPr/>
          </p:nvSpPr>
          <p:spPr>
            <a:xfrm>
              <a:off x="4419600" y="2885182"/>
              <a:ext cx="1600200" cy="1117316"/>
            </a:xfrm>
            <a:prstGeom prst="rect">
              <a:avLst/>
            </a:prstGeom>
            <a:noFill/>
            <a:ln>
              <a:solidFill>
                <a:schemeClr val="tx1"/>
              </a:solidFill>
            </a:ln>
          </p:spPr>
          <p:txBody>
            <a:bodyPr wrap="square" rtlCol="0">
              <a:spAutoFit/>
            </a:bodyPr>
            <a:lstStyle/>
            <a:p>
              <a:pPr algn="ctr"/>
              <a:r>
                <a:rPr lang="en-US" sz="1050"/>
                <a:t>Models Porosity PDF, Trends and Spatial Continuity within each facies</a:t>
              </a:r>
            </a:p>
          </p:txBody>
        </p:sp>
        <p:sp>
          <p:nvSpPr>
            <p:cNvPr id="10" name="TextBox 9"/>
            <p:cNvSpPr txBox="1"/>
            <p:nvPr/>
          </p:nvSpPr>
          <p:spPr>
            <a:xfrm>
              <a:off x="6095887" y="2192179"/>
              <a:ext cx="2509186" cy="534784"/>
            </a:xfrm>
            <a:prstGeom prst="rect">
              <a:avLst/>
            </a:prstGeom>
            <a:noFill/>
          </p:spPr>
          <p:txBody>
            <a:bodyPr wrap="none" rtlCol="0">
              <a:spAutoFit/>
            </a:bodyPr>
            <a:lstStyle/>
            <a:p>
              <a:pPr algn="ctr"/>
              <a:r>
                <a:rPr lang="en-US" sz="1100"/>
                <a:t>Multiple Porosity By-facies </a:t>
              </a:r>
            </a:p>
            <a:p>
              <a:pPr algn="ctr"/>
              <a:r>
                <a:rPr lang="en-US" sz="1100"/>
                <a:t>Realizations</a:t>
              </a:r>
            </a:p>
          </p:txBody>
        </p:sp>
        <p:sp>
          <p:nvSpPr>
            <p:cNvPr id="11" name="TextBox 10"/>
            <p:cNvSpPr txBox="1"/>
            <p:nvPr/>
          </p:nvSpPr>
          <p:spPr>
            <a:xfrm>
              <a:off x="5791201" y="5226783"/>
              <a:ext cx="1981200" cy="1117316"/>
            </a:xfrm>
            <a:prstGeom prst="rect">
              <a:avLst/>
            </a:prstGeom>
            <a:noFill/>
            <a:ln>
              <a:solidFill>
                <a:schemeClr val="tx1"/>
              </a:solidFill>
            </a:ln>
          </p:spPr>
          <p:txBody>
            <a:bodyPr wrap="square" rtlCol="0">
              <a:spAutoFit/>
            </a:bodyPr>
            <a:lstStyle/>
            <a:p>
              <a:pPr algn="ctr"/>
              <a:r>
                <a:rPr lang="en-US" sz="1050"/>
                <a:t>Models Permeability PDF, Trends and Spatial Continuity and Porosity Relationship within each facies</a:t>
              </a:r>
            </a:p>
          </p:txBody>
        </p:sp>
        <p:sp>
          <p:nvSpPr>
            <p:cNvPr id="12" name="TextBox 11"/>
            <p:cNvSpPr txBox="1"/>
            <p:nvPr/>
          </p:nvSpPr>
          <p:spPr>
            <a:xfrm>
              <a:off x="152400" y="2576548"/>
              <a:ext cx="2123219" cy="324690"/>
            </a:xfrm>
            <a:prstGeom prst="rect">
              <a:avLst/>
            </a:prstGeom>
            <a:noFill/>
          </p:spPr>
          <p:txBody>
            <a:bodyPr wrap="none" rtlCol="0">
              <a:spAutoFit/>
            </a:bodyPr>
            <a:lstStyle/>
            <a:p>
              <a:r>
                <a:rPr lang="en-US" sz="1100"/>
                <a:t>Categorical Simulation</a:t>
              </a:r>
            </a:p>
          </p:txBody>
        </p:sp>
        <p:sp>
          <p:nvSpPr>
            <p:cNvPr id="13" name="TextBox 12"/>
            <p:cNvSpPr txBox="1"/>
            <p:nvPr/>
          </p:nvSpPr>
          <p:spPr>
            <a:xfrm>
              <a:off x="4200301" y="2573179"/>
              <a:ext cx="2145104" cy="324690"/>
            </a:xfrm>
            <a:prstGeom prst="rect">
              <a:avLst/>
            </a:prstGeom>
            <a:noFill/>
          </p:spPr>
          <p:txBody>
            <a:bodyPr wrap="none" rtlCol="0">
              <a:spAutoFit/>
            </a:bodyPr>
            <a:lstStyle/>
            <a:p>
              <a:r>
                <a:rPr lang="en-US" sz="1100"/>
                <a:t>Continuous Simulation</a:t>
              </a:r>
            </a:p>
          </p:txBody>
        </p:sp>
        <p:sp>
          <p:nvSpPr>
            <p:cNvPr id="14" name="TextBox 13"/>
            <p:cNvSpPr txBox="1"/>
            <p:nvPr/>
          </p:nvSpPr>
          <p:spPr>
            <a:xfrm>
              <a:off x="5638799" y="4920877"/>
              <a:ext cx="2359973" cy="324690"/>
            </a:xfrm>
            <a:prstGeom prst="rect">
              <a:avLst/>
            </a:prstGeom>
            <a:noFill/>
          </p:spPr>
          <p:txBody>
            <a:bodyPr wrap="none" rtlCol="0">
              <a:spAutoFit/>
            </a:bodyPr>
            <a:lstStyle/>
            <a:p>
              <a:r>
                <a:rPr lang="en-US" sz="1100"/>
                <a:t>Continuous </a:t>
              </a:r>
              <a:r>
                <a:rPr lang="en-US" sz="1100" err="1"/>
                <a:t>Cosimulation</a:t>
              </a:r>
              <a:endParaRPr lang="en-US" sz="1100"/>
            </a:p>
          </p:txBody>
        </p:sp>
        <p:cxnSp>
          <p:nvCxnSpPr>
            <p:cNvPr id="15" name="Straight Arrow Connector 14"/>
            <p:cNvCxnSpPr/>
            <p:nvPr/>
          </p:nvCxnSpPr>
          <p:spPr bwMode="auto">
            <a:xfrm>
              <a:off x="2133600" y="3300680"/>
              <a:ext cx="228600"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4114800" y="3300011"/>
              <a:ext cx="228600"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Arrow Connector 16"/>
            <p:cNvCxnSpPr/>
            <p:nvPr/>
          </p:nvCxnSpPr>
          <p:spPr bwMode="auto">
            <a:xfrm>
              <a:off x="6096000" y="3302939"/>
              <a:ext cx="228600"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8226495" y="3300011"/>
              <a:ext cx="460305"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8689728" y="3300011"/>
              <a:ext cx="0" cy="2434603"/>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0" name="Picture 19"/>
            <p:cNvPicPr>
              <a:picLocks noChangeAspect="1"/>
            </p:cNvPicPr>
            <p:nvPr/>
          </p:nvPicPr>
          <p:blipFill>
            <a:blip r:embed="rId4"/>
            <a:stretch>
              <a:fillRect/>
            </a:stretch>
          </p:blipFill>
          <p:spPr>
            <a:xfrm>
              <a:off x="2777888" y="5067896"/>
              <a:ext cx="2586863" cy="1333435"/>
            </a:xfrm>
            <a:prstGeom prst="rect">
              <a:avLst/>
            </a:prstGeom>
          </p:spPr>
        </p:pic>
        <p:cxnSp>
          <p:nvCxnSpPr>
            <p:cNvPr id="21" name="Straight Arrow Connector 20"/>
            <p:cNvCxnSpPr/>
            <p:nvPr/>
          </p:nvCxnSpPr>
          <p:spPr bwMode="auto">
            <a:xfrm flipH="1">
              <a:off x="7845495" y="5736875"/>
              <a:ext cx="841305"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 name="TextBox 21"/>
            <p:cNvSpPr txBox="1"/>
            <p:nvPr/>
          </p:nvSpPr>
          <p:spPr>
            <a:xfrm>
              <a:off x="2377430" y="4610489"/>
              <a:ext cx="3316932" cy="534784"/>
            </a:xfrm>
            <a:prstGeom prst="rect">
              <a:avLst/>
            </a:prstGeom>
            <a:noFill/>
          </p:spPr>
          <p:txBody>
            <a:bodyPr wrap="none" rtlCol="0">
              <a:spAutoFit/>
            </a:bodyPr>
            <a:lstStyle/>
            <a:p>
              <a:pPr algn="ctr"/>
              <a:r>
                <a:rPr lang="en-US" sz="1100"/>
                <a:t>Multiple Permeability By-facies </a:t>
              </a:r>
            </a:p>
            <a:p>
              <a:pPr algn="ctr"/>
              <a:r>
                <a:rPr lang="en-US" sz="1100"/>
                <a:t>Realizations Correlated with Porosity</a:t>
              </a:r>
            </a:p>
          </p:txBody>
        </p:sp>
        <p:sp>
          <p:nvSpPr>
            <p:cNvPr id="23" name="TextBox 22"/>
            <p:cNvSpPr txBox="1"/>
            <p:nvPr/>
          </p:nvSpPr>
          <p:spPr>
            <a:xfrm>
              <a:off x="2192511" y="6383179"/>
              <a:ext cx="3973475" cy="267392"/>
            </a:xfrm>
            <a:prstGeom prst="rect">
              <a:avLst/>
            </a:prstGeom>
            <a:noFill/>
          </p:spPr>
          <p:txBody>
            <a:bodyPr wrap="none" rtlCol="0">
              <a:spAutoFit/>
            </a:bodyPr>
            <a:lstStyle/>
            <a:p>
              <a:pPr algn="ctr"/>
              <a:r>
                <a:rPr lang="en-US" sz="800"/>
                <a:t>Note: only had 1 realization on hand (should be two in figure).</a:t>
              </a:r>
            </a:p>
          </p:txBody>
        </p:sp>
      </p:grpSp>
      <p:sp>
        <p:nvSpPr>
          <p:cNvPr id="27" name="Rectangle 2"/>
          <p:cNvSpPr>
            <a:spLocks noGrp="1" noChangeArrowheads="1"/>
          </p:cNvSpPr>
          <p:nvPr>
            <p:ph type="title" idx="4294967295"/>
          </p:nvPr>
        </p:nvSpPr>
        <p:spPr>
          <a:xfrm>
            <a:off x="3276599" y="0"/>
            <a:ext cx="5334000" cy="1143000"/>
          </a:xfrm>
          <a:prstGeom prst="rect">
            <a:avLst/>
          </a:prstGeom>
        </p:spPr>
        <p:txBody>
          <a:bodyPr/>
          <a:lstStyle/>
          <a:p>
            <a:pPr>
              <a:defRPr/>
            </a:pPr>
            <a:r>
              <a:rPr lang="en-US">
                <a:solidFill>
                  <a:srgbClr val="FF6600"/>
                </a:solidFill>
                <a:ea typeface="+mj-ea"/>
                <a:cs typeface="+mj-cs"/>
              </a:rPr>
              <a:t>Motivation for Multivariate Methods</a:t>
            </a:r>
            <a:endParaRPr lang="en-US">
              <a:ea typeface="+mj-ea"/>
              <a:cs typeface="+mj-cs"/>
            </a:endParaRPr>
          </a:p>
        </p:txBody>
      </p:sp>
    </p:spTree>
    <p:extLst>
      <p:ext uri="{BB962C8B-B14F-4D97-AF65-F5344CB8AC3E}">
        <p14:creationId xmlns:p14="http://schemas.microsoft.com/office/powerpoint/2010/main" val="1415807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3"/>
          <p:cNvSpPr>
            <a:spLocks noGrp="1" noChangeArrowheads="1"/>
          </p:cNvSpPr>
          <p:nvPr>
            <p:ph type="body" idx="4294967295"/>
          </p:nvPr>
        </p:nvSpPr>
        <p:spPr>
          <a:xfrm>
            <a:off x="609600" y="1635125"/>
            <a:ext cx="7772400" cy="1232362"/>
          </a:xfrm>
          <a:prstGeom prst="rect">
            <a:avLst/>
          </a:prstGeom>
        </p:spPr>
        <p:txBody>
          <a:bodyPr/>
          <a:lstStyle/>
          <a:p>
            <a:r>
              <a:rPr lang="en-US"/>
              <a:t>Emerging Multivariate Methods Include:</a:t>
            </a:r>
          </a:p>
          <a:p>
            <a:pPr lvl="1"/>
            <a:r>
              <a:rPr lang="en-US" b="0"/>
              <a:t>Transforms – remove correlations and then model with independent variables and then back-transform to restore correlation (e.g. step-wise conditional transform).</a:t>
            </a:r>
          </a:p>
          <a:p>
            <a:pPr marL="457200" lvl="1" indent="0">
              <a:buNone/>
            </a:pPr>
            <a:endParaRPr lang="en-US" b="0"/>
          </a:p>
          <a:p>
            <a:pPr marL="457200" lvl="1" indent="0">
              <a:buNone/>
            </a:pPr>
            <a:endParaRPr lang="en-US" b="0"/>
          </a:p>
          <a:p>
            <a:pPr marL="457200" lvl="1" indent="0">
              <a:buNone/>
            </a:pPr>
            <a:endParaRPr lang="en-US" b="0"/>
          </a:p>
          <a:p>
            <a:pPr marL="457200" lvl="1" indent="0" algn="ctr">
              <a:buNone/>
            </a:pPr>
            <a:r>
              <a:rPr lang="en-US" b="0" i="1"/>
              <a:t>This is beyond the scope of this course.</a:t>
            </a:r>
          </a:p>
        </p:txBody>
      </p:sp>
      <p:sp>
        <p:nvSpPr>
          <p:cNvPr id="25" name="Rectangle 2"/>
          <p:cNvSpPr>
            <a:spLocks noGrp="1" noChangeArrowheads="1"/>
          </p:cNvSpPr>
          <p:nvPr>
            <p:ph type="title" idx="4294967295"/>
          </p:nvPr>
        </p:nvSpPr>
        <p:spPr>
          <a:xfrm>
            <a:off x="3276599" y="0"/>
            <a:ext cx="5334000" cy="1143000"/>
          </a:xfrm>
          <a:prstGeom prst="rect">
            <a:avLst/>
          </a:prstGeom>
        </p:spPr>
        <p:txBody>
          <a:bodyPr/>
          <a:lstStyle/>
          <a:p>
            <a:pPr>
              <a:defRPr/>
            </a:pPr>
            <a:r>
              <a:rPr lang="en-US">
                <a:solidFill>
                  <a:srgbClr val="FF6600"/>
                </a:solidFill>
                <a:ea typeface="+mj-ea"/>
                <a:cs typeface="+mj-cs"/>
              </a:rPr>
              <a:t>Motivation for Multivariate Methods</a:t>
            </a:r>
            <a:endParaRPr lang="en-US">
              <a:ea typeface="+mj-ea"/>
              <a:cs typeface="+mj-cs"/>
            </a:endParaRPr>
          </a:p>
        </p:txBody>
      </p:sp>
    </p:spTree>
    <p:extLst>
      <p:ext uri="{BB962C8B-B14F-4D97-AF65-F5344CB8AC3E}">
        <p14:creationId xmlns:p14="http://schemas.microsoft.com/office/powerpoint/2010/main" val="3706625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2259623" y="0"/>
            <a:ext cx="7162800"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800">
                <a:solidFill>
                  <a:srgbClr val="FF6600"/>
                </a:solidFill>
                <a:ea typeface="+mj-ea"/>
                <a:cs typeface="+mj-cs"/>
              </a:rPr>
              <a:t>What is Bivariate Analysis?</a:t>
            </a:r>
            <a:endParaRPr lang="en-US" sz="2800">
              <a:ea typeface="+mj-ea"/>
              <a:cs typeface="+mj-cs"/>
            </a:endParaRPr>
          </a:p>
        </p:txBody>
      </p:sp>
      <p:sp>
        <p:nvSpPr>
          <p:cNvPr id="14339" name="Rectangle 3"/>
          <p:cNvSpPr>
            <a:spLocks noGrp="1" noChangeArrowheads="1"/>
          </p:cNvSpPr>
          <p:nvPr>
            <p:ph type="body" idx="4294967295"/>
          </p:nvPr>
        </p:nvSpPr>
        <p:spPr>
          <a:xfrm>
            <a:off x="609600" y="1635125"/>
            <a:ext cx="7772400" cy="2362200"/>
          </a:xfrm>
          <a:prstGeom prst="rect">
            <a:avLst/>
          </a:prstGeom>
        </p:spPr>
        <p:txBody>
          <a:bodyPr/>
          <a:lstStyle/>
          <a:p>
            <a:r>
              <a:rPr lang="en-US"/>
              <a:t>Bivariate Analysis: Understand and Quantify the relationship between two variables</a:t>
            </a:r>
          </a:p>
          <a:p>
            <a:pPr lvl="1"/>
            <a:r>
              <a:rPr lang="en-US" b="0"/>
              <a:t>Example: Relationship between porosity and permeability</a:t>
            </a:r>
          </a:p>
          <a:p>
            <a:pPr lvl="1"/>
            <a:r>
              <a:rPr lang="en-US" b="0"/>
              <a:t>How can we use this relationship?</a:t>
            </a:r>
          </a:p>
        </p:txBody>
      </p:sp>
      <p:sp>
        <p:nvSpPr>
          <p:cNvPr id="2" name="Rectangle 1"/>
          <p:cNvSpPr/>
          <p:nvPr/>
        </p:nvSpPr>
        <p:spPr>
          <a:xfrm>
            <a:off x="6452237" y="6629400"/>
            <a:ext cx="2691763" cy="230832"/>
          </a:xfrm>
          <a:prstGeom prst="rect">
            <a:avLst/>
          </a:prstGeom>
        </p:spPr>
        <p:txBody>
          <a:bodyPr wrap="none">
            <a:spAutoFit/>
          </a:bodyPr>
          <a:lstStyle/>
          <a:p>
            <a:r>
              <a:rPr lang="en-US" sz="900">
                <a:latin typeface="Calibri-Bold"/>
              </a:rPr>
              <a:t>Slide from Dr. Zoya </a:t>
            </a:r>
            <a:r>
              <a:rPr lang="en-US" sz="900" err="1">
                <a:latin typeface="Calibri-Bold"/>
              </a:rPr>
              <a:t>Heidari’s</a:t>
            </a:r>
            <a:r>
              <a:rPr lang="en-US" sz="900">
                <a:latin typeface="Calibri-Bold"/>
              </a:rPr>
              <a:t> PGE 337 Course</a:t>
            </a:r>
            <a:endParaRPr lang="en-US" sz="2000"/>
          </a:p>
        </p:txBody>
      </p:sp>
      <p:pic>
        <p:nvPicPr>
          <p:cNvPr id="3" name="Picture 2"/>
          <p:cNvPicPr>
            <a:picLocks noChangeAspect="1"/>
          </p:cNvPicPr>
          <p:nvPr/>
        </p:nvPicPr>
        <p:blipFill>
          <a:blip r:embed="rId2"/>
          <a:stretch>
            <a:fillRect/>
          </a:stretch>
        </p:blipFill>
        <p:spPr>
          <a:xfrm>
            <a:off x="685800" y="3505200"/>
            <a:ext cx="7755301" cy="2993907"/>
          </a:xfrm>
          <a:prstGeom prst="rect">
            <a:avLst/>
          </a:prstGeom>
        </p:spPr>
      </p:pic>
      <p:sp>
        <p:nvSpPr>
          <p:cNvPr id="4" name="Rectangle 3"/>
          <p:cNvSpPr/>
          <p:nvPr/>
        </p:nvSpPr>
        <p:spPr>
          <a:xfrm>
            <a:off x="914400" y="6506289"/>
            <a:ext cx="3637534" cy="246221"/>
          </a:xfrm>
          <a:prstGeom prst="rect">
            <a:avLst/>
          </a:prstGeom>
        </p:spPr>
        <p:txBody>
          <a:bodyPr wrap="none">
            <a:spAutoFit/>
          </a:bodyPr>
          <a:lstStyle/>
          <a:p>
            <a:r>
              <a:rPr lang="en-US" sz="1000">
                <a:latin typeface="Calibri-Bold"/>
              </a:rPr>
              <a:t>Figure from Peters, E. J., 2012, Advanced </a:t>
            </a:r>
            <a:r>
              <a:rPr lang="en-US" sz="1000" err="1">
                <a:latin typeface="Calibri-Bold"/>
              </a:rPr>
              <a:t>Petrophysics</a:t>
            </a:r>
            <a:r>
              <a:rPr lang="en-US" sz="1000">
                <a:latin typeface="Calibri-Bold"/>
              </a:rPr>
              <a:t>.</a:t>
            </a:r>
            <a:endParaRPr lang="en-US" sz="2400"/>
          </a:p>
        </p:txBody>
      </p:sp>
      <p:sp>
        <p:nvSpPr>
          <p:cNvPr id="5" name="TextBox 4">
            <a:extLst>
              <a:ext uri="{FF2B5EF4-FFF2-40B4-BE49-F238E27FC236}">
                <a16:creationId xmlns:a16="http://schemas.microsoft.com/office/drawing/2014/main" id="{2AFE1758-8FA1-49C2-9C58-0E6B09F168DF}"/>
              </a:ext>
            </a:extLst>
          </p:cNvPr>
          <p:cNvSpPr txBox="1"/>
          <p:nvPr/>
        </p:nvSpPr>
        <p:spPr>
          <a:xfrm>
            <a:off x="7162800" y="2886056"/>
            <a:ext cx="1467068" cy="369332"/>
          </a:xfrm>
          <a:prstGeom prst="rect">
            <a:avLst/>
          </a:prstGeom>
          <a:noFill/>
        </p:spPr>
        <p:txBody>
          <a:bodyPr wrap="none" rtlCol="0">
            <a:spAutoFit/>
          </a:bodyPr>
          <a:lstStyle/>
          <a:p>
            <a:r>
              <a:rPr lang="en-US"/>
              <a:t>Scatter Plot</a:t>
            </a:r>
          </a:p>
        </p:txBody>
      </p:sp>
      <p:cxnSp>
        <p:nvCxnSpPr>
          <p:cNvPr id="7" name="Straight Arrow Connector 6">
            <a:extLst>
              <a:ext uri="{FF2B5EF4-FFF2-40B4-BE49-F238E27FC236}">
                <a16:creationId xmlns:a16="http://schemas.microsoft.com/office/drawing/2014/main" id="{54CD8C19-6E44-48B5-938E-4C59BBEA86E3}"/>
              </a:ext>
            </a:extLst>
          </p:cNvPr>
          <p:cNvCxnSpPr>
            <a:cxnSpLocks/>
          </p:cNvCxnSpPr>
          <p:nvPr/>
        </p:nvCxnSpPr>
        <p:spPr bwMode="auto">
          <a:xfrm flipH="1">
            <a:off x="7315200" y="3255388"/>
            <a:ext cx="645254" cy="560862"/>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559039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2039816" y="0"/>
            <a:ext cx="8001000"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800">
                <a:solidFill>
                  <a:srgbClr val="FF6600"/>
                </a:solidFill>
              </a:rPr>
              <a:t>What is Bivariate Analysis?</a:t>
            </a:r>
            <a:endParaRPr lang="en-US" sz="2400">
              <a:ea typeface="+mj-ea"/>
              <a:cs typeface="+mj-cs"/>
            </a:endParaRPr>
          </a:p>
        </p:txBody>
      </p:sp>
      <p:sp>
        <p:nvSpPr>
          <p:cNvPr id="14339" name="Rectangle 3"/>
          <p:cNvSpPr>
            <a:spLocks noGrp="1" noChangeArrowheads="1"/>
          </p:cNvSpPr>
          <p:nvPr>
            <p:ph type="body" idx="4294967295"/>
          </p:nvPr>
        </p:nvSpPr>
        <p:spPr>
          <a:xfrm>
            <a:off x="609600" y="1635125"/>
            <a:ext cx="8001000" cy="2362200"/>
          </a:xfrm>
          <a:prstGeom prst="rect">
            <a:avLst/>
          </a:prstGeom>
        </p:spPr>
        <p:txBody>
          <a:bodyPr/>
          <a:lstStyle/>
          <a:p>
            <a:r>
              <a:rPr lang="en-US" sz="2000"/>
              <a:t>Examples of bivariate structures</a:t>
            </a:r>
          </a:p>
          <a:p>
            <a:endParaRPr lang="en-US" sz="2000"/>
          </a:p>
          <a:p>
            <a:endParaRPr lang="en-US" sz="2000"/>
          </a:p>
          <a:p>
            <a:endParaRPr lang="en-US" sz="2000"/>
          </a:p>
          <a:p>
            <a:endParaRPr lang="en-US" sz="2000"/>
          </a:p>
          <a:p>
            <a:endParaRPr lang="en-US" sz="2000"/>
          </a:p>
          <a:p>
            <a:endParaRPr lang="en-US" sz="2000"/>
          </a:p>
          <a:p>
            <a:endParaRPr lang="en-US" sz="2000"/>
          </a:p>
          <a:p>
            <a:endParaRPr lang="en-US" sz="2000"/>
          </a:p>
          <a:p>
            <a:endParaRPr lang="en-US" sz="2000"/>
          </a:p>
          <a:p>
            <a:r>
              <a:rPr lang="en-US" sz="2000" b="0"/>
              <a:t>Linear / Nonlinear – shape of the conditional expectation Y | X</a:t>
            </a:r>
          </a:p>
          <a:p>
            <a:r>
              <a:rPr lang="en-US" sz="2000" b="0"/>
              <a:t>Homoscedastic / Heteroscedastic – conditional variance of Y | X </a:t>
            </a:r>
          </a:p>
          <a:p>
            <a:endParaRPr lang="en-US"/>
          </a:p>
          <a:p>
            <a:endParaRPr lang="en-US"/>
          </a:p>
          <a:p>
            <a:endParaRPr lang="en-US"/>
          </a:p>
          <a:p>
            <a:endParaRPr lang="en-US"/>
          </a:p>
          <a:p>
            <a:endParaRPr lang="en-US"/>
          </a:p>
          <a:p>
            <a:endParaRPr lang="en-US"/>
          </a:p>
          <a:p>
            <a:pPr marL="0" indent="0">
              <a:buNone/>
            </a:pPr>
            <a:endParaRPr lang="en-US"/>
          </a:p>
        </p:txBody>
      </p:sp>
      <p:pic>
        <p:nvPicPr>
          <p:cNvPr id="4" name="Picture 3"/>
          <p:cNvPicPr>
            <a:picLocks noChangeAspect="1"/>
          </p:cNvPicPr>
          <p:nvPr/>
        </p:nvPicPr>
        <p:blipFill>
          <a:blip r:embed="rId2"/>
          <a:stretch>
            <a:fillRect/>
          </a:stretch>
        </p:blipFill>
        <p:spPr>
          <a:xfrm>
            <a:off x="905521" y="2178056"/>
            <a:ext cx="3425393" cy="2802594"/>
          </a:xfrm>
          <a:prstGeom prst="rect">
            <a:avLst/>
          </a:prstGeom>
        </p:spPr>
      </p:pic>
      <p:pic>
        <p:nvPicPr>
          <p:cNvPr id="5" name="Picture 4"/>
          <p:cNvPicPr>
            <a:picLocks noChangeAspect="1"/>
          </p:cNvPicPr>
          <p:nvPr/>
        </p:nvPicPr>
        <p:blipFill>
          <a:blip r:embed="rId3"/>
          <a:stretch>
            <a:fillRect/>
          </a:stretch>
        </p:blipFill>
        <p:spPr>
          <a:xfrm>
            <a:off x="4980373" y="2140979"/>
            <a:ext cx="3454061" cy="2839672"/>
          </a:xfrm>
          <a:prstGeom prst="rect">
            <a:avLst/>
          </a:prstGeom>
        </p:spPr>
      </p:pic>
      <p:cxnSp>
        <p:nvCxnSpPr>
          <p:cNvPr id="7" name="Straight Connector 6"/>
          <p:cNvCxnSpPr/>
          <p:nvPr/>
        </p:nvCxnSpPr>
        <p:spPr bwMode="auto">
          <a:xfrm>
            <a:off x="1837678" y="2663301"/>
            <a:ext cx="2157273" cy="1677880"/>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extBox 7"/>
          <p:cNvSpPr txBox="1"/>
          <p:nvPr/>
        </p:nvSpPr>
        <p:spPr>
          <a:xfrm rot="2275023">
            <a:off x="2629946" y="3125320"/>
            <a:ext cx="877163" cy="369332"/>
          </a:xfrm>
          <a:prstGeom prst="rect">
            <a:avLst/>
          </a:prstGeom>
          <a:noFill/>
        </p:spPr>
        <p:txBody>
          <a:bodyPr wrap="none" rtlCol="0">
            <a:spAutoFit/>
          </a:bodyPr>
          <a:lstStyle/>
          <a:p>
            <a:r>
              <a:rPr lang="en-US"/>
              <a:t>Linear</a:t>
            </a:r>
          </a:p>
        </p:txBody>
      </p:sp>
      <p:sp>
        <p:nvSpPr>
          <p:cNvPr id="11" name="TextBox 10"/>
          <p:cNvSpPr txBox="1"/>
          <p:nvPr/>
        </p:nvSpPr>
        <p:spPr>
          <a:xfrm rot="19235992">
            <a:off x="6729223" y="3788806"/>
            <a:ext cx="1326004" cy="369332"/>
          </a:xfrm>
          <a:prstGeom prst="rect">
            <a:avLst/>
          </a:prstGeom>
          <a:noFill/>
        </p:spPr>
        <p:txBody>
          <a:bodyPr wrap="none" rtlCol="0">
            <a:spAutoFit/>
          </a:bodyPr>
          <a:lstStyle/>
          <a:p>
            <a:r>
              <a:rPr lang="en-US"/>
              <a:t>Non-linear</a:t>
            </a:r>
          </a:p>
        </p:txBody>
      </p:sp>
      <p:sp>
        <p:nvSpPr>
          <p:cNvPr id="9" name="Freeform 8"/>
          <p:cNvSpPr/>
          <p:nvPr/>
        </p:nvSpPr>
        <p:spPr bwMode="auto">
          <a:xfrm>
            <a:off x="5610688" y="3275859"/>
            <a:ext cx="2601157" cy="1302414"/>
          </a:xfrm>
          <a:custGeom>
            <a:avLst/>
            <a:gdLst>
              <a:gd name="connsiteX0" fmla="*/ 0 w 2698812"/>
              <a:gd name="connsiteY0" fmla="*/ 1597981 h 1639650"/>
              <a:gd name="connsiteX1" fmla="*/ 1526959 w 2698812"/>
              <a:gd name="connsiteY1" fmla="*/ 1544715 h 1639650"/>
              <a:gd name="connsiteX2" fmla="*/ 2370338 w 2698812"/>
              <a:gd name="connsiteY2" fmla="*/ 763480 h 1639650"/>
              <a:gd name="connsiteX3" fmla="*/ 2698812 w 2698812"/>
              <a:gd name="connsiteY3" fmla="*/ 0 h 1639650"/>
              <a:gd name="connsiteX0" fmla="*/ 0 w 2736165"/>
              <a:gd name="connsiteY0" fmla="*/ 1620336 h 1653554"/>
              <a:gd name="connsiteX1" fmla="*/ 1564312 w 2736165"/>
              <a:gd name="connsiteY1" fmla="*/ 1544715 h 1653554"/>
              <a:gd name="connsiteX2" fmla="*/ 2407691 w 2736165"/>
              <a:gd name="connsiteY2" fmla="*/ 763480 h 1653554"/>
              <a:gd name="connsiteX3" fmla="*/ 2736165 w 2736165"/>
              <a:gd name="connsiteY3" fmla="*/ 0 h 1653554"/>
              <a:gd name="connsiteX0" fmla="*/ 0 w 2736165"/>
              <a:gd name="connsiteY0" fmla="*/ 1620336 h 1639796"/>
              <a:gd name="connsiteX1" fmla="*/ 1564312 w 2736165"/>
              <a:gd name="connsiteY1" fmla="*/ 1544715 h 1639796"/>
              <a:gd name="connsiteX2" fmla="*/ 2407691 w 2736165"/>
              <a:gd name="connsiteY2" fmla="*/ 763480 h 1639796"/>
              <a:gd name="connsiteX3" fmla="*/ 2736165 w 2736165"/>
              <a:gd name="connsiteY3" fmla="*/ 0 h 1639796"/>
            </a:gdLst>
            <a:ahLst/>
            <a:cxnLst>
              <a:cxn ang="0">
                <a:pos x="connsiteX0" y="connsiteY0"/>
              </a:cxn>
              <a:cxn ang="0">
                <a:pos x="connsiteX1" y="connsiteY1"/>
              </a:cxn>
              <a:cxn ang="0">
                <a:pos x="connsiteX2" y="connsiteY2"/>
              </a:cxn>
              <a:cxn ang="0">
                <a:pos x="connsiteX3" y="connsiteY3"/>
              </a:cxn>
            </a:cxnLst>
            <a:rect l="l" t="t" r="r" b="b"/>
            <a:pathLst>
              <a:path w="2736165" h="1639796">
                <a:moveTo>
                  <a:pt x="0" y="1620336"/>
                </a:moveTo>
                <a:cubicBezTo>
                  <a:pt x="584628" y="1629711"/>
                  <a:pt x="1163030" y="1687524"/>
                  <a:pt x="1564312" y="1544715"/>
                </a:cubicBezTo>
                <a:cubicBezTo>
                  <a:pt x="1965594" y="1401906"/>
                  <a:pt x="2212382" y="1020932"/>
                  <a:pt x="2407691" y="763480"/>
                </a:cubicBezTo>
                <a:cubicBezTo>
                  <a:pt x="2603000" y="506027"/>
                  <a:pt x="2669582" y="253013"/>
                  <a:pt x="2736165" y="0"/>
                </a:cubicBezTo>
              </a:path>
            </a:pathLst>
          </a:cu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3" name="TextBox 12"/>
          <p:cNvSpPr txBox="1"/>
          <p:nvPr/>
        </p:nvSpPr>
        <p:spPr>
          <a:xfrm>
            <a:off x="1793535" y="4112735"/>
            <a:ext cx="1890261" cy="369332"/>
          </a:xfrm>
          <a:prstGeom prst="rect">
            <a:avLst/>
          </a:prstGeom>
          <a:noFill/>
        </p:spPr>
        <p:txBody>
          <a:bodyPr wrap="none" rtlCol="0">
            <a:spAutoFit/>
          </a:bodyPr>
          <a:lstStyle/>
          <a:p>
            <a:r>
              <a:rPr lang="en-US"/>
              <a:t>Homoscedastic</a:t>
            </a:r>
          </a:p>
        </p:txBody>
      </p:sp>
      <p:sp>
        <p:nvSpPr>
          <p:cNvPr id="14" name="TextBox 13"/>
          <p:cNvSpPr txBox="1"/>
          <p:nvPr/>
        </p:nvSpPr>
        <p:spPr>
          <a:xfrm>
            <a:off x="5984522" y="2787686"/>
            <a:ext cx="1967205" cy="369332"/>
          </a:xfrm>
          <a:prstGeom prst="rect">
            <a:avLst/>
          </a:prstGeom>
          <a:noFill/>
        </p:spPr>
        <p:txBody>
          <a:bodyPr wrap="none" rtlCol="0">
            <a:spAutoFit/>
          </a:bodyPr>
          <a:lstStyle/>
          <a:p>
            <a:r>
              <a:rPr lang="en-US"/>
              <a:t>Heteroscedastic</a:t>
            </a:r>
          </a:p>
        </p:txBody>
      </p:sp>
    </p:spTree>
    <p:extLst>
      <p:ext uri="{BB962C8B-B14F-4D97-AF65-F5344CB8AC3E}">
        <p14:creationId xmlns:p14="http://schemas.microsoft.com/office/powerpoint/2010/main" val="1340679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25022" y="2386550"/>
            <a:ext cx="2968511" cy="2816927"/>
          </a:xfrm>
          <a:prstGeom prst="rect">
            <a:avLst/>
          </a:prstGeom>
        </p:spPr>
      </p:pic>
      <p:sp>
        <p:nvSpPr>
          <p:cNvPr id="14338" name="Rectangle 2"/>
          <p:cNvSpPr>
            <a:spLocks noGrp="1" noChangeArrowheads="1"/>
          </p:cNvSpPr>
          <p:nvPr>
            <p:ph type="title" idx="4294967295"/>
          </p:nvPr>
        </p:nvSpPr>
        <p:spPr>
          <a:xfrm>
            <a:off x="2039816" y="0"/>
            <a:ext cx="8001000"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800">
                <a:solidFill>
                  <a:srgbClr val="FF6600"/>
                </a:solidFill>
              </a:rPr>
              <a:t>What is Bivariate Analysis?</a:t>
            </a:r>
            <a:endParaRPr lang="en-US" sz="2400">
              <a:ea typeface="+mj-ea"/>
              <a:cs typeface="+mj-cs"/>
            </a:endParaRPr>
          </a:p>
        </p:txBody>
      </p:sp>
      <p:sp>
        <p:nvSpPr>
          <p:cNvPr id="14339" name="Rectangle 3"/>
          <p:cNvSpPr>
            <a:spLocks noGrp="1" noChangeArrowheads="1"/>
          </p:cNvSpPr>
          <p:nvPr>
            <p:ph type="body" idx="4294967295"/>
          </p:nvPr>
        </p:nvSpPr>
        <p:spPr>
          <a:xfrm>
            <a:off x="609600" y="1635125"/>
            <a:ext cx="8001000" cy="2362200"/>
          </a:xfrm>
          <a:prstGeom prst="rect">
            <a:avLst/>
          </a:prstGeom>
        </p:spPr>
        <p:txBody>
          <a:bodyPr/>
          <a:lstStyle/>
          <a:p>
            <a:r>
              <a:rPr lang="en-US" sz="2000"/>
              <a:t>Examples of bivariate structures</a:t>
            </a:r>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endParaRPr lang="en-US" sz="2000"/>
          </a:p>
          <a:p>
            <a:endParaRPr lang="en-US" sz="2000"/>
          </a:p>
          <a:p>
            <a:endParaRPr lang="en-US" sz="2000"/>
          </a:p>
          <a:p>
            <a:endParaRPr lang="en-US" sz="2000"/>
          </a:p>
          <a:p>
            <a:r>
              <a:rPr lang="en-US" sz="2000" b="0"/>
              <a:t>Categorical variables only have a specified number of possible outcomes, continuous takes on a range of possible outcomes.</a:t>
            </a:r>
          </a:p>
          <a:p>
            <a:r>
              <a:rPr lang="en-US" sz="2000" b="0"/>
              <a:t>Constraints – specific combinations of variables are not possible.</a:t>
            </a:r>
            <a:endParaRPr lang="en-US" b="0"/>
          </a:p>
          <a:p>
            <a:endParaRPr lang="en-US"/>
          </a:p>
          <a:p>
            <a:endParaRPr lang="en-US"/>
          </a:p>
          <a:p>
            <a:endParaRPr lang="en-US"/>
          </a:p>
          <a:p>
            <a:endParaRPr lang="en-US"/>
          </a:p>
          <a:p>
            <a:endParaRPr lang="en-US"/>
          </a:p>
          <a:p>
            <a:pPr marL="0" indent="0">
              <a:buNone/>
            </a:pPr>
            <a:endParaRPr lang="en-US"/>
          </a:p>
        </p:txBody>
      </p:sp>
      <p:sp>
        <p:nvSpPr>
          <p:cNvPr id="13" name="TextBox 12"/>
          <p:cNvSpPr txBox="1"/>
          <p:nvPr/>
        </p:nvSpPr>
        <p:spPr>
          <a:xfrm>
            <a:off x="2412585" y="5049588"/>
            <a:ext cx="1680948" cy="307777"/>
          </a:xfrm>
          <a:prstGeom prst="rect">
            <a:avLst/>
          </a:prstGeom>
          <a:noFill/>
        </p:spPr>
        <p:txBody>
          <a:bodyPr wrap="square" rtlCol="0">
            <a:spAutoFit/>
          </a:bodyPr>
          <a:lstStyle/>
          <a:p>
            <a:r>
              <a:rPr lang="en-US" sz="1400"/>
              <a:t>Categorical </a:t>
            </a:r>
          </a:p>
        </p:txBody>
      </p:sp>
      <p:sp>
        <p:nvSpPr>
          <p:cNvPr id="15" name="TextBox 14"/>
          <p:cNvSpPr txBox="1"/>
          <p:nvPr/>
        </p:nvSpPr>
        <p:spPr>
          <a:xfrm rot="16200000">
            <a:off x="215848" y="3186757"/>
            <a:ext cx="1680948" cy="307777"/>
          </a:xfrm>
          <a:prstGeom prst="rect">
            <a:avLst/>
          </a:prstGeom>
          <a:noFill/>
        </p:spPr>
        <p:txBody>
          <a:bodyPr wrap="square" rtlCol="0">
            <a:spAutoFit/>
          </a:bodyPr>
          <a:lstStyle/>
          <a:p>
            <a:r>
              <a:rPr lang="en-US" sz="1400"/>
              <a:t>Continuous </a:t>
            </a:r>
          </a:p>
        </p:txBody>
      </p:sp>
      <p:pic>
        <p:nvPicPr>
          <p:cNvPr id="6" name="Picture 5"/>
          <p:cNvPicPr>
            <a:picLocks noChangeAspect="1"/>
          </p:cNvPicPr>
          <p:nvPr/>
        </p:nvPicPr>
        <p:blipFill>
          <a:blip r:embed="rId3"/>
          <a:stretch>
            <a:fillRect/>
          </a:stretch>
        </p:blipFill>
        <p:spPr>
          <a:xfrm>
            <a:off x="5315777" y="2379605"/>
            <a:ext cx="2274629" cy="2770218"/>
          </a:xfrm>
          <a:prstGeom prst="rect">
            <a:avLst/>
          </a:prstGeom>
        </p:spPr>
      </p:pic>
      <p:pic>
        <p:nvPicPr>
          <p:cNvPr id="16" name="Picture 15"/>
          <p:cNvPicPr>
            <a:picLocks noChangeAspect="1"/>
          </p:cNvPicPr>
          <p:nvPr/>
        </p:nvPicPr>
        <p:blipFill rotWithShape="1">
          <a:blip r:embed="rId2"/>
          <a:srcRect r="74547"/>
          <a:stretch/>
        </p:blipFill>
        <p:spPr>
          <a:xfrm>
            <a:off x="4625524" y="2361160"/>
            <a:ext cx="755572" cy="2816927"/>
          </a:xfrm>
          <a:prstGeom prst="rect">
            <a:avLst/>
          </a:prstGeom>
        </p:spPr>
      </p:pic>
      <p:sp>
        <p:nvSpPr>
          <p:cNvPr id="10" name="Freeform 9"/>
          <p:cNvSpPr/>
          <p:nvPr/>
        </p:nvSpPr>
        <p:spPr bwMode="auto">
          <a:xfrm>
            <a:off x="5681709" y="2592280"/>
            <a:ext cx="1535837" cy="1047565"/>
          </a:xfrm>
          <a:custGeom>
            <a:avLst/>
            <a:gdLst>
              <a:gd name="connsiteX0" fmla="*/ 0 w 1535837"/>
              <a:gd name="connsiteY0" fmla="*/ 0 h 1047565"/>
              <a:gd name="connsiteX1" fmla="*/ 346229 w 1535837"/>
              <a:gd name="connsiteY1" fmla="*/ 763479 h 1047565"/>
              <a:gd name="connsiteX2" fmla="*/ 1535837 w 1535837"/>
              <a:gd name="connsiteY2" fmla="*/ 1047565 h 1047565"/>
            </a:gdLst>
            <a:ahLst/>
            <a:cxnLst>
              <a:cxn ang="0">
                <a:pos x="connsiteX0" y="connsiteY0"/>
              </a:cxn>
              <a:cxn ang="0">
                <a:pos x="connsiteX1" y="connsiteY1"/>
              </a:cxn>
              <a:cxn ang="0">
                <a:pos x="connsiteX2" y="connsiteY2"/>
              </a:cxn>
            </a:cxnLst>
            <a:rect l="l" t="t" r="r" b="b"/>
            <a:pathLst>
              <a:path w="1535837" h="1047565">
                <a:moveTo>
                  <a:pt x="0" y="0"/>
                </a:moveTo>
                <a:cubicBezTo>
                  <a:pt x="45128" y="294442"/>
                  <a:pt x="90256" y="588885"/>
                  <a:pt x="346229" y="763479"/>
                </a:cubicBezTo>
                <a:cubicBezTo>
                  <a:pt x="602202" y="938073"/>
                  <a:pt x="1535837" y="1047565"/>
                  <a:pt x="1535837" y="1047565"/>
                </a:cubicBezTo>
              </a:path>
            </a:pathLst>
          </a:cu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 name="TextBox 11"/>
          <p:cNvSpPr txBox="1"/>
          <p:nvPr/>
        </p:nvSpPr>
        <p:spPr>
          <a:xfrm rot="1564645">
            <a:off x="5743974" y="2895933"/>
            <a:ext cx="1467068" cy="369332"/>
          </a:xfrm>
          <a:prstGeom prst="rect">
            <a:avLst/>
          </a:prstGeom>
          <a:noFill/>
        </p:spPr>
        <p:txBody>
          <a:bodyPr wrap="none" rtlCol="0">
            <a:spAutoFit/>
          </a:bodyPr>
          <a:lstStyle/>
          <a:p>
            <a:r>
              <a:rPr lang="en-US"/>
              <a:t>Constraints</a:t>
            </a:r>
          </a:p>
        </p:txBody>
      </p:sp>
      <p:sp>
        <p:nvSpPr>
          <p:cNvPr id="11" name="Freeform 10"/>
          <p:cNvSpPr/>
          <p:nvPr/>
        </p:nvSpPr>
        <p:spPr bwMode="auto">
          <a:xfrm rot="7200000">
            <a:off x="6071911" y="3710185"/>
            <a:ext cx="1111706" cy="1005469"/>
          </a:xfrm>
          <a:custGeom>
            <a:avLst/>
            <a:gdLst>
              <a:gd name="connsiteX0" fmla="*/ 0 w 1535837"/>
              <a:gd name="connsiteY0" fmla="*/ 0 h 1047565"/>
              <a:gd name="connsiteX1" fmla="*/ 346229 w 1535837"/>
              <a:gd name="connsiteY1" fmla="*/ 763479 h 1047565"/>
              <a:gd name="connsiteX2" fmla="*/ 1535837 w 1535837"/>
              <a:gd name="connsiteY2" fmla="*/ 1047565 h 1047565"/>
              <a:gd name="connsiteX0" fmla="*/ 0 w 1064388"/>
              <a:gd name="connsiteY0" fmla="*/ 0 h 1012225"/>
              <a:gd name="connsiteX1" fmla="*/ 346229 w 1064388"/>
              <a:gd name="connsiteY1" fmla="*/ 763479 h 1012225"/>
              <a:gd name="connsiteX2" fmla="*/ 1064388 w 1064388"/>
              <a:gd name="connsiteY2" fmla="*/ 1012225 h 1012225"/>
              <a:gd name="connsiteX0" fmla="*/ 0 w 1064388"/>
              <a:gd name="connsiteY0" fmla="*/ 0 h 1012225"/>
              <a:gd name="connsiteX1" fmla="*/ 366364 w 1064388"/>
              <a:gd name="connsiteY1" fmla="*/ 833863 h 1012225"/>
              <a:gd name="connsiteX2" fmla="*/ 1064388 w 1064388"/>
              <a:gd name="connsiteY2" fmla="*/ 1012225 h 1012225"/>
              <a:gd name="connsiteX0" fmla="*/ 0 w 1064388"/>
              <a:gd name="connsiteY0" fmla="*/ 0 h 1012225"/>
              <a:gd name="connsiteX1" fmla="*/ 366364 w 1064388"/>
              <a:gd name="connsiteY1" fmla="*/ 833863 h 1012225"/>
              <a:gd name="connsiteX2" fmla="*/ 1064388 w 1064388"/>
              <a:gd name="connsiteY2" fmla="*/ 1012225 h 1012225"/>
              <a:gd name="connsiteX0" fmla="*/ 0 w 1064388"/>
              <a:gd name="connsiteY0" fmla="*/ 0 h 1012287"/>
              <a:gd name="connsiteX1" fmla="*/ 366364 w 1064388"/>
              <a:gd name="connsiteY1" fmla="*/ 833863 h 1012287"/>
              <a:gd name="connsiteX2" fmla="*/ 1064388 w 1064388"/>
              <a:gd name="connsiteY2" fmla="*/ 1012225 h 1012287"/>
              <a:gd name="connsiteX0" fmla="*/ 0 w 1064388"/>
              <a:gd name="connsiteY0" fmla="*/ 0 h 1012287"/>
              <a:gd name="connsiteX1" fmla="*/ 366364 w 1064388"/>
              <a:gd name="connsiteY1" fmla="*/ 833863 h 1012287"/>
              <a:gd name="connsiteX2" fmla="*/ 1064388 w 1064388"/>
              <a:gd name="connsiteY2" fmla="*/ 1012225 h 1012287"/>
              <a:gd name="connsiteX0" fmla="*/ 0 w 1111706"/>
              <a:gd name="connsiteY0" fmla="*/ 0 h 1005469"/>
              <a:gd name="connsiteX1" fmla="*/ 413682 w 1111706"/>
              <a:gd name="connsiteY1" fmla="*/ 827045 h 1005469"/>
              <a:gd name="connsiteX2" fmla="*/ 1111706 w 1111706"/>
              <a:gd name="connsiteY2" fmla="*/ 1005407 h 1005469"/>
            </a:gdLst>
            <a:ahLst/>
            <a:cxnLst>
              <a:cxn ang="0">
                <a:pos x="connsiteX0" y="connsiteY0"/>
              </a:cxn>
              <a:cxn ang="0">
                <a:pos x="connsiteX1" y="connsiteY1"/>
              </a:cxn>
              <a:cxn ang="0">
                <a:pos x="connsiteX2" y="connsiteY2"/>
              </a:cxn>
            </a:cxnLst>
            <a:rect l="l" t="t" r="r" b="b"/>
            <a:pathLst>
              <a:path w="1111706" h="1005469">
                <a:moveTo>
                  <a:pt x="0" y="0"/>
                </a:moveTo>
                <a:cubicBezTo>
                  <a:pt x="112262" y="286435"/>
                  <a:pt x="162380" y="465236"/>
                  <a:pt x="413682" y="827045"/>
                </a:cubicBezTo>
                <a:cubicBezTo>
                  <a:pt x="594832" y="1014084"/>
                  <a:pt x="1111706" y="1005407"/>
                  <a:pt x="1111706" y="1005407"/>
                </a:cubicBezTo>
              </a:path>
            </a:pathLst>
          </a:cu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4" name="TextBox 13"/>
          <p:cNvSpPr txBox="1"/>
          <p:nvPr/>
        </p:nvSpPr>
        <p:spPr>
          <a:xfrm rot="21085691">
            <a:off x="5976275" y="4078142"/>
            <a:ext cx="1467068" cy="369332"/>
          </a:xfrm>
          <a:prstGeom prst="rect">
            <a:avLst/>
          </a:prstGeom>
          <a:noFill/>
        </p:spPr>
        <p:txBody>
          <a:bodyPr wrap="none" rtlCol="0">
            <a:spAutoFit/>
          </a:bodyPr>
          <a:lstStyle/>
          <a:p>
            <a:r>
              <a:rPr lang="en-US"/>
              <a:t>Constraints</a:t>
            </a:r>
          </a:p>
        </p:txBody>
      </p:sp>
    </p:spTree>
    <p:extLst>
      <p:ext uri="{BB962C8B-B14F-4D97-AF65-F5344CB8AC3E}">
        <p14:creationId xmlns:p14="http://schemas.microsoft.com/office/powerpoint/2010/main" val="2907759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776046" y="0"/>
            <a:ext cx="8001000"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Pearson’s Correlation Coefficient</a:t>
            </a:r>
            <a:endParaRPr lang="en-US" sz="2400">
              <a:ea typeface="+mj-ea"/>
              <a:cs typeface="+mj-cs"/>
            </a:endParaRPr>
          </a:p>
        </p:txBody>
      </p:sp>
      <p:sp>
        <p:nvSpPr>
          <p:cNvPr id="14339" name="Rectangle 3"/>
          <p:cNvSpPr>
            <a:spLocks noGrp="1" noChangeArrowheads="1"/>
          </p:cNvSpPr>
          <p:nvPr>
            <p:ph type="body" idx="4294967295"/>
          </p:nvPr>
        </p:nvSpPr>
        <p:spPr>
          <a:xfrm>
            <a:off x="609600" y="1635125"/>
            <a:ext cx="8001000" cy="2362200"/>
          </a:xfrm>
          <a:prstGeom prst="rect">
            <a:avLst/>
          </a:prstGeom>
        </p:spPr>
        <p:txBody>
          <a:bodyPr/>
          <a:lstStyle/>
          <a:p>
            <a:r>
              <a:rPr lang="en-US" sz="2000"/>
              <a:t>Definition: Pearson’s Product‐Moment Correlation Coefficient</a:t>
            </a:r>
          </a:p>
          <a:p>
            <a:pPr lvl="1"/>
            <a:r>
              <a:rPr lang="en-US" sz="1600"/>
              <a:t>Provides a measure of the degree of linear relationship.</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r>
              <a:rPr lang="en-US" sz="1600"/>
              <a:t>Correlation coefficient is a standardized covariance.</a:t>
            </a:r>
          </a:p>
          <a:p>
            <a:endParaRPr lang="en-US"/>
          </a:p>
          <a:p>
            <a:endParaRPr lang="en-US"/>
          </a:p>
          <a:p>
            <a:endParaRPr lang="en-US"/>
          </a:p>
          <a:p>
            <a:endParaRPr lang="en-US"/>
          </a:p>
          <a:p>
            <a:endParaRPr lang="en-US"/>
          </a:p>
          <a:p>
            <a:endParaRPr lang="en-US"/>
          </a:p>
          <a:p>
            <a:pPr marL="0" indent="0">
              <a:buNone/>
            </a:pPr>
            <a:endParaRPr lang="en-US"/>
          </a:p>
        </p:txBody>
      </p:sp>
      <mc:AlternateContent xmlns:mc="http://schemas.openxmlformats.org/markup-compatibility/2006" xmlns:a14="http://schemas.microsoft.com/office/drawing/2010/main">
        <mc:Choice Requires="a14">
          <p:sp>
            <p:nvSpPr>
              <p:cNvPr id="3" name="TextBox 2"/>
              <p:cNvSpPr txBox="1"/>
              <p:nvPr/>
            </p:nvSpPr>
            <p:spPr>
              <a:xfrm>
                <a:off x="2732061" y="3076949"/>
                <a:ext cx="4699813" cy="622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𝝆</m:t>
                          </m:r>
                        </m:e>
                        <m:sub>
                          <m:r>
                            <a:rPr lang="en-US" b="1" i="1" smtClean="0">
                              <a:latin typeface="Cambria Math" panose="02040503050406030204" pitchFamily="18" charset="0"/>
                            </a:rPr>
                            <m:t>𝒙𝒚</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e>
                          </m:nary>
                        </m:num>
                        <m:den>
                          <m:r>
                            <a:rPr lang="en-US" b="1" i="1" smtClean="0">
                              <a:latin typeface="Cambria Math" panose="02040503050406030204" pitchFamily="18" charset="0"/>
                            </a:rPr>
                            <m:t>(</m:t>
                          </m:r>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rPr>
                                <m:t>𝒙</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rPr>
                                <m:t>𝒚</m:t>
                              </m:r>
                            </m:sub>
                          </m:sSub>
                        </m:den>
                      </m:f>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𝝆</m:t>
                          </m:r>
                        </m:e>
                        <m:sub>
                          <m:r>
                            <a:rPr lang="en-US" i="1">
                              <a:latin typeface="Cambria Math" panose="02040503050406030204" pitchFamily="18" charset="0"/>
                            </a:rPr>
                            <m:t>𝒙𝒚</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a:p>
            </p:txBody>
          </p:sp>
        </mc:Choice>
        <mc:Fallback xmlns="">
          <p:sp>
            <p:nvSpPr>
              <p:cNvPr id="3" name="TextBox 2"/>
              <p:cNvSpPr txBox="1">
                <a:spLocks noRot="1" noChangeAspect="1" noMove="1" noResize="1" noEditPoints="1" noAdjustHandles="1" noChangeArrowheads="1" noChangeShapeType="1" noTextEdit="1"/>
              </p:cNvSpPr>
              <p:nvPr/>
            </p:nvSpPr>
            <p:spPr>
              <a:xfrm>
                <a:off x="2732061" y="3076949"/>
                <a:ext cx="4699813" cy="622414"/>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1589061" y="4027216"/>
            <a:ext cx="2050561" cy="461665"/>
          </a:xfrm>
          <a:prstGeom prst="rect">
            <a:avLst/>
          </a:prstGeom>
          <a:noFill/>
        </p:spPr>
        <p:txBody>
          <a:bodyPr wrap="none" rtlCol="0">
            <a:spAutoFit/>
          </a:bodyPr>
          <a:lstStyle/>
          <a:p>
            <a:r>
              <a:rPr lang="en-US" sz="1200"/>
              <a:t>Correlation coefficient of </a:t>
            </a:r>
          </a:p>
          <a:p>
            <a:r>
              <a:rPr lang="en-US" sz="1200"/>
              <a:t>variables x and y</a:t>
            </a:r>
          </a:p>
        </p:txBody>
      </p:sp>
      <p:sp>
        <p:nvSpPr>
          <p:cNvPr id="8" name="TextBox 7"/>
          <p:cNvSpPr txBox="1"/>
          <p:nvPr/>
        </p:nvSpPr>
        <p:spPr>
          <a:xfrm>
            <a:off x="3427102" y="4371059"/>
            <a:ext cx="981359" cy="461665"/>
          </a:xfrm>
          <a:prstGeom prst="rect">
            <a:avLst/>
          </a:prstGeom>
          <a:noFill/>
        </p:spPr>
        <p:txBody>
          <a:bodyPr wrap="none" rtlCol="0">
            <a:spAutoFit/>
          </a:bodyPr>
          <a:lstStyle/>
          <a:p>
            <a:r>
              <a:rPr lang="en-US" sz="1200"/>
              <a:t>number of </a:t>
            </a:r>
          </a:p>
          <a:p>
            <a:r>
              <a:rPr lang="en-US" sz="1200"/>
              <a:t>data pairs</a:t>
            </a:r>
          </a:p>
        </p:txBody>
      </p:sp>
      <p:sp>
        <p:nvSpPr>
          <p:cNvPr id="9" name="TextBox 8"/>
          <p:cNvSpPr txBox="1"/>
          <p:nvPr/>
        </p:nvSpPr>
        <p:spPr>
          <a:xfrm>
            <a:off x="4798702" y="4066259"/>
            <a:ext cx="1742785" cy="461665"/>
          </a:xfrm>
          <a:prstGeom prst="rect">
            <a:avLst/>
          </a:prstGeom>
          <a:noFill/>
        </p:spPr>
        <p:txBody>
          <a:bodyPr wrap="none" rtlCol="0">
            <a:spAutoFit/>
          </a:bodyPr>
          <a:lstStyle/>
          <a:p>
            <a:r>
              <a:rPr lang="en-US" sz="1200"/>
              <a:t>standard deviation of</a:t>
            </a:r>
          </a:p>
          <a:p>
            <a:r>
              <a:rPr lang="en-US" sz="1200"/>
              <a:t>variables x and y</a:t>
            </a:r>
          </a:p>
        </p:txBody>
      </p:sp>
      <p:sp>
        <p:nvSpPr>
          <p:cNvPr id="10" name="TextBox 9"/>
          <p:cNvSpPr txBox="1"/>
          <p:nvPr/>
        </p:nvSpPr>
        <p:spPr>
          <a:xfrm>
            <a:off x="5246661" y="2576241"/>
            <a:ext cx="1611339" cy="461665"/>
          </a:xfrm>
          <a:prstGeom prst="rect">
            <a:avLst/>
          </a:prstGeom>
          <a:noFill/>
        </p:spPr>
        <p:txBody>
          <a:bodyPr wrap="none" rtlCol="0">
            <a:spAutoFit/>
          </a:bodyPr>
          <a:lstStyle/>
          <a:p>
            <a:r>
              <a:rPr lang="en-US" sz="1200"/>
              <a:t>means of variables </a:t>
            </a:r>
          </a:p>
          <a:p>
            <a:r>
              <a:rPr lang="en-US" sz="1200"/>
              <a:t>x and y</a:t>
            </a:r>
          </a:p>
        </p:txBody>
      </p:sp>
      <p:cxnSp>
        <p:nvCxnSpPr>
          <p:cNvPr id="7" name="Straight Arrow Connector 6"/>
          <p:cNvCxnSpPr>
            <a:stCxn id="10" idx="1"/>
          </p:cNvCxnSpPr>
          <p:nvPr/>
        </p:nvCxnSpPr>
        <p:spPr bwMode="auto">
          <a:xfrm flipH="1">
            <a:off x="4522761" y="2807074"/>
            <a:ext cx="723900" cy="269875"/>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Arrow Connector 12"/>
          <p:cNvCxnSpPr>
            <a:stCxn id="10" idx="1"/>
          </p:cNvCxnSpPr>
          <p:nvPr/>
        </p:nvCxnSpPr>
        <p:spPr bwMode="auto">
          <a:xfrm>
            <a:off x="5246661" y="2807074"/>
            <a:ext cx="0" cy="265757"/>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flipH="1" flipV="1">
            <a:off x="4798703" y="3699363"/>
            <a:ext cx="524158" cy="366896"/>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p:cNvCxnSpPr/>
          <p:nvPr/>
        </p:nvCxnSpPr>
        <p:spPr bwMode="auto">
          <a:xfrm flipH="1" flipV="1">
            <a:off x="5060783" y="3734289"/>
            <a:ext cx="262078" cy="331970"/>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Arrow Connector 21"/>
          <p:cNvCxnSpPr>
            <a:stCxn id="8" idx="0"/>
          </p:cNvCxnSpPr>
          <p:nvPr/>
        </p:nvCxnSpPr>
        <p:spPr bwMode="auto">
          <a:xfrm flipV="1">
            <a:off x="3917782" y="3696919"/>
            <a:ext cx="61205" cy="674140"/>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Arrow Connector 23"/>
          <p:cNvCxnSpPr>
            <a:stCxn id="5" idx="0"/>
          </p:cNvCxnSpPr>
          <p:nvPr/>
        </p:nvCxnSpPr>
        <p:spPr bwMode="auto">
          <a:xfrm flipV="1">
            <a:off x="2614342" y="3563204"/>
            <a:ext cx="178924" cy="464012"/>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26" name="TextBox 25"/>
              <p:cNvSpPr txBox="1"/>
              <p:nvPr/>
            </p:nvSpPr>
            <p:spPr>
              <a:xfrm>
                <a:off x="1524000" y="5452399"/>
                <a:ext cx="2789097" cy="590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𝑪</m:t>
                          </m:r>
                        </m:e>
                        <m:sub>
                          <m:r>
                            <a:rPr lang="en-US" b="1" i="1" smtClean="0">
                              <a:latin typeface="Cambria Math" panose="02040503050406030204" pitchFamily="18" charset="0"/>
                            </a:rPr>
                            <m:t>𝒙𝒚</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e>
                          </m:nary>
                        </m:num>
                        <m:den>
                          <m:r>
                            <a:rPr lang="en-US" b="1" i="1" smtClean="0">
                              <a:latin typeface="Cambria Math" panose="02040503050406030204" pitchFamily="18" charset="0"/>
                            </a:rPr>
                            <m:t>(</m:t>
                          </m:r>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 </m:t>
                          </m:r>
                        </m:den>
                      </m:f>
                    </m:oMath>
                  </m:oMathPara>
                </a14:m>
                <a:endParaRPr lang="en-US"/>
              </a:p>
            </p:txBody>
          </p:sp>
        </mc:Choice>
        <mc:Fallback xmlns="">
          <p:sp>
            <p:nvSpPr>
              <p:cNvPr id="26" name="TextBox 25"/>
              <p:cNvSpPr txBox="1">
                <a:spLocks noRot="1" noChangeAspect="1" noMove="1" noResize="1" noEditPoints="1" noAdjustHandles="1" noChangeArrowheads="1" noChangeShapeType="1" noTextEdit="1"/>
              </p:cNvSpPr>
              <p:nvPr/>
            </p:nvSpPr>
            <p:spPr>
              <a:xfrm>
                <a:off x="1524000" y="5452399"/>
                <a:ext cx="2789097" cy="590290"/>
              </a:xfrm>
              <a:prstGeom prst="rect">
                <a:avLst/>
              </a:prstGeom>
              <a:blipFill>
                <a:blip r:embed="rId3"/>
                <a:stretch>
                  <a:fillRect/>
                </a:stretch>
              </a:blipFill>
            </p:spPr>
            <p:txBody>
              <a:bodyPr/>
              <a:lstStyle/>
              <a:p>
                <a:r>
                  <a:rPr lang="en-US">
                    <a:noFill/>
                  </a:rPr>
                  <a:t> </a:t>
                </a:r>
              </a:p>
            </p:txBody>
          </p:sp>
        </mc:Fallback>
      </mc:AlternateContent>
      <p:sp>
        <p:nvSpPr>
          <p:cNvPr id="23" name="TextBox 22"/>
          <p:cNvSpPr txBox="1"/>
          <p:nvPr/>
        </p:nvSpPr>
        <p:spPr>
          <a:xfrm>
            <a:off x="4648200" y="5583859"/>
            <a:ext cx="1277914" cy="338554"/>
          </a:xfrm>
          <a:prstGeom prst="rect">
            <a:avLst/>
          </a:prstGeom>
          <a:noFill/>
        </p:spPr>
        <p:txBody>
          <a:bodyPr wrap="none" rtlCol="0">
            <a:spAutoFit/>
          </a:bodyPr>
          <a:lstStyle/>
          <a:p>
            <a:r>
              <a:rPr lang="en-US" sz="1600" b="0"/>
              <a:t>Covariance </a:t>
            </a:r>
          </a:p>
        </p:txBody>
      </p:sp>
      <mc:AlternateContent xmlns:mc="http://schemas.openxmlformats.org/markup-compatibility/2006" xmlns:a14="http://schemas.microsoft.com/office/drawing/2010/main">
        <mc:Choice Requires="a14">
          <p:sp>
            <p:nvSpPr>
              <p:cNvPr id="25" name="Rectangle 24"/>
              <p:cNvSpPr/>
              <p:nvPr/>
            </p:nvSpPr>
            <p:spPr>
              <a:xfrm>
                <a:off x="6416095" y="5390871"/>
                <a:ext cx="1410771" cy="705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𝝆</m:t>
                          </m:r>
                        </m:e>
                        <m:sub>
                          <m:r>
                            <a:rPr lang="en-US" b="1" i="1" smtClean="0">
                              <a:latin typeface="Cambria Math" panose="02040503050406030204" pitchFamily="18" charset="0"/>
                            </a:rPr>
                            <m:t>𝒙𝒚</m:t>
                          </m:r>
                        </m:sub>
                      </m:sSub>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𝑪</m:t>
                              </m:r>
                            </m:e>
                            <m:sub>
                              <m:r>
                                <a:rPr lang="en-US" i="1">
                                  <a:latin typeface="Cambria Math" panose="02040503050406030204" pitchFamily="18" charset="0"/>
                                </a:rPr>
                                <m:t>𝒙𝒚</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i="1">
                                  <a:latin typeface="Cambria Math" panose="02040503050406030204" pitchFamily="18" charset="0"/>
                                </a:rPr>
                                <m:t>𝒙</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i="1">
                                  <a:latin typeface="Cambria Math" panose="02040503050406030204" pitchFamily="18" charset="0"/>
                                </a:rPr>
                                <m:t>𝒚</m:t>
                              </m:r>
                            </m:sub>
                          </m:sSub>
                        </m:den>
                      </m:f>
                    </m:oMath>
                  </m:oMathPara>
                </a14:m>
                <a:endParaRPr lang="en-US"/>
              </a:p>
            </p:txBody>
          </p:sp>
        </mc:Choice>
        <mc:Fallback xmlns="">
          <p:sp>
            <p:nvSpPr>
              <p:cNvPr id="25" name="Rectangle 24"/>
              <p:cNvSpPr>
                <a:spLocks noRot="1" noChangeAspect="1" noMove="1" noResize="1" noEditPoints="1" noAdjustHandles="1" noChangeArrowheads="1" noChangeShapeType="1" noTextEdit="1"/>
              </p:cNvSpPr>
              <p:nvPr/>
            </p:nvSpPr>
            <p:spPr>
              <a:xfrm>
                <a:off x="6416095" y="5390871"/>
                <a:ext cx="1410771" cy="7051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3257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2031309" y="0"/>
            <a:ext cx="8001000"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Variance and Covariance</a:t>
            </a:r>
            <a:endParaRPr lang="en-US" sz="2400">
              <a:ea typeface="+mj-ea"/>
              <a:cs typeface="+mj-cs"/>
            </a:endParaRPr>
          </a:p>
        </p:txBody>
      </p:sp>
      <p:sp>
        <p:nvSpPr>
          <p:cNvPr id="14339" name="Rectangle 3"/>
          <p:cNvSpPr>
            <a:spLocks noGrp="1" noChangeArrowheads="1"/>
          </p:cNvSpPr>
          <p:nvPr>
            <p:ph type="body" idx="4294967295"/>
          </p:nvPr>
        </p:nvSpPr>
        <p:spPr>
          <a:xfrm>
            <a:off x="609600" y="1635125"/>
            <a:ext cx="8001000" cy="2362200"/>
          </a:xfrm>
          <a:prstGeom prst="rect">
            <a:avLst/>
          </a:prstGeom>
        </p:spPr>
        <p:txBody>
          <a:bodyPr/>
          <a:lstStyle/>
          <a:p>
            <a:r>
              <a:rPr lang="en-US" sz="2000"/>
              <a:t>We can see that covariance and variance are related.</a:t>
            </a:r>
          </a:p>
          <a:p>
            <a:pPr lvl="1"/>
            <a:r>
              <a:rPr lang="en-US" sz="1600"/>
              <a:t>Replace the second term in the square with another variable.</a:t>
            </a:r>
          </a:p>
          <a:p>
            <a:pPr lvl="1"/>
            <a:endParaRPr lang="en-US" sz="1600"/>
          </a:p>
          <a:p>
            <a:pPr lvl="1"/>
            <a:r>
              <a:rPr lang="en-US" sz="1600"/>
              <a:t>Covariance:</a:t>
            </a:r>
          </a:p>
          <a:p>
            <a:pPr lvl="1"/>
            <a:endParaRPr lang="en-US" sz="1600"/>
          </a:p>
          <a:p>
            <a:pPr lvl="1"/>
            <a:endParaRPr lang="en-US" sz="1600"/>
          </a:p>
          <a:p>
            <a:pPr lvl="1"/>
            <a:endParaRPr lang="en-US" sz="1600"/>
          </a:p>
          <a:p>
            <a:pPr marL="457200" lvl="1" indent="0">
              <a:buNone/>
            </a:pPr>
            <a:endParaRPr lang="en-US" sz="1600"/>
          </a:p>
          <a:p>
            <a:pPr marL="457200" lvl="1" indent="0">
              <a:buNone/>
            </a:pPr>
            <a:r>
              <a:rPr lang="en-US" sz="1600"/>
              <a:t>A measure of how 2 variables vary together.</a:t>
            </a:r>
          </a:p>
          <a:p>
            <a:pPr lvl="1"/>
            <a:endParaRPr lang="en-US" sz="1600"/>
          </a:p>
          <a:p>
            <a:pPr lvl="1"/>
            <a:r>
              <a:rPr lang="en-US" sz="1600"/>
              <a:t>Variance:</a:t>
            </a:r>
          </a:p>
          <a:p>
            <a:pPr lvl="1"/>
            <a:endParaRPr lang="en-US" sz="1600"/>
          </a:p>
          <a:p>
            <a:pPr lvl="1"/>
            <a:endParaRPr lang="en-US" sz="1600"/>
          </a:p>
          <a:p>
            <a:pPr lvl="1"/>
            <a:endParaRPr lang="en-US" sz="1600"/>
          </a:p>
          <a:p>
            <a:pPr marL="457200" lvl="1" indent="0">
              <a:buNone/>
            </a:pPr>
            <a:endParaRPr lang="en-US" sz="1600"/>
          </a:p>
          <a:p>
            <a:pPr marL="457200" lvl="1" indent="0">
              <a:buNone/>
            </a:pPr>
            <a:r>
              <a:rPr lang="en-US" sz="1600"/>
              <a:t>A measure of how 1 variable varies with itself.</a:t>
            </a:r>
            <a:endParaRPr lang="en-US"/>
          </a:p>
          <a:p>
            <a:endParaRPr lang="en-US"/>
          </a:p>
          <a:p>
            <a:endParaRPr lang="en-US"/>
          </a:p>
          <a:p>
            <a:endParaRPr lang="en-US"/>
          </a:p>
          <a:p>
            <a:endParaRPr lang="en-US"/>
          </a:p>
          <a:p>
            <a:endParaRPr lang="en-US"/>
          </a:p>
          <a:p>
            <a:pPr marL="0" indent="0">
              <a:buNone/>
            </a:pP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18437A-6EA6-4ECC-AB34-3D4EAB46F92B}"/>
                  </a:ext>
                </a:extLst>
              </p:cNvPr>
              <p:cNvSpPr txBox="1"/>
              <p:nvPr/>
            </p:nvSpPr>
            <p:spPr>
              <a:xfrm>
                <a:off x="3171731" y="4936069"/>
                <a:ext cx="2860078"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den>
                      </m:f>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r>
                            <a:rPr lang="en-US" b="0" i="1">
                              <a:latin typeface="Cambria Math" panose="02040503050406030204" pitchFamily="18" charset="0"/>
                              <a:ea typeface="Cambria Math" panose="02040503050406030204" pitchFamily="18" charset="0"/>
                            </a:rPr>
                            <m:t>−</m:t>
                          </m:r>
                          <m:acc>
                            <m:accPr>
                              <m:chr m:val="̅"/>
                              <m:ctrlPr>
                                <a:rPr lang="en-US" b="0"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𝑥</m:t>
                              </m:r>
                            </m:e>
                          </m:acc>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r>
                            <a:rPr lang="en-US" b="0" i="1">
                              <a:latin typeface="Cambria Math" panose="02040503050406030204" pitchFamily="18" charset="0"/>
                              <a:ea typeface="Cambria Math" panose="02040503050406030204" pitchFamily="18" charset="0"/>
                            </a:rPr>
                            <m:t>−</m:t>
                          </m:r>
                          <m:acc>
                            <m:accPr>
                              <m:chr m:val="̅"/>
                              <m:ctrlPr>
                                <a:rPr lang="en-US" b="0"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𝑥</m:t>
                              </m:r>
                            </m:e>
                          </m:acc>
                          <m:r>
                            <a:rPr lang="en-US" b="0" i="1">
                              <a:latin typeface="Cambria Math" panose="02040503050406030204" pitchFamily="18" charset="0"/>
                              <a:ea typeface="Cambria Math" panose="02040503050406030204" pitchFamily="18" charset="0"/>
                            </a:rPr>
                            <m:t>)</m:t>
                          </m:r>
                        </m:e>
                      </m:nary>
                    </m:oMath>
                  </m:oMathPara>
                </a14:m>
                <a:endParaRPr lang="en-US" b="0"/>
              </a:p>
            </p:txBody>
          </p:sp>
        </mc:Choice>
        <mc:Fallback xmlns="">
          <p:sp>
            <p:nvSpPr>
              <p:cNvPr id="18" name="TextBox 17">
                <a:extLst>
                  <a:ext uri="{FF2B5EF4-FFF2-40B4-BE49-F238E27FC236}">
                    <a16:creationId xmlns:a16="http://schemas.microsoft.com/office/drawing/2014/main" id="{4618437A-6EA6-4ECC-AB34-3D4EAB46F92B}"/>
                  </a:ext>
                </a:extLst>
              </p:cNvPr>
              <p:cNvSpPr txBox="1">
                <a:spLocks noRot="1" noChangeAspect="1" noMove="1" noResize="1" noEditPoints="1" noAdjustHandles="1" noChangeArrowheads="1" noChangeShapeType="1" noTextEdit="1"/>
              </p:cNvSpPr>
              <p:nvPr/>
            </p:nvSpPr>
            <p:spPr>
              <a:xfrm>
                <a:off x="3171731" y="4936069"/>
                <a:ext cx="2860078" cy="77893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618437A-6EA6-4ECC-AB34-3D4EAB46F92B}"/>
                  </a:ext>
                </a:extLst>
              </p:cNvPr>
              <p:cNvSpPr txBox="1"/>
              <p:nvPr/>
            </p:nvSpPr>
            <p:spPr>
              <a:xfrm>
                <a:off x="3048000" y="2743200"/>
                <a:ext cx="2992038"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𝑪</m:t>
                          </m:r>
                        </m:e>
                        <m:sub>
                          <m:r>
                            <a:rPr lang="en-US" i="1">
                              <a:latin typeface="Cambria Math" panose="02040503050406030204" pitchFamily="18" charset="0"/>
                            </a:rPr>
                            <m:t>𝒙𝒚</m:t>
                          </m:r>
                        </m:sub>
                      </m:sSub>
                      <m:r>
                        <a:rPr lang="en-US" i="1">
                          <a:latin typeface="Cambria Math" panose="02040503050406030204" pitchFamily="18" charset="0"/>
                        </a:rPr>
                        <m:t>=</m:t>
                      </m:r>
                      <m:f>
                        <m:fPr>
                          <m:ctrlPr>
                            <a:rPr lang="en-US" b="0"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den>
                      </m:f>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r>
                            <a:rPr lang="en-US" b="0" i="1">
                              <a:latin typeface="Cambria Math" panose="02040503050406030204" pitchFamily="18" charset="0"/>
                              <a:ea typeface="Cambria Math" panose="02040503050406030204" pitchFamily="18" charset="0"/>
                            </a:rPr>
                            <m:t>−</m:t>
                          </m:r>
                          <m:acc>
                            <m:accPr>
                              <m:chr m:val="̅"/>
                              <m:ctrlPr>
                                <a:rPr lang="en-US" b="0"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𝑥</m:t>
                              </m:r>
                            </m:e>
                          </m:acc>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sub>
                              <m:r>
                                <a:rPr lang="en-US" b="0" i="1">
                                  <a:latin typeface="Cambria Math" panose="02040503050406030204" pitchFamily="18" charset="0"/>
                                  <a:ea typeface="Cambria Math" panose="02040503050406030204" pitchFamily="18" charset="0"/>
                                </a:rPr>
                                <m:t>𝑖</m:t>
                              </m:r>
                            </m:sub>
                          </m:sSub>
                          <m:r>
                            <a:rPr lang="en-US" b="0" i="1">
                              <a:latin typeface="Cambria Math" panose="02040503050406030204" pitchFamily="18" charset="0"/>
                              <a:ea typeface="Cambria Math" panose="02040503050406030204" pitchFamily="18" charset="0"/>
                            </a:rPr>
                            <m:t>−</m:t>
                          </m:r>
                          <m:acc>
                            <m:accPr>
                              <m:chr m:val="̅"/>
                              <m:ctrlPr>
                                <a:rPr lang="en-US" b="0"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r>
                            <a:rPr lang="en-US" b="0" i="1">
                              <a:latin typeface="Cambria Math" panose="02040503050406030204" pitchFamily="18" charset="0"/>
                              <a:ea typeface="Cambria Math" panose="02040503050406030204" pitchFamily="18" charset="0"/>
                            </a:rPr>
                            <m:t>)</m:t>
                          </m:r>
                        </m:e>
                      </m:nary>
                    </m:oMath>
                  </m:oMathPara>
                </a14:m>
                <a:endParaRPr lang="en-US" b="0"/>
              </a:p>
            </p:txBody>
          </p:sp>
        </mc:Choice>
        <mc:Fallback xmlns="">
          <p:sp>
            <p:nvSpPr>
              <p:cNvPr id="20" name="TextBox 19">
                <a:extLst>
                  <a:ext uri="{FF2B5EF4-FFF2-40B4-BE49-F238E27FC236}">
                    <a16:creationId xmlns:a16="http://schemas.microsoft.com/office/drawing/2014/main" id="{4618437A-6EA6-4ECC-AB34-3D4EAB46F92B}"/>
                  </a:ext>
                </a:extLst>
              </p:cNvPr>
              <p:cNvSpPr txBox="1">
                <a:spLocks noRot="1" noChangeAspect="1" noMove="1" noResize="1" noEditPoints="1" noAdjustHandles="1" noChangeArrowheads="1" noChangeShapeType="1" noTextEdit="1"/>
              </p:cNvSpPr>
              <p:nvPr/>
            </p:nvSpPr>
            <p:spPr>
              <a:xfrm>
                <a:off x="3048000" y="2743200"/>
                <a:ext cx="2992038" cy="77893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6536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 name="Rectangle 3"/>
          <p:cNvSpPr txBox="1">
            <a:spLocks noChangeArrowheads="1"/>
          </p:cNvSpPr>
          <p:nvPr/>
        </p:nvSpPr>
        <p:spPr bwMode="auto">
          <a:xfrm>
            <a:off x="1295400" y="2133600"/>
            <a:ext cx="403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lnSpc>
                <a:spcPct val="120000"/>
              </a:lnSpc>
              <a:spcBef>
                <a:spcPct val="60000"/>
              </a:spcBef>
              <a:buFontTx/>
              <a:buNone/>
              <a:defRPr/>
            </a:pPr>
            <a:r>
              <a:rPr lang="en-US" kern="0">
                <a:ea typeface="+mn-ea"/>
                <a:cs typeface="+mn-cs"/>
              </a:rPr>
              <a:t>Lecture outline . . .</a:t>
            </a:r>
          </a:p>
          <a:p>
            <a:pPr>
              <a:lnSpc>
                <a:spcPct val="120000"/>
              </a:lnSpc>
              <a:spcBef>
                <a:spcPct val="60000"/>
              </a:spcBef>
              <a:defRPr/>
            </a:pPr>
            <a:r>
              <a:rPr lang="en-US" kern="0"/>
              <a:t>Multivariate Analysis</a:t>
            </a:r>
          </a:p>
          <a:p>
            <a:pPr>
              <a:lnSpc>
                <a:spcPct val="120000"/>
              </a:lnSpc>
              <a:spcBef>
                <a:spcPct val="60000"/>
              </a:spcBef>
              <a:defRPr/>
            </a:pPr>
            <a:endParaRPr lang="en-US"/>
          </a:p>
          <a:p>
            <a:pPr>
              <a:lnSpc>
                <a:spcPct val="120000"/>
              </a:lnSpc>
              <a:spcBef>
                <a:spcPct val="60000"/>
              </a:spcBef>
              <a:defRPr/>
            </a:pPr>
            <a:endParaRPr lang="en-US"/>
          </a:p>
          <a:p>
            <a:pPr>
              <a:lnSpc>
                <a:spcPct val="120000"/>
              </a:lnSpc>
              <a:spcBef>
                <a:spcPct val="60000"/>
              </a:spcBef>
              <a:defRPr/>
            </a:pPr>
            <a:endParaRPr lang="en-US" kern="0"/>
          </a:p>
          <a:p>
            <a:pPr>
              <a:lnSpc>
                <a:spcPct val="120000"/>
              </a:lnSpc>
              <a:spcBef>
                <a:spcPct val="60000"/>
              </a:spcBef>
              <a:defRPr/>
            </a:pPr>
            <a:endParaRPr lang="en-US" kern="0"/>
          </a:p>
          <a:p>
            <a:pPr>
              <a:lnSpc>
                <a:spcPct val="120000"/>
              </a:lnSpc>
              <a:spcBef>
                <a:spcPct val="60000"/>
              </a:spcBef>
              <a:defRPr/>
            </a:pPr>
            <a:endParaRPr lang="en-US" kern="0">
              <a:ea typeface="+mn-ea"/>
              <a:cs typeface="+mn-cs"/>
            </a:endParaRPr>
          </a:p>
        </p:txBody>
      </p:sp>
      <p:sp>
        <p:nvSpPr>
          <p:cNvPr id="16" name="TextBox 15">
            <a:extLst>
              <a:ext uri="{FF2B5EF4-FFF2-40B4-BE49-F238E27FC236}">
                <a16:creationId xmlns:a16="http://schemas.microsoft.com/office/drawing/2014/main" id="{782EDF03-AF6A-4338-987F-06201391B439}"/>
              </a:ext>
            </a:extLst>
          </p:cNvPr>
          <p:cNvSpPr txBox="1"/>
          <p:nvPr/>
        </p:nvSpPr>
        <p:spPr>
          <a:xfrm>
            <a:off x="609600" y="6324600"/>
            <a:ext cx="5455276" cy="369332"/>
          </a:xfrm>
          <a:prstGeom prst="rect">
            <a:avLst/>
          </a:prstGeom>
          <a:noFill/>
        </p:spPr>
        <p:txBody>
          <a:bodyPr wrap="none" rtlCol="0">
            <a:spAutoFit/>
          </a:bodyPr>
          <a:lstStyle/>
          <a:p>
            <a:r>
              <a:rPr lang="en-US" dirty="0"/>
              <a:t>Michael Pyrcz, The University of Texas at Austin</a:t>
            </a:r>
          </a:p>
        </p:txBody>
      </p:sp>
      <p:sp>
        <p:nvSpPr>
          <p:cNvPr id="17" name="Rectangle 2">
            <a:extLst>
              <a:ext uri="{FF2B5EF4-FFF2-40B4-BE49-F238E27FC236}">
                <a16:creationId xmlns:a16="http://schemas.microsoft.com/office/drawing/2014/main" id="{9EA7378A-4DE6-444D-ACCD-CD465621DC8A}"/>
              </a:ext>
            </a:extLst>
          </p:cNvPr>
          <p:cNvSpPr txBox="1">
            <a:spLocks noChangeArrowheads="1"/>
          </p:cNvSpPr>
          <p:nvPr/>
        </p:nvSpPr>
        <p:spPr>
          <a:xfrm>
            <a:off x="-9566" y="0"/>
            <a:ext cx="8239166" cy="1600200"/>
          </a:xfrm>
          <a:prstGeom prst="rect">
            <a:avLst/>
          </a:prstGeom>
          <a:extLst>
            <a:ext uri="{AF507438-7753-43E0-B8FC-AC1667EBCBE1}">
              <a14:hiddenEffects xmlns:a14="http://schemas.microsoft.com/office/drawing/2010/main">
                <a:effectLst>
                  <a:outerShdw blurRad="63500" dist="28398" dir="12393903" algn="ctr" rotWithShape="0">
                    <a:srgbClr val="616161"/>
                  </a:outerShdw>
                </a:effectLst>
              </a14:hiddenEffects>
            </a:ext>
          </a:extLst>
        </p:spPr>
        <p:txBody>
          <a:bodyPr/>
          <a:lstStyle>
            <a:lvl1pPr algn="ctr" rtl="0" eaLnBrk="0" fontAlgn="base" hangingPunct="0">
              <a:lnSpc>
                <a:spcPct val="90000"/>
              </a:lnSpc>
              <a:spcBef>
                <a:spcPct val="0"/>
              </a:spcBef>
              <a:spcAft>
                <a:spcPct val="0"/>
              </a:spcAft>
              <a:defRPr sz="3600" b="1">
                <a:solidFill>
                  <a:schemeClr val="tx2"/>
                </a:solidFill>
                <a:latin typeface="+mj-lt"/>
                <a:ea typeface="ＭＳ Ｐゴシック" panose="020B0600070205080204" pitchFamily="34" charset="-128"/>
                <a:cs typeface="ＭＳ Ｐゴシック" charset="0"/>
              </a:defRPr>
            </a:lvl1pPr>
            <a:lvl2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2pPr>
            <a:lvl3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3pPr>
            <a:lvl4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4pPr>
            <a:lvl5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5pPr>
            <a:lvl6pPr marL="4572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6pPr>
            <a:lvl7pPr marL="9144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7pPr>
            <a:lvl8pPr marL="13716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8pPr>
            <a:lvl9pPr marL="18288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9pPr>
          </a:lstStyle>
          <a:p>
            <a:pPr>
              <a:defRPr/>
            </a:pPr>
            <a:r>
              <a:rPr lang="en-US" kern="0">
                <a:solidFill>
                  <a:schemeClr val="tx1"/>
                </a:solidFill>
                <a:ea typeface="+mj-ea"/>
                <a:cs typeface="+mj-cs"/>
              </a:rPr>
              <a:t>Daytum +2 Course </a:t>
            </a:r>
            <a:br>
              <a:rPr lang="en-US" kern="0">
                <a:solidFill>
                  <a:srgbClr val="FF6600"/>
                </a:solidFill>
                <a:ea typeface="+mj-ea"/>
                <a:cs typeface="+mj-cs"/>
              </a:rPr>
            </a:br>
            <a:r>
              <a:rPr lang="en-US" kern="0">
                <a:solidFill>
                  <a:srgbClr val="FF6600"/>
                </a:solidFill>
                <a:ea typeface="+mj-ea"/>
                <a:cs typeface="+mj-cs"/>
              </a:rPr>
              <a:t>Multivariate Analysis</a:t>
            </a:r>
            <a:endParaRPr lang="en-US" sz="2800" u="sng" kern="0" dirty="0">
              <a:solidFill>
                <a:srgbClr val="081D58"/>
              </a:solidFill>
              <a:ea typeface="+mj-ea"/>
              <a:cs typeface="+mj-cs"/>
            </a:endParaRPr>
          </a:p>
        </p:txBody>
      </p:sp>
    </p:spTree>
    <p:extLst>
      <p:ext uri="{BB962C8B-B14F-4D97-AF65-F5344CB8AC3E}">
        <p14:creationId xmlns:p14="http://schemas.microsoft.com/office/powerpoint/2010/main" val="9590690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2866292" y="118391"/>
            <a:ext cx="6049108"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Spearman’s Rank Correlation Coefficient</a:t>
            </a:r>
            <a:endParaRPr lang="en-US" sz="2400">
              <a:ea typeface="+mj-ea"/>
              <a:cs typeface="+mj-cs"/>
            </a:endParaRPr>
          </a:p>
        </p:txBody>
      </p:sp>
      <mc:AlternateContent xmlns:mc="http://schemas.openxmlformats.org/markup-compatibility/2006" xmlns:a14="http://schemas.microsoft.com/office/drawing/2010/main">
        <mc:Choice Requires="a14">
          <p:sp>
            <p:nvSpPr>
              <p:cNvPr id="14339" name="Rectangle 3"/>
              <p:cNvSpPr>
                <a:spLocks noGrp="1" noChangeArrowheads="1"/>
              </p:cNvSpPr>
              <p:nvPr>
                <p:ph type="body" idx="4294967295"/>
              </p:nvPr>
            </p:nvSpPr>
            <p:spPr>
              <a:xfrm>
                <a:off x="609600" y="1635125"/>
                <a:ext cx="8001000" cy="2362200"/>
              </a:xfrm>
              <a:prstGeom prst="rect">
                <a:avLst/>
              </a:prstGeom>
            </p:spPr>
            <p:txBody>
              <a:bodyPr/>
              <a:lstStyle/>
              <a:p>
                <a:r>
                  <a:rPr lang="en-US" sz="2000"/>
                  <a:t>Definition: Spearman’s Rank Correlation Coefficient</a:t>
                </a:r>
              </a:p>
              <a:p>
                <a:pPr lvl="1"/>
                <a:r>
                  <a:rPr lang="en-US" sz="1600"/>
                  <a:t>Provides a measure of the degree of monotonic relationship.</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r>
                  <a:rPr lang="en-US" sz="1600"/>
                  <a:t>Rank transform, e.g.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𝑹</m:t>
                        </m:r>
                      </m:e>
                      <m:sub>
                        <m:sSub>
                          <m:sSubPr>
                            <m:ctrlPr>
                              <a:rPr lang="en-US" sz="1600" i="1">
                                <a:latin typeface="Cambria Math" panose="02040503050406030204" pitchFamily="18" charset="0"/>
                              </a:rPr>
                            </m:ctrlPr>
                          </m:sSubPr>
                          <m:e>
                            <m:r>
                              <a:rPr lang="en-US" sz="1600" i="1">
                                <a:latin typeface="Cambria Math" panose="02040503050406030204" pitchFamily="18" charset="0"/>
                              </a:rPr>
                              <m:t>𝒙</m:t>
                            </m:r>
                          </m:e>
                          <m:sub>
                            <m:r>
                              <a:rPr lang="en-US" sz="1600" i="1">
                                <a:latin typeface="Cambria Math" panose="02040503050406030204" pitchFamily="18" charset="0"/>
                              </a:rPr>
                              <m:t>𝒊</m:t>
                            </m:r>
                          </m:sub>
                        </m:sSub>
                      </m:sub>
                    </m:sSub>
                  </m:oMath>
                </a14:m>
                <a:r>
                  <a:rPr lang="en-US" sz="1600"/>
                  <a:t>, sort the data in ascending order and replace the data with the index, </a:t>
                </a:r>
                <a14:m>
                  <m:oMath xmlns:m="http://schemas.openxmlformats.org/officeDocument/2006/math">
                    <m:r>
                      <a:rPr lang="en-US" sz="1600" b="1" i="1" smtClean="0">
                        <a:latin typeface="Cambria Math" panose="02040503050406030204" pitchFamily="18" charset="0"/>
                      </a:rPr>
                      <m:t>𝒊</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𝒏</m:t>
                    </m:r>
                  </m:oMath>
                </a14:m>
                <a:r>
                  <a:rPr lang="en-US" sz="1600"/>
                  <a:t>.</a:t>
                </a:r>
              </a:p>
              <a:p>
                <a:pPr lvl="1"/>
                <a:r>
                  <a:rPr lang="en-US" sz="1600"/>
                  <a:t>Spearman’s rank correlation coefficient is more robust in the presence of outliers and some nonlinear features than the Pearson’s correlation coefficient</a:t>
                </a:r>
              </a:p>
              <a:p>
                <a:endParaRPr lang="en-US"/>
              </a:p>
              <a:p>
                <a:endParaRPr lang="en-US"/>
              </a:p>
              <a:p>
                <a:endParaRPr lang="en-US"/>
              </a:p>
              <a:p>
                <a:endParaRPr lang="en-US"/>
              </a:p>
              <a:p>
                <a:endParaRPr lang="en-US"/>
              </a:p>
              <a:p>
                <a:endParaRPr lang="en-US"/>
              </a:p>
              <a:p>
                <a:pPr marL="0" indent="0">
                  <a:buNone/>
                </a:pPr>
                <a:endParaRPr lang="en-US"/>
              </a:p>
            </p:txBody>
          </p:sp>
        </mc:Choice>
        <mc:Fallback xmlns="">
          <p:sp>
            <p:nvSpPr>
              <p:cNvPr id="14339" name="Rectangle 3"/>
              <p:cNvSpPr>
                <a:spLocks noGrp="1" noRot="1" noChangeAspect="1" noMove="1" noResize="1" noEditPoints="1" noAdjustHandles="1" noChangeArrowheads="1" noChangeShapeType="1" noTextEdit="1"/>
              </p:cNvSpPr>
              <p:nvPr>
                <p:ph type="body" idx="1"/>
              </p:nvPr>
            </p:nvSpPr>
            <p:spPr>
              <a:xfrm>
                <a:off x="609600" y="1635125"/>
                <a:ext cx="8001000" cy="2362200"/>
              </a:xfrm>
              <a:blipFill>
                <a:blip r:embed="rId2"/>
                <a:stretch>
                  <a:fillRect l="-685" t="-2320" r="-533" b="-96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732061" y="3076949"/>
                <a:ext cx="5650971" cy="675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𝝆</m:t>
                          </m:r>
                        </m:e>
                        <m:sub>
                          <m:sSub>
                            <m:sSubPr>
                              <m:ctrlPr>
                                <a:rPr lang="en-US" i="1">
                                  <a:latin typeface="Cambria Math" panose="02040503050406030204" pitchFamily="18" charset="0"/>
                                </a:rPr>
                              </m:ctrlPr>
                            </m:sSubPr>
                            <m:e>
                              <m:r>
                                <a:rPr lang="en-US" i="1">
                                  <a:latin typeface="Cambria Math" panose="02040503050406030204" pitchFamily="18" charset="0"/>
                                </a:rPr>
                                <m:t>𝑹</m:t>
                              </m:r>
                            </m:e>
                            <m:sub>
                              <m:r>
                                <a:rPr lang="en-US" i="1">
                                  <a:latin typeface="Cambria Math" panose="02040503050406030204" pitchFamily="18" charset="0"/>
                                </a:rPr>
                                <m:t>𝒙</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𝑹</m:t>
                              </m:r>
                            </m:e>
                            <m:sub>
                              <m:r>
                                <a:rPr lang="en-US" b="1" i="1" smtClean="0">
                                  <a:latin typeface="Cambria Math" panose="02040503050406030204" pitchFamily="18" charset="0"/>
                                </a:rPr>
                                <m:t>𝒚</m:t>
                              </m:r>
                            </m:sub>
                          </m:sSub>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𝒊</m:t>
                                      </m:r>
                                    </m:sub>
                                  </m:sSub>
                                </m:sub>
                              </m:sSub>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𝒙</m:t>
                                      </m:r>
                                    </m:sub>
                                  </m:sSub>
                                </m:e>
                              </m:acc>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𝑹</m:t>
                                  </m:r>
                                </m:e>
                                <m:sub>
                                  <m:sSub>
                                    <m:sSubPr>
                                      <m:ctrlPr>
                                        <a:rPr lang="en-US" i="1">
                                          <a:latin typeface="Cambria Math" panose="02040503050406030204" pitchFamily="18" charset="0"/>
                                        </a:rPr>
                                      </m:ctrlPr>
                                    </m:sSubPr>
                                    <m:e>
                                      <m:r>
                                        <a:rPr lang="en-US" b="1" i="1" smtClean="0">
                                          <a:latin typeface="Cambria Math" panose="02040503050406030204" pitchFamily="18" charset="0"/>
                                        </a:rPr>
                                        <m:t>𝒚</m:t>
                                      </m:r>
                                    </m:e>
                                    <m:sub>
                                      <m:r>
                                        <a:rPr lang="en-US" i="1">
                                          <a:latin typeface="Cambria Math" panose="02040503050406030204" pitchFamily="18" charset="0"/>
                                        </a:rPr>
                                        <m:t>𝒊</m:t>
                                      </m:r>
                                    </m:sub>
                                  </m:sSub>
                                </m:sub>
                              </m:sSub>
                              <m:r>
                                <a:rPr lang="en-US" b="1"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𝑹</m:t>
                                      </m:r>
                                    </m:e>
                                    <m:sub>
                                      <m:r>
                                        <a:rPr lang="en-US" b="1" i="1" smtClean="0">
                                          <a:latin typeface="Cambria Math" panose="02040503050406030204" pitchFamily="18" charset="0"/>
                                        </a:rPr>
                                        <m:t>𝒚</m:t>
                                      </m:r>
                                    </m:sub>
                                  </m:sSub>
                                </m:e>
                              </m:acc>
                              <m:r>
                                <a:rPr lang="en-US" b="1" i="1" smtClean="0">
                                  <a:latin typeface="Cambria Math" panose="02040503050406030204" pitchFamily="18" charset="0"/>
                                </a:rPr>
                                <m:t>)</m:t>
                              </m:r>
                            </m:e>
                          </m:nary>
                        </m:num>
                        <m:den>
                          <m:r>
                            <a:rPr lang="en-US" b="1" i="1" smtClean="0">
                              <a:latin typeface="Cambria Math" panose="02040503050406030204" pitchFamily="18" charset="0"/>
                            </a:rPr>
                            <m:t>(</m:t>
                          </m:r>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sSub>
                                <m:sSubPr>
                                  <m:ctrlPr>
                                    <a:rPr lang="en-US" i="1">
                                      <a:latin typeface="Cambria Math" panose="02040503050406030204" pitchFamily="18" charset="0"/>
                                    </a:rPr>
                                  </m:ctrlPr>
                                </m:sSubPr>
                                <m:e>
                                  <m:r>
                                    <a:rPr lang="en-US" i="1">
                                      <a:latin typeface="Cambria Math" panose="02040503050406030204" pitchFamily="18" charset="0"/>
                                    </a:rPr>
                                    <m:t>𝑹</m:t>
                                  </m:r>
                                </m:e>
                                <m:sub>
                                  <m:r>
                                    <a:rPr lang="en-US" i="1">
                                      <a:latin typeface="Cambria Math" panose="02040503050406030204" pitchFamily="18" charset="0"/>
                                    </a:rPr>
                                    <m:t>𝒙</m:t>
                                  </m:r>
                                </m:sub>
                              </m:sSub>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sSub>
                                <m:sSubPr>
                                  <m:ctrlPr>
                                    <a:rPr lang="en-US" i="1">
                                      <a:latin typeface="Cambria Math" panose="02040503050406030204" pitchFamily="18" charset="0"/>
                                    </a:rPr>
                                  </m:ctrlPr>
                                </m:sSubPr>
                                <m:e>
                                  <m:r>
                                    <a:rPr lang="en-US" i="1">
                                      <a:latin typeface="Cambria Math" panose="02040503050406030204" pitchFamily="18" charset="0"/>
                                    </a:rPr>
                                    <m:t>𝑹</m:t>
                                  </m:r>
                                </m:e>
                                <m:sub>
                                  <m:r>
                                    <a:rPr lang="en-US" b="1" i="1" smtClean="0">
                                      <a:latin typeface="Cambria Math" panose="02040503050406030204" pitchFamily="18" charset="0"/>
                                    </a:rPr>
                                    <m:t>𝒚</m:t>
                                  </m:r>
                                </m:sub>
                              </m:sSub>
                            </m:sub>
                          </m:sSub>
                        </m:den>
                      </m:f>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𝝆</m:t>
                          </m:r>
                        </m:e>
                        <m:sub>
                          <m:r>
                            <a:rPr lang="en-US" i="1">
                              <a:latin typeface="Cambria Math" panose="02040503050406030204" pitchFamily="18" charset="0"/>
                            </a:rPr>
                            <m:t>𝒙𝒚</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a:p>
            </p:txBody>
          </p:sp>
        </mc:Choice>
        <mc:Fallback xmlns="">
          <p:sp>
            <p:nvSpPr>
              <p:cNvPr id="3" name="TextBox 2"/>
              <p:cNvSpPr txBox="1">
                <a:spLocks noRot="1" noChangeAspect="1" noMove="1" noResize="1" noEditPoints="1" noAdjustHandles="1" noChangeArrowheads="1" noChangeShapeType="1" noTextEdit="1"/>
              </p:cNvSpPr>
              <p:nvPr/>
            </p:nvSpPr>
            <p:spPr>
              <a:xfrm>
                <a:off x="2732061" y="3076949"/>
                <a:ext cx="5650971" cy="675634"/>
              </a:xfrm>
              <a:prstGeom prst="rect">
                <a:avLst/>
              </a:prstGeom>
              <a:blipFill>
                <a:blip r:embed="rId3"/>
                <a:stretch>
                  <a:fillRect/>
                </a:stretch>
              </a:blipFill>
            </p:spPr>
            <p:txBody>
              <a:bodyPr/>
              <a:lstStyle/>
              <a:p>
                <a:r>
                  <a:rPr lang="en-US">
                    <a:noFill/>
                  </a:rPr>
                  <a:t> </a:t>
                </a:r>
              </a:p>
            </p:txBody>
          </p:sp>
        </mc:Fallback>
      </mc:AlternateContent>
      <p:sp>
        <p:nvSpPr>
          <p:cNvPr id="5" name="TextBox 4"/>
          <p:cNvSpPr txBox="1"/>
          <p:nvPr/>
        </p:nvSpPr>
        <p:spPr>
          <a:xfrm>
            <a:off x="1589061" y="4027216"/>
            <a:ext cx="2443298" cy="461665"/>
          </a:xfrm>
          <a:prstGeom prst="rect">
            <a:avLst/>
          </a:prstGeom>
          <a:noFill/>
        </p:spPr>
        <p:txBody>
          <a:bodyPr wrap="none" rtlCol="0">
            <a:spAutoFit/>
          </a:bodyPr>
          <a:lstStyle/>
          <a:p>
            <a:r>
              <a:rPr lang="en-US" sz="1200"/>
              <a:t>Rank correlation coefficient of </a:t>
            </a:r>
          </a:p>
          <a:p>
            <a:r>
              <a:rPr lang="en-US" sz="1200"/>
              <a:t>variables x and y</a:t>
            </a:r>
          </a:p>
        </p:txBody>
      </p:sp>
      <p:sp>
        <p:nvSpPr>
          <p:cNvPr id="8" name="TextBox 7"/>
          <p:cNvSpPr txBox="1"/>
          <p:nvPr/>
        </p:nvSpPr>
        <p:spPr>
          <a:xfrm>
            <a:off x="3427102" y="4371059"/>
            <a:ext cx="981359" cy="461665"/>
          </a:xfrm>
          <a:prstGeom prst="rect">
            <a:avLst/>
          </a:prstGeom>
          <a:noFill/>
        </p:spPr>
        <p:txBody>
          <a:bodyPr wrap="none" rtlCol="0">
            <a:spAutoFit/>
          </a:bodyPr>
          <a:lstStyle/>
          <a:p>
            <a:r>
              <a:rPr lang="en-US" sz="1200"/>
              <a:t>number of </a:t>
            </a:r>
          </a:p>
          <a:p>
            <a:r>
              <a:rPr lang="en-US" sz="1200"/>
              <a:t>data pairs</a:t>
            </a:r>
          </a:p>
        </p:txBody>
      </p:sp>
      <p:sp>
        <p:nvSpPr>
          <p:cNvPr id="9" name="TextBox 8"/>
          <p:cNvSpPr txBox="1"/>
          <p:nvPr/>
        </p:nvSpPr>
        <p:spPr>
          <a:xfrm>
            <a:off x="5257800" y="4066259"/>
            <a:ext cx="2791149" cy="461665"/>
          </a:xfrm>
          <a:prstGeom prst="rect">
            <a:avLst/>
          </a:prstGeom>
          <a:noFill/>
        </p:spPr>
        <p:txBody>
          <a:bodyPr wrap="none" rtlCol="0">
            <a:spAutoFit/>
          </a:bodyPr>
          <a:lstStyle/>
          <a:p>
            <a:r>
              <a:rPr lang="en-US" sz="1200"/>
              <a:t>standard deviation of</a:t>
            </a:r>
          </a:p>
          <a:p>
            <a:r>
              <a:rPr lang="en-US" sz="1200"/>
              <a:t>Rank transform of variables x and y</a:t>
            </a:r>
          </a:p>
        </p:txBody>
      </p:sp>
      <p:sp>
        <p:nvSpPr>
          <p:cNvPr id="10" name="TextBox 9"/>
          <p:cNvSpPr txBox="1"/>
          <p:nvPr/>
        </p:nvSpPr>
        <p:spPr>
          <a:xfrm>
            <a:off x="5987996" y="2576241"/>
            <a:ext cx="2927404" cy="461665"/>
          </a:xfrm>
          <a:prstGeom prst="rect">
            <a:avLst/>
          </a:prstGeom>
          <a:noFill/>
        </p:spPr>
        <p:txBody>
          <a:bodyPr wrap="none" rtlCol="0">
            <a:spAutoFit/>
          </a:bodyPr>
          <a:lstStyle/>
          <a:p>
            <a:r>
              <a:rPr lang="en-US" sz="1200"/>
              <a:t>means of rank transform of variables </a:t>
            </a:r>
          </a:p>
          <a:p>
            <a:r>
              <a:rPr lang="en-US" sz="1200"/>
              <a:t>x and y</a:t>
            </a:r>
          </a:p>
        </p:txBody>
      </p:sp>
      <p:cxnSp>
        <p:nvCxnSpPr>
          <p:cNvPr id="7" name="Straight Arrow Connector 6"/>
          <p:cNvCxnSpPr>
            <a:stCxn id="10" idx="1"/>
          </p:cNvCxnSpPr>
          <p:nvPr/>
        </p:nvCxnSpPr>
        <p:spPr bwMode="auto">
          <a:xfrm flipH="1">
            <a:off x="5264096" y="2807074"/>
            <a:ext cx="723900" cy="269875"/>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Arrow Connector 12"/>
          <p:cNvCxnSpPr>
            <a:stCxn id="10" idx="1"/>
          </p:cNvCxnSpPr>
          <p:nvPr/>
        </p:nvCxnSpPr>
        <p:spPr bwMode="auto">
          <a:xfrm>
            <a:off x="5987996" y="2807074"/>
            <a:ext cx="0" cy="265757"/>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flipH="1" flipV="1">
            <a:off x="5257801" y="3699363"/>
            <a:ext cx="524158" cy="366896"/>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p:cNvCxnSpPr/>
          <p:nvPr/>
        </p:nvCxnSpPr>
        <p:spPr bwMode="auto">
          <a:xfrm flipH="1" flipV="1">
            <a:off x="5519881" y="3734289"/>
            <a:ext cx="262078" cy="331970"/>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Arrow Connector 21"/>
          <p:cNvCxnSpPr>
            <a:stCxn id="8" idx="0"/>
          </p:cNvCxnSpPr>
          <p:nvPr/>
        </p:nvCxnSpPr>
        <p:spPr bwMode="auto">
          <a:xfrm flipV="1">
            <a:off x="3917782" y="3696919"/>
            <a:ext cx="490679" cy="674140"/>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Arrow Connector 23"/>
          <p:cNvCxnSpPr>
            <a:stCxn id="5" idx="0"/>
          </p:cNvCxnSpPr>
          <p:nvPr/>
        </p:nvCxnSpPr>
        <p:spPr bwMode="auto">
          <a:xfrm flipV="1">
            <a:off x="2810710" y="3696919"/>
            <a:ext cx="313490" cy="330297"/>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822508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2021206" y="2177936"/>
            <a:ext cx="5776912" cy="3570224"/>
          </a:xfrm>
          <a:prstGeom prst="rect">
            <a:avLst/>
          </a:prstGeom>
        </p:spPr>
      </p:pic>
      <p:sp>
        <p:nvSpPr>
          <p:cNvPr id="14338" name="Rectangle 2"/>
          <p:cNvSpPr>
            <a:spLocks noGrp="1" noChangeArrowheads="1"/>
          </p:cNvSpPr>
          <p:nvPr>
            <p:ph type="title" idx="4294967295"/>
          </p:nvPr>
        </p:nvSpPr>
        <p:spPr>
          <a:xfrm>
            <a:off x="1802423" y="0"/>
            <a:ext cx="8001000"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Pearson’s Correlation Coefficient</a:t>
            </a:r>
            <a:endParaRPr lang="en-US" sz="2400">
              <a:ea typeface="+mj-ea"/>
              <a:cs typeface="+mj-cs"/>
            </a:endParaRPr>
          </a:p>
        </p:txBody>
      </p:sp>
      <p:sp>
        <p:nvSpPr>
          <p:cNvPr id="14339" name="Rectangle 3"/>
          <p:cNvSpPr>
            <a:spLocks noGrp="1" noChangeArrowheads="1"/>
          </p:cNvSpPr>
          <p:nvPr>
            <p:ph type="body" idx="4294967295"/>
          </p:nvPr>
        </p:nvSpPr>
        <p:spPr>
          <a:xfrm>
            <a:off x="609600" y="1635125"/>
            <a:ext cx="8001000" cy="422275"/>
          </a:xfrm>
          <a:prstGeom prst="rect">
            <a:avLst/>
          </a:prstGeom>
        </p:spPr>
        <p:txBody>
          <a:bodyPr/>
          <a:lstStyle/>
          <a:p>
            <a:r>
              <a:rPr lang="en-US" sz="2000"/>
              <a:t>Interpreting the correlation coefficient</a:t>
            </a:r>
            <a:endParaRPr lang="en-US" sz="1800"/>
          </a:p>
          <a:p>
            <a:endParaRPr lang="en-US"/>
          </a:p>
        </p:txBody>
      </p:sp>
      <p:sp>
        <p:nvSpPr>
          <p:cNvPr id="2" name="Rectangle 1"/>
          <p:cNvSpPr/>
          <p:nvPr/>
        </p:nvSpPr>
        <p:spPr>
          <a:xfrm>
            <a:off x="6452237" y="6629400"/>
            <a:ext cx="2691763" cy="230832"/>
          </a:xfrm>
          <a:prstGeom prst="rect">
            <a:avLst/>
          </a:prstGeom>
        </p:spPr>
        <p:txBody>
          <a:bodyPr wrap="none">
            <a:spAutoFit/>
          </a:bodyPr>
          <a:lstStyle/>
          <a:p>
            <a:r>
              <a:rPr lang="en-US" sz="900">
                <a:latin typeface="Calibri-Bold"/>
              </a:rPr>
              <a:t>Slide from Dr. Zoya </a:t>
            </a:r>
            <a:r>
              <a:rPr lang="en-US" sz="900" err="1">
                <a:latin typeface="Calibri-Bold"/>
              </a:rPr>
              <a:t>Heidari’s</a:t>
            </a:r>
            <a:r>
              <a:rPr lang="en-US" sz="900">
                <a:latin typeface="Calibri-Bold"/>
              </a:rPr>
              <a:t> PGE 337 Course</a:t>
            </a:r>
            <a:endParaRPr lang="en-US" sz="2000"/>
          </a:p>
        </p:txBody>
      </p:sp>
      <mc:AlternateContent xmlns:mc="http://schemas.openxmlformats.org/markup-compatibility/2006" xmlns:a14="http://schemas.microsoft.com/office/drawing/2010/main">
        <mc:Choice Requires="a14">
          <p:sp>
            <p:nvSpPr>
              <p:cNvPr id="15" name="Rectangle 14"/>
              <p:cNvSpPr/>
              <p:nvPr/>
            </p:nvSpPr>
            <p:spPr>
              <a:xfrm>
                <a:off x="2286000" y="2359520"/>
                <a:ext cx="228600"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rPr>
                        <m:t>𝝆</m:t>
                      </m:r>
                    </m:oMath>
                  </m:oMathPara>
                </a14:m>
                <a:endParaRPr lang="en-US" sz="1200"/>
              </a:p>
            </p:txBody>
          </p:sp>
        </mc:Choice>
        <mc:Fallback xmlns="">
          <p:sp>
            <p:nvSpPr>
              <p:cNvPr id="15" name="Rectangle 14"/>
              <p:cNvSpPr>
                <a:spLocks noRot="1" noChangeAspect="1" noMove="1" noResize="1" noEditPoints="1" noAdjustHandles="1" noChangeArrowheads="1" noChangeShapeType="1" noTextEdit="1"/>
              </p:cNvSpPr>
              <p:nvPr/>
            </p:nvSpPr>
            <p:spPr>
              <a:xfrm>
                <a:off x="2286000" y="2359520"/>
                <a:ext cx="228600" cy="276999"/>
              </a:xfrm>
              <a:prstGeom prst="rect">
                <a:avLst/>
              </a:prstGeom>
              <a:blipFill>
                <a:blip r:embed="rId3"/>
                <a:stretch>
                  <a:fillRect r="-5263"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124200" y="4142601"/>
                <a:ext cx="228600"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rPr>
                        <m:t>𝝆</m:t>
                      </m:r>
                    </m:oMath>
                  </m:oMathPara>
                </a14:m>
                <a:endParaRPr lang="en-US" sz="1200"/>
              </a:p>
            </p:txBody>
          </p:sp>
        </mc:Choice>
        <mc:Fallback xmlns="">
          <p:sp>
            <p:nvSpPr>
              <p:cNvPr id="27" name="Rectangle 26"/>
              <p:cNvSpPr>
                <a:spLocks noRot="1" noChangeAspect="1" noMove="1" noResize="1" noEditPoints="1" noAdjustHandles="1" noChangeArrowheads="1" noChangeShapeType="1" noTextEdit="1"/>
              </p:cNvSpPr>
              <p:nvPr/>
            </p:nvSpPr>
            <p:spPr>
              <a:xfrm>
                <a:off x="3124200" y="4142601"/>
                <a:ext cx="228600" cy="276999"/>
              </a:xfrm>
              <a:prstGeom prst="rect">
                <a:avLst/>
              </a:prstGeom>
              <a:blipFill>
                <a:blip r:embed="rId4"/>
                <a:stretch>
                  <a:fillRect r="-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4953000" y="4166061"/>
                <a:ext cx="228600"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rPr>
                        <m:t>𝝆</m:t>
                      </m:r>
                    </m:oMath>
                  </m:oMathPara>
                </a14:m>
                <a:endParaRPr lang="en-US" sz="1200"/>
              </a:p>
            </p:txBody>
          </p:sp>
        </mc:Choice>
        <mc:Fallback xmlns="">
          <p:sp>
            <p:nvSpPr>
              <p:cNvPr id="28" name="Rectangle 27"/>
              <p:cNvSpPr>
                <a:spLocks noRot="1" noChangeAspect="1" noMove="1" noResize="1" noEditPoints="1" noAdjustHandles="1" noChangeArrowheads="1" noChangeShapeType="1" noTextEdit="1"/>
              </p:cNvSpPr>
              <p:nvPr/>
            </p:nvSpPr>
            <p:spPr>
              <a:xfrm>
                <a:off x="4953000" y="4166061"/>
                <a:ext cx="228600" cy="276999"/>
              </a:xfrm>
              <a:prstGeom prst="rect">
                <a:avLst/>
              </a:prstGeom>
              <a:blipFill>
                <a:blip r:embed="rId5"/>
                <a:stretch>
                  <a:fillRect r="-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6858000" y="4167540"/>
                <a:ext cx="228600"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rPr>
                        <m:t>𝝆</m:t>
                      </m:r>
                    </m:oMath>
                  </m:oMathPara>
                </a14:m>
                <a:endParaRPr lang="en-US" sz="1200"/>
              </a:p>
            </p:txBody>
          </p:sp>
        </mc:Choice>
        <mc:Fallback xmlns="">
          <p:sp>
            <p:nvSpPr>
              <p:cNvPr id="29" name="Rectangle 28"/>
              <p:cNvSpPr>
                <a:spLocks noRot="1" noChangeAspect="1" noMove="1" noResize="1" noEditPoints="1" noAdjustHandles="1" noChangeArrowheads="1" noChangeShapeType="1" noTextEdit="1"/>
              </p:cNvSpPr>
              <p:nvPr/>
            </p:nvSpPr>
            <p:spPr>
              <a:xfrm>
                <a:off x="6858000" y="4167540"/>
                <a:ext cx="228600" cy="276999"/>
              </a:xfrm>
              <a:prstGeom prst="rect">
                <a:avLst/>
              </a:prstGeom>
              <a:blipFill>
                <a:blip r:embed="rId6"/>
                <a:stretch>
                  <a:fillRect r="-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6104313" y="2396835"/>
                <a:ext cx="152400"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rPr>
                        <m:t>𝝆</m:t>
                      </m:r>
                    </m:oMath>
                  </m:oMathPara>
                </a14:m>
                <a:endParaRPr lang="en-US" sz="1200"/>
              </a:p>
            </p:txBody>
          </p:sp>
        </mc:Choice>
        <mc:Fallback xmlns="">
          <p:sp>
            <p:nvSpPr>
              <p:cNvPr id="30" name="Rectangle 29"/>
              <p:cNvSpPr>
                <a:spLocks noRot="1" noChangeAspect="1" noMove="1" noResize="1" noEditPoints="1" noAdjustHandles="1" noChangeArrowheads="1" noChangeShapeType="1" noTextEdit="1"/>
              </p:cNvSpPr>
              <p:nvPr/>
            </p:nvSpPr>
            <p:spPr>
              <a:xfrm>
                <a:off x="6104313" y="2396835"/>
                <a:ext cx="152400" cy="276999"/>
              </a:xfrm>
              <a:prstGeom prst="rect">
                <a:avLst/>
              </a:prstGeom>
              <a:blipFill>
                <a:blip r:embed="rId7"/>
                <a:stretch>
                  <a:fillRect r="-5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4182687" y="2353887"/>
                <a:ext cx="152400"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rPr>
                        <m:t>𝝆</m:t>
                      </m:r>
                    </m:oMath>
                  </m:oMathPara>
                </a14:m>
                <a:endParaRPr lang="en-US" sz="1200"/>
              </a:p>
            </p:txBody>
          </p:sp>
        </mc:Choice>
        <mc:Fallback xmlns="">
          <p:sp>
            <p:nvSpPr>
              <p:cNvPr id="31" name="Rectangle 30"/>
              <p:cNvSpPr>
                <a:spLocks noRot="1" noChangeAspect="1" noMove="1" noResize="1" noEditPoints="1" noAdjustHandles="1" noChangeArrowheads="1" noChangeShapeType="1" noTextEdit="1"/>
              </p:cNvSpPr>
              <p:nvPr/>
            </p:nvSpPr>
            <p:spPr>
              <a:xfrm>
                <a:off x="4182687" y="2353887"/>
                <a:ext cx="152400" cy="276999"/>
              </a:xfrm>
              <a:prstGeom prst="rect">
                <a:avLst/>
              </a:prstGeom>
              <a:blipFill>
                <a:blip r:embed="rId7"/>
                <a:stretch>
                  <a:fillRect r="-52000"/>
                </a:stretch>
              </a:blipFill>
            </p:spPr>
            <p:txBody>
              <a:bodyPr/>
              <a:lstStyle/>
              <a:p>
                <a:r>
                  <a:rPr lang="en-US">
                    <a:noFill/>
                  </a:rPr>
                  <a:t> </a:t>
                </a:r>
              </a:p>
            </p:txBody>
          </p:sp>
        </mc:Fallback>
      </mc:AlternateContent>
      <p:sp>
        <p:nvSpPr>
          <p:cNvPr id="18" name="Rectangle 17"/>
          <p:cNvSpPr/>
          <p:nvPr/>
        </p:nvSpPr>
        <p:spPr>
          <a:xfrm>
            <a:off x="2047509" y="5819001"/>
            <a:ext cx="6334491" cy="276999"/>
          </a:xfrm>
          <a:prstGeom prst="rect">
            <a:avLst/>
          </a:prstGeom>
        </p:spPr>
        <p:txBody>
          <a:bodyPr wrap="none">
            <a:spAutoFit/>
          </a:bodyPr>
          <a:lstStyle/>
          <a:p>
            <a:r>
              <a:rPr lang="en-US" sz="1200">
                <a:solidFill>
                  <a:srgbClr val="FF0000"/>
                </a:solidFill>
              </a:rPr>
              <a:t>Is Pearson’s correlation coefficient a reliable measure of correlation in these cases?</a:t>
            </a:r>
          </a:p>
        </p:txBody>
      </p:sp>
    </p:spTree>
    <p:extLst>
      <p:ext uri="{BB962C8B-B14F-4D97-AF65-F5344CB8AC3E}">
        <p14:creationId xmlns:p14="http://schemas.microsoft.com/office/powerpoint/2010/main" val="1136102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420208" y="-4800"/>
            <a:ext cx="5020408"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800">
                <a:solidFill>
                  <a:srgbClr val="FF6600"/>
                </a:solidFill>
                <a:ea typeface="+mj-ea"/>
                <a:cs typeface="+mj-cs"/>
              </a:rPr>
              <a:t>Correlation and Causation</a:t>
            </a:r>
            <a:endParaRPr lang="en-US" sz="2800">
              <a:ea typeface="+mj-ea"/>
              <a:cs typeface="+mj-cs"/>
            </a:endParaRPr>
          </a:p>
        </p:txBody>
      </p:sp>
      <p:pic>
        <p:nvPicPr>
          <p:cNvPr id="10" name="Picture 9"/>
          <p:cNvPicPr>
            <a:picLocks noChangeAspect="1"/>
          </p:cNvPicPr>
          <p:nvPr/>
        </p:nvPicPr>
        <p:blipFill>
          <a:blip r:embed="rId2"/>
          <a:stretch>
            <a:fillRect/>
          </a:stretch>
        </p:blipFill>
        <p:spPr>
          <a:xfrm>
            <a:off x="3733800" y="1600200"/>
            <a:ext cx="5260064" cy="5062104"/>
          </a:xfrm>
          <a:prstGeom prst="rect">
            <a:avLst/>
          </a:prstGeom>
        </p:spPr>
      </p:pic>
      <p:cxnSp>
        <p:nvCxnSpPr>
          <p:cNvPr id="3" name="Straight Connector 2"/>
          <p:cNvCxnSpPr/>
          <p:nvPr/>
        </p:nvCxnSpPr>
        <p:spPr bwMode="auto">
          <a:xfrm flipV="1">
            <a:off x="4343400" y="1905000"/>
            <a:ext cx="3733800" cy="3505200"/>
          </a:xfrm>
          <a:prstGeom prst="line">
            <a:avLst/>
          </a:prstGeom>
          <a:noFill/>
          <a:ln>
            <a:solidFill>
              <a:srgbClr val="FF0000"/>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 name="Rectangle 12"/>
          <p:cNvSpPr/>
          <p:nvPr/>
        </p:nvSpPr>
        <p:spPr>
          <a:xfrm>
            <a:off x="717978" y="1700908"/>
            <a:ext cx="2863422" cy="4154984"/>
          </a:xfrm>
          <a:prstGeom prst="rect">
            <a:avLst/>
          </a:prstGeom>
        </p:spPr>
        <p:txBody>
          <a:bodyPr wrap="square">
            <a:spAutoFit/>
          </a:bodyPr>
          <a:lstStyle/>
          <a:p>
            <a:pPr marL="285750" indent="-285750">
              <a:buFont typeface="Arial" panose="020B0604020202020204" pitchFamily="34" charset="0"/>
              <a:buChar char="•"/>
            </a:pPr>
            <a:r>
              <a:rPr lang="en-US" sz="2400" b="0"/>
              <a:t>Correlation does not imply causation!</a:t>
            </a:r>
          </a:p>
          <a:p>
            <a:pPr marL="742950" lvl="1" indent="-285750">
              <a:buFont typeface="Arial" panose="020B0604020202020204" pitchFamily="34" charset="0"/>
              <a:buChar char="•"/>
            </a:pPr>
            <a:r>
              <a:rPr lang="en-US" sz="2000" b="0"/>
              <a:t>We require a “true experiment” where one variable is manipulated and others are rigorously controlled! </a:t>
            </a:r>
          </a:p>
          <a:p>
            <a:pPr marL="742950" lvl="1" indent="-285750">
              <a:buFont typeface="Arial" panose="020B0604020202020204" pitchFamily="34" charset="0"/>
              <a:buChar char="•"/>
            </a:pPr>
            <a:endParaRPr lang="en-US" sz="1600" b="0"/>
          </a:p>
          <a:p>
            <a:endParaRPr lang="en-US" sz="1600" b="0"/>
          </a:p>
        </p:txBody>
      </p:sp>
      <p:sp>
        <p:nvSpPr>
          <p:cNvPr id="8" name="Rectangle 7"/>
          <p:cNvSpPr/>
          <p:nvPr/>
        </p:nvSpPr>
        <p:spPr bwMode="auto">
          <a:xfrm>
            <a:off x="6172200" y="1905000"/>
            <a:ext cx="914400" cy="533400"/>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6" name="Rectangle 15"/>
          <p:cNvSpPr/>
          <p:nvPr/>
        </p:nvSpPr>
        <p:spPr bwMode="auto">
          <a:xfrm>
            <a:off x="7348451" y="3657600"/>
            <a:ext cx="914400" cy="533400"/>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8" name="Rectangle 17"/>
          <p:cNvSpPr/>
          <p:nvPr/>
        </p:nvSpPr>
        <p:spPr bwMode="auto">
          <a:xfrm>
            <a:off x="5753100" y="4724400"/>
            <a:ext cx="914400" cy="533400"/>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4026003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244362" y="0"/>
            <a:ext cx="5275384"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800">
                <a:solidFill>
                  <a:srgbClr val="FF6600"/>
                </a:solidFill>
                <a:ea typeface="+mj-ea"/>
                <a:cs typeface="+mj-cs"/>
              </a:rPr>
              <a:t>Correlation and Causation</a:t>
            </a:r>
            <a:endParaRPr lang="en-US" sz="2800">
              <a:ea typeface="+mj-ea"/>
              <a:cs typeface="+mj-cs"/>
            </a:endParaRPr>
          </a:p>
        </p:txBody>
      </p:sp>
      <p:pic>
        <p:nvPicPr>
          <p:cNvPr id="10" name="Picture 9"/>
          <p:cNvPicPr>
            <a:picLocks noChangeAspect="1"/>
          </p:cNvPicPr>
          <p:nvPr/>
        </p:nvPicPr>
        <p:blipFill>
          <a:blip r:embed="rId2"/>
          <a:stretch>
            <a:fillRect/>
          </a:stretch>
        </p:blipFill>
        <p:spPr>
          <a:xfrm>
            <a:off x="3733800" y="1600200"/>
            <a:ext cx="5260064" cy="5062104"/>
          </a:xfrm>
          <a:prstGeom prst="rect">
            <a:avLst/>
          </a:prstGeom>
        </p:spPr>
      </p:pic>
      <p:cxnSp>
        <p:nvCxnSpPr>
          <p:cNvPr id="3" name="Straight Connector 2"/>
          <p:cNvCxnSpPr/>
          <p:nvPr/>
        </p:nvCxnSpPr>
        <p:spPr bwMode="auto">
          <a:xfrm flipV="1">
            <a:off x="4575225" y="2131052"/>
            <a:ext cx="3733800" cy="3505200"/>
          </a:xfrm>
          <a:prstGeom prst="line">
            <a:avLst/>
          </a:prstGeom>
          <a:noFill/>
          <a:ln>
            <a:solidFill>
              <a:srgbClr val="FF0000"/>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 name="Rectangle 12"/>
          <p:cNvSpPr/>
          <p:nvPr/>
        </p:nvSpPr>
        <p:spPr>
          <a:xfrm>
            <a:off x="717978" y="1700908"/>
            <a:ext cx="2863422" cy="3539430"/>
          </a:xfrm>
          <a:prstGeom prst="rect">
            <a:avLst/>
          </a:prstGeom>
        </p:spPr>
        <p:txBody>
          <a:bodyPr wrap="square">
            <a:spAutoFit/>
          </a:bodyPr>
          <a:lstStyle/>
          <a:p>
            <a:pPr marL="285750" indent="-285750">
              <a:buFont typeface="Arial" panose="020B0604020202020204" pitchFamily="34" charset="0"/>
              <a:buChar char="•"/>
            </a:pPr>
            <a:r>
              <a:rPr lang="en-US" sz="2400" b="0"/>
              <a:t>Correlation does not imply causation!</a:t>
            </a:r>
          </a:p>
          <a:p>
            <a:pPr marL="742950" lvl="1" indent="-285750">
              <a:buFont typeface="Arial" panose="020B0604020202020204" pitchFamily="34" charset="0"/>
              <a:buChar char="•"/>
            </a:pPr>
            <a:r>
              <a:rPr lang="en-US" sz="2000" b="0"/>
              <a:t>Population was not controlled!  </a:t>
            </a:r>
          </a:p>
          <a:p>
            <a:pPr marL="742950" lvl="1" indent="-285750">
              <a:buFont typeface="Arial" panose="020B0604020202020204" pitchFamily="34" charset="0"/>
              <a:buChar char="•"/>
            </a:pPr>
            <a:r>
              <a:rPr lang="en-US" sz="2000" b="0"/>
              <a:t>For each size of city the correlation is nearly zero.</a:t>
            </a:r>
          </a:p>
          <a:p>
            <a:pPr marL="742950" lvl="1" indent="-285750">
              <a:buFont typeface="Arial" panose="020B0604020202020204" pitchFamily="34" charset="0"/>
              <a:buChar char="•"/>
            </a:pPr>
            <a:endParaRPr lang="en-US" sz="1600" b="0"/>
          </a:p>
          <a:p>
            <a:endParaRPr lang="en-US" sz="1600" b="0"/>
          </a:p>
        </p:txBody>
      </p:sp>
      <p:grpSp>
        <p:nvGrpSpPr>
          <p:cNvPr id="6" name="Group 5"/>
          <p:cNvGrpSpPr/>
          <p:nvPr/>
        </p:nvGrpSpPr>
        <p:grpSpPr>
          <a:xfrm>
            <a:off x="4457700" y="1700908"/>
            <a:ext cx="4286318" cy="4025673"/>
            <a:chOff x="1266719" y="1430892"/>
            <a:chExt cx="4286318" cy="4025673"/>
          </a:xfrm>
        </p:grpSpPr>
        <p:sp>
          <p:nvSpPr>
            <p:cNvPr id="7" name="Oval 6"/>
            <p:cNvSpPr/>
            <p:nvPr/>
          </p:nvSpPr>
          <p:spPr>
            <a:xfrm>
              <a:off x="3986295" y="1430892"/>
              <a:ext cx="1566742" cy="1566742"/>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551504" y="2662896"/>
              <a:ext cx="1566742" cy="1566742"/>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127920" y="1665398"/>
              <a:ext cx="858375" cy="4166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Large Cities</a:t>
              </a:r>
            </a:p>
          </p:txBody>
        </p:sp>
        <p:sp>
          <p:nvSpPr>
            <p:cNvPr id="11" name="Rounded Rectangle 10"/>
            <p:cNvSpPr/>
            <p:nvPr/>
          </p:nvSpPr>
          <p:spPr>
            <a:xfrm>
              <a:off x="4200107" y="3329591"/>
              <a:ext cx="858375" cy="4166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523721" y="4634758"/>
              <a:ext cx="858375" cy="4166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266719" y="3889823"/>
              <a:ext cx="1566742" cy="1566742"/>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040455" y="2251993"/>
              <a:ext cx="1087465" cy="4166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Medium Cities</a:t>
              </a:r>
            </a:p>
          </p:txBody>
        </p:sp>
        <p:sp>
          <p:nvSpPr>
            <p:cNvPr id="16" name="Rounded Rectangle 15"/>
            <p:cNvSpPr/>
            <p:nvPr/>
          </p:nvSpPr>
          <p:spPr>
            <a:xfrm>
              <a:off x="1290864" y="3407333"/>
              <a:ext cx="1087465" cy="4166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Small Cities</a:t>
              </a:r>
            </a:p>
          </p:txBody>
        </p:sp>
      </p:grpSp>
    </p:spTree>
    <p:extLst>
      <p:ext uri="{BB962C8B-B14F-4D97-AF65-F5344CB8AC3E}">
        <p14:creationId xmlns:p14="http://schemas.microsoft.com/office/powerpoint/2010/main" val="286485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700346"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000">
                <a:solidFill>
                  <a:srgbClr val="FF6600"/>
                </a:solidFill>
                <a:ea typeface="+mj-ea"/>
                <a:cs typeface="+mj-cs"/>
              </a:rPr>
              <a:t>Comical Examples of Correlation and Causation</a:t>
            </a:r>
            <a:endParaRPr lang="en-US" sz="2000">
              <a:ea typeface="+mj-ea"/>
              <a:cs typeface="+mj-cs"/>
            </a:endParaRPr>
          </a:p>
        </p:txBody>
      </p:sp>
      <p:pic>
        <p:nvPicPr>
          <p:cNvPr id="2" name="Picture 1">
            <a:extLst>
              <a:ext uri="{FF2B5EF4-FFF2-40B4-BE49-F238E27FC236}">
                <a16:creationId xmlns:a16="http://schemas.microsoft.com/office/drawing/2014/main" id="{06E61F04-D43C-4F4E-92D2-AE010B919A2C}"/>
              </a:ext>
            </a:extLst>
          </p:cNvPr>
          <p:cNvPicPr>
            <a:picLocks noChangeAspect="1"/>
          </p:cNvPicPr>
          <p:nvPr/>
        </p:nvPicPr>
        <p:blipFill>
          <a:blip r:embed="rId2"/>
          <a:stretch>
            <a:fillRect/>
          </a:stretch>
        </p:blipFill>
        <p:spPr>
          <a:xfrm>
            <a:off x="3200400" y="1447800"/>
            <a:ext cx="5410200" cy="2642674"/>
          </a:xfrm>
          <a:prstGeom prst="rect">
            <a:avLst/>
          </a:prstGeom>
        </p:spPr>
      </p:pic>
      <p:pic>
        <p:nvPicPr>
          <p:cNvPr id="4" name="Picture 3">
            <a:extLst>
              <a:ext uri="{FF2B5EF4-FFF2-40B4-BE49-F238E27FC236}">
                <a16:creationId xmlns:a16="http://schemas.microsoft.com/office/drawing/2014/main" id="{1FBE36CF-A31D-4FB3-8F9B-441F6AADF8B9}"/>
              </a:ext>
            </a:extLst>
          </p:cNvPr>
          <p:cNvPicPr>
            <a:picLocks noChangeAspect="1"/>
          </p:cNvPicPr>
          <p:nvPr/>
        </p:nvPicPr>
        <p:blipFill>
          <a:blip r:embed="rId3"/>
          <a:stretch>
            <a:fillRect/>
          </a:stretch>
        </p:blipFill>
        <p:spPr>
          <a:xfrm>
            <a:off x="3200400" y="4191000"/>
            <a:ext cx="5410200" cy="2582836"/>
          </a:xfrm>
          <a:prstGeom prst="rect">
            <a:avLst/>
          </a:prstGeom>
        </p:spPr>
      </p:pic>
      <p:sp>
        <p:nvSpPr>
          <p:cNvPr id="5" name="TextBox 4">
            <a:extLst>
              <a:ext uri="{FF2B5EF4-FFF2-40B4-BE49-F238E27FC236}">
                <a16:creationId xmlns:a16="http://schemas.microsoft.com/office/drawing/2014/main" id="{B026F394-DE1F-4166-B1B1-4276B7B43033}"/>
              </a:ext>
            </a:extLst>
          </p:cNvPr>
          <p:cNvSpPr txBox="1"/>
          <p:nvPr/>
        </p:nvSpPr>
        <p:spPr>
          <a:xfrm>
            <a:off x="486710" y="2438400"/>
            <a:ext cx="2443298" cy="307777"/>
          </a:xfrm>
          <a:prstGeom prst="rect">
            <a:avLst/>
          </a:prstGeom>
          <a:noFill/>
        </p:spPr>
        <p:txBody>
          <a:bodyPr wrap="none" rtlCol="0">
            <a:spAutoFit/>
          </a:bodyPr>
          <a:lstStyle/>
          <a:p>
            <a:r>
              <a:rPr lang="en-US" sz="1400"/>
              <a:t>Margarine</a:t>
            </a:r>
            <a:r>
              <a:rPr lang="en-US" sz="1400" b="0"/>
              <a:t> causes </a:t>
            </a:r>
            <a:r>
              <a:rPr lang="en-US" sz="1400"/>
              <a:t>divorce</a:t>
            </a:r>
            <a:r>
              <a:rPr lang="en-US" sz="1400" b="0"/>
              <a:t>?</a:t>
            </a:r>
          </a:p>
        </p:txBody>
      </p:sp>
      <p:sp>
        <p:nvSpPr>
          <p:cNvPr id="18" name="TextBox 17">
            <a:extLst>
              <a:ext uri="{FF2B5EF4-FFF2-40B4-BE49-F238E27FC236}">
                <a16:creationId xmlns:a16="http://schemas.microsoft.com/office/drawing/2014/main" id="{2933C2C3-4A10-498C-8199-63A8256544D6}"/>
              </a:ext>
            </a:extLst>
          </p:cNvPr>
          <p:cNvSpPr txBox="1"/>
          <p:nvPr/>
        </p:nvSpPr>
        <p:spPr>
          <a:xfrm>
            <a:off x="238244" y="2816423"/>
            <a:ext cx="2662908" cy="307777"/>
          </a:xfrm>
          <a:prstGeom prst="rect">
            <a:avLst/>
          </a:prstGeom>
          <a:noFill/>
        </p:spPr>
        <p:txBody>
          <a:bodyPr wrap="none" rtlCol="0">
            <a:spAutoFit/>
          </a:bodyPr>
          <a:lstStyle/>
          <a:p>
            <a:r>
              <a:rPr lang="en-US" sz="1400" b="0"/>
              <a:t>or </a:t>
            </a:r>
            <a:r>
              <a:rPr lang="en-US" sz="1400"/>
              <a:t>divorce</a:t>
            </a:r>
            <a:r>
              <a:rPr lang="en-US" sz="1400" b="0"/>
              <a:t> causes </a:t>
            </a:r>
            <a:r>
              <a:rPr lang="en-US" sz="1400"/>
              <a:t>margarine</a:t>
            </a:r>
            <a:r>
              <a:rPr lang="en-US" sz="1400" b="0"/>
              <a:t>?</a:t>
            </a:r>
          </a:p>
        </p:txBody>
      </p:sp>
      <p:sp>
        <p:nvSpPr>
          <p:cNvPr id="19" name="TextBox 18">
            <a:extLst>
              <a:ext uri="{FF2B5EF4-FFF2-40B4-BE49-F238E27FC236}">
                <a16:creationId xmlns:a16="http://schemas.microsoft.com/office/drawing/2014/main" id="{F0914EBB-C75E-4CD6-AC88-4DE153C67AFE}"/>
              </a:ext>
            </a:extLst>
          </p:cNvPr>
          <p:cNvSpPr txBox="1"/>
          <p:nvPr/>
        </p:nvSpPr>
        <p:spPr>
          <a:xfrm>
            <a:off x="477067" y="4876800"/>
            <a:ext cx="2113734" cy="738664"/>
          </a:xfrm>
          <a:prstGeom prst="rect">
            <a:avLst/>
          </a:prstGeom>
          <a:noFill/>
        </p:spPr>
        <p:txBody>
          <a:bodyPr wrap="square" rtlCol="0">
            <a:spAutoFit/>
          </a:bodyPr>
          <a:lstStyle/>
          <a:p>
            <a:r>
              <a:rPr lang="en-US" sz="1400"/>
              <a:t>Spiders killing people </a:t>
            </a:r>
            <a:r>
              <a:rPr lang="en-US" sz="1400" b="0"/>
              <a:t>causes </a:t>
            </a:r>
            <a:r>
              <a:rPr lang="en-US" sz="1400"/>
              <a:t>longer words in spelling bees</a:t>
            </a:r>
            <a:r>
              <a:rPr lang="en-US" sz="1400" b="0"/>
              <a:t>?</a:t>
            </a:r>
          </a:p>
        </p:txBody>
      </p:sp>
      <p:sp>
        <p:nvSpPr>
          <p:cNvPr id="20" name="TextBox 19">
            <a:extLst>
              <a:ext uri="{FF2B5EF4-FFF2-40B4-BE49-F238E27FC236}">
                <a16:creationId xmlns:a16="http://schemas.microsoft.com/office/drawing/2014/main" id="{959A7614-46BC-453B-831D-F66A35B84803}"/>
              </a:ext>
            </a:extLst>
          </p:cNvPr>
          <p:cNvSpPr txBox="1"/>
          <p:nvPr/>
        </p:nvSpPr>
        <p:spPr>
          <a:xfrm>
            <a:off x="304800" y="5715000"/>
            <a:ext cx="2743200" cy="738664"/>
          </a:xfrm>
          <a:prstGeom prst="rect">
            <a:avLst/>
          </a:prstGeom>
          <a:noFill/>
        </p:spPr>
        <p:txBody>
          <a:bodyPr wrap="square" rtlCol="0">
            <a:spAutoFit/>
          </a:bodyPr>
          <a:lstStyle/>
          <a:p>
            <a:r>
              <a:rPr lang="en-US" sz="1400" b="0"/>
              <a:t>or </a:t>
            </a:r>
            <a:r>
              <a:rPr lang="en-US" sz="1400"/>
              <a:t>longer words in spelling bees </a:t>
            </a:r>
            <a:r>
              <a:rPr lang="en-US" sz="1400" b="0"/>
              <a:t>causes </a:t>
            </a:r>
            <a:r>
              <a:rPr lang="en-US" sz="1400"/>
              <a:t>venomous spiders to kill people</a:t>
            </a:r>
            <a:r>
              <a:rPr lang="en-US" sz="1400" b="0"/>
              <a:t>?</a:t>
            </a:r>
          </a:p>
        </p:txBody>
      </p:sp>
    </p:spTree>
    <p:extLst>
      <p:ext uri="{BB962C8B-B14F-4D97-AF65-F5344CB8AC3E}">
        <p14:creationId xmlns:p14="http://schemas.microsoft.com/office/powerpoint/2010/main" val="239285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343400" y="1727302"/>
            <a:ext cx="4642475" cy="3831748"/>
          </a:xfrm>
          <a:prstGeom prst="rect">
            <a:avLst/>
          </a:prstGeom>
        </p:spPr>
      </p:pic>
      <p:sp>
        <p:nvSpPr>
          <p:cNvPr id="9" name="Rectangle 3"/>
          <p:cNvSpPr txBox="1">
            <a:spLocks noChangeArrowheads="1"/>
          </p:cNvSpPr>
          <p:nvPr/>
        </p:nvSpPr>
        <p:spPr bwMode="auto">
          <a:xfrm>
            <a:off x="609600" y="1635125"/>
            <a:ext cx="3505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ＭＳ Ｐゴシック"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ＭＳ Ｐゴシック"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ＭＳ Ｐゴシック"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ＭＳ Ｐゴシック"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ＭＳ Ｐゴシック"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r>
              <a:rPr lang="en-US" sz="1800" b="0" kern="0"/>
              <a:t>Task 1: Generate a random data set of x and y variables and estimate their correlation coefficient (Hint: Rand() in Excel with N[0,1]).</a:t>
            </a:r>
          </a:p>
          <a:p>
            <a:endParaRPr lang="en-US" sz="1800" b="0" kern="0"/>
          </a:p>
          <a:p>
            <a:pPr marL="0" indent="0">
              <a:buNone/>
            </a:pPr>
            <a:endParaRPr lang="en-US" sz="1800" b="0" kern="0"/>
          </a:p>
          <a:p>
            <a:r>
              <a:rPr lang="en-US" sz="2000" b="0" kern="0"/>
              <a:t>Task 2: </a:t>
            </a:r>
            <a:r>
              <a:rPr lang="en-US" sz="1800" b="0"/>
              <a:t>Now add any desired outlier to the data and estimate the correlation coefficient (see example).</a:t>
            </a:r>
          </a:p>
          <a:p>
            <a:endParaRPr lang="en-US" sz="1800" b="0"/>
          </a:p>
          <a:p>
            <a:endParaRPr lang="en-US" sz="1800" b="0"/>
          </a:p>
          <a:p>
            <a:r>
              <a:rPr lang="en-US" sz="1800" b="0"/>
              <a:t>How does this outlier affect the correlation coefficient?</a:t>
            </a:r>
            <a:endParaRPr lang="en-US" sz="1800" b="0" kern="0"/>
          </a:p>
          <a:p>
            <a:endParaRPr lang="en-US" sz="2000" b="0" kern="0"/>
          </a:p>
        </p:txBody>
      </p:sp>
      <mc:AlternateContent xmlns:mc="http://schemas.openxmlformats.org/markup-compatibility/2006" xmlns:a14="http://schemas.microsoft.com/office/drawing/2010/main">
        <mc:Choice Requires="a14">
          <p:sp>
            <p:nvSpPr>
              <p:cNvPr id="11" name="Rectangle 10"/>
              <p:cNvSpPr/>
              <p:nvPr/>
            </p:nvSpPr>
            <p:spPr>
              <a:xfrm>
                <a:off x="6632864" y="2631625"/>
                <a:ext cx="910936" cy="32752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𝝆</m:t>
                          </m:r>
                          <m:r>
                            <m:rPr>
                              <m:nor/>
                            </m:rPr>
                            <a:rPr lang="en-US" sz="1400" dirty="0"/>
                            <m:t> </m:t>
                          </m:r>
                        </m:e>
                        <m:sub>
                          <m:r>
                            <a:rPr lang="en-US" sz="1400" b="1" i="1" smtClean="0">
                              <a:latin typeface="Cambria Math" panose="02040503050406030204" pitchFamily="18" charset="0"/>
                              <a:ea typeface="Cambria Math" panose="02040503050406030204" pitchFamily="18" charset="0"/>
                            </a:rPr>
                            <m:t>𝒙𝒚</m:t>
                          </m:r>
                        </m:sub>
                      </m:sSub>
                      <m:r>
                        <a:rPr lang="en-US" sz="1400" b="1" i="1" smtClean="0">
                          <a:latin typeface="Cambria Math" panose="02040503050406030204" pitchFamily="18" charset="0"/>
                          <a:ea typeface="Cambria Math" panose="02040503050406030204" pitchFamily="18" charset="0"/>
                        </a:rPr>
                        <m:t>=?</m:t>
                      </m:r>
                    </m:oMath>
                  </m:oMathPara>
                </a14:m>
                <a:endParaRPr lang="en-US" sz="1400"/>
              </a:p>
            </p:txBody>
          </p:sp>
        </mc:Choice>
        <mc:Fallback xmlns="">
          <p:sp>
            <p:nvSpPr>
              <p:cNvPr id="11" name="Rectangle 10"/>
              <p:cNvSpPr>
                <a:spLocks noRot="1" noChangeAspect="1" noMove="1" noResize="1" noEditPoints="1" noAdjustHandles="1" noChangeArrowheads="1" noChangeShapeType="1" noTextEdit="1"/>
              </p:cNvSpPr>
              <p:nvPr/>
            </p:nvSpPr>
            <p:spPr>
              <a:xfrm>
                <a:off x="6632864" y="2631625"/>
                <a:ext cx="910936" cy="3275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705600" y="4191000"/>
                <a:ext cx="838200" cy="32752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𝝆</m:t>
                          </m:r>
                          <m:r>
                            <m:rPr>
                              <m:nor/>
                            </m:rPr>
                            <a:rPr lang="en-US" sz="1400" dirty="0"/>
                            <m:t> </m:t>
                          </m:r>
                        </m:e>
                        <m:sub>
                          <m:r>
                            <a:rPr lang="en-US" sz="1400" b="1" i="1" smtClean="0">
                              <a:latin typeface="Cambria Math" panose="02040503050406030204" pitchFamily="18" charset="0"/>
                              <a:ea typeface="Cambria Math" panose="02040503050406030204" pitchFamily="18" charset="0"/>
                            </a:rPr>
                            <m:t>𝒙𝒚</m:t>
                          </m:r>
                        </m:sub>
                      </m:sSub>
                      <m:r>
                        <a:rPr lang="en-US" sz="1400" b="1" i="1" smtClean="0">
                          <a:latin typeface="Cambria Math" panose="02040503050406030204" pitchFamily="18" charset="0"/>
                          <a:ea typeface="Cambria Math" panose="02040503050406030204" pitchFamily="18" charset="0"/>
                        </a:rPr>
                        <m:t>=?</m:t>
                      </m:r>
                    </m:oMath>
                  </m:oMathPara>
                </a14:m>
                <a:endParaRPr lang="en-US" sz="1400"/>
              </a:p>
            </p:txBody>
          </p:sp>
        </mc:Choice>
        <mc:Fallback xmlns="">
          <p:sp>
            <p:nvSpPr>
              <p:cNvPr id="14" name="Rectangle 13"/>
              <p:cNvSpPr>
                <a:spLocks noRot="1" noChangeAspect="1" noMove="1" noResize="1" noEditPoints="1" noAdjustHandles="1" noChangeArrowheads="1" noChangeShapeType="1" noTextEdit="1"/>
              </p:cNvSpPr>
              <p:nvPr/>
            </p:nvSpPr>
            <p:spPr>
              <a:xfrm>
                <a:off x="6705600" y="4191000"/>
                <a:ext cx="838200" cy="327526"/>
              </a:xfrm>
              <a:prstGeom prst="rect">
                <a:avLst/>
              </a:prstGeom>
              <a:blipFill>
                <a:blip r:embed="rId4"/>
                <a:stretch>
                  <a:fillRect/>
                </a:stretch>
              </a:blipFill>
            </p:spPr>
            <p:txBody>
              <a:bodyPr/>
              <a:lstStyle/>
              <a:p>
                <a:r>
                  <a:rPr lang="en-US">
                    <a:noFill/>
                  </a:rPr>
                  <a:t> </a:t>
                </a:r>
              </a:p>
            </p:txBody>
          </p:sp>
        </mc:Fallback>
      </mc:AlternateContent>
      <p:sp>
        <p:nvSpPr>
          <p:cNvPr id="8" name="TextBox 7"/>
          <p:cNvSpPr txBox="1"/>
          <p:nvPr/>
        </p:nvSpPr>
        <p:spPr>
          <a:xfrm>
            <a:off x="4503715" y="6188456"/>
            <a:ext cx="4403770" cy="369332"/>
          </a:xfrm>
          <a:prstGeom prst="rect">
            <a:avLst/>
          </a:prstGeom>
          <a:noFill/>
          <a:ln>
            <a:solidFill>
              <a:schemeClr val="tx1"/>
            </a:solidFill>
          </a:ln>
        </p:spPr>
        <p:txBody>
          <a:bodyPr wrap="none" rtlCol="0">
            <a:spAutoFit/>
          </a:bodyPr>
          <a:lstStyle/>
          <a:p>
            <a:r>
              <a:rPr lang="en-US"/>
              <a:t>Excel Function NORM.INV(RAND(),0,1)</a:t>
            </a:r>
          </a:p>
        </p:txBody>
      </p:sp>
      <p:sp>
        <p:nvSpPr>
          <p:cNvPr id="12" name="Rectangle 2"/>
          <p:cNvSpPr>
            <a:spLocks noGrp="1" noChangeArrowheads="1"/>
          </p:cNvSpPr>
          <p:nvPr>
            <p:ph type="title" idx="4294967295"/>
          </p:nvPr>
        </p:nvSpPr>
        <p:spPr>
          <a:xfrm>
            <a:off x="3555738" y="0"/>
            <a:ext cx="4775723"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Exercise with Pearson’s Correlation Coefficient</a:t>
            </a:r>
            <a:endParaRPr lang="en-US" sz="2400">
              <a:ea typeface="+mj-ea"/>
              <a:cs typeface="+mj-cs"/>
            </a:endParaRPr>
          </a:p>
        </p:txBody>
      </p:sp>
    </p:spTree>
    <p:extLst>
      <p:ext uri="{BB962C8B-B14F-4D97-AF65-F5344CB8AC3E}">
        <p14:creationId xmlns:p14="http://schemas.microsoft.com/office/powerpoint/2010/main" val="2441920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343400" y="1727302"/>
            <a:ext cx="4642475" cy="3831748"/>
          </a:xfrm>
          <a:prstGeom prst="rect">
            <a:avLst/>
          </a:prstGeom>
        </p:spPr>
      </p:pic>
      <p:sp>
        <p:nvSpPr>
          <p:cNvPr id="9" name="Rectangle 3"/>
          <p:cNvSpPr txBox="1">
            <a:spLocks noChangeArrowheads="1"/>
          </p:cNvSpPr>
          <p:nvPr/>
        </p:nvSpPr>
        <p:spPr bwMode="auto">
          <a:xfrm>
            <a:off x="609600" y="1635125"/>
            <a:ext cx="3505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ＭＳ Ｐゴシック"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ＭＳ Ｐゴシック"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ＭＳ Ｐゴシック"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ＭＳ Ｐゴシック"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ＭＳ Ｐゴシック"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r>
              <a:rPr lang="en-US" sz="1800" b="0" kern="0"/>
              <a:t>Task 1: Generate a random data set of x and y variables and estimate their correlation coefficient (Hint: Rand() in Excel with N[0,1]).</a:t>
            </a:r>
          </a:p>
          <a:p>
            <a:endParaRPr lang="en-US" sz="1800" b="0" kern="0"/>
          </a:p>
          <a:p>
            <a:pPr marL="0" indent="0">
              <a:buNone/>
            </a:pPr>
            <a:endParaRPr lang="en-US" sz="1800" b="0" kern="0"/>
          </a:p>
          <a:p>
            <a:r>
              <a:rPr lang="en-US" sz="2000" b="0" kern="0"/>
              <a:t>Task 2: </a:t>
            </a:r>
            <a:r>
              <a:rPr lang="en-US" sz="1800" b="0"/>
              <a:t>Now add any desired outlier to the data and estimate the correlation coefficient (see example).</a:t>
            </a:r>
          </a:p>
          <a:p>
            <a:endParaRPr lang="en-US" sz="1800" b="0"/>
          </a:p>
          <a:p>
            <a:endParaRPr lang="en-US" sz="1800" b="0"/>
          </a:p>
          <a:p>
            <a:r>
              <a:rPr lang="en-US" sz="1800" b="0"/>
              <a:t>How does this outlier affect the correlation coefficient?</a:t>
            </a:r>
            <a:endParaRPr lang="en-US" sz="1800" b="0" kern="0"/>
          </a:p>
          <a:p>
            <a:endParaRPr lang="en-US" sz="2000" b="0" kern="0"/>
          </a:p>
        </p:txBody>
      </p:sp>
      <mc:AlternateContent xmlns:mc="http://schemas.openxmlformats.org/markup-compatibility/2006" xmlns:a14="http://schemas.microsoft.com/office/drawing/2010/main">
        <mc:Choice Requires="a14">
          <p:sp>
            <p:nvSpPr>
              <p:cNvPr id="11" name="Rectangle 10"/>
              <p:cNvSpPr/>
              <p:nvPr/>
            </p:nvSpPr>
            <p:spPr>
              <a:xfrm>
                <a:off x="6632864" y="2631625"/>
                <a:ext cx="1139536" cy="32752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𝝆</m:t>
                          </m:r>
                          <m:r>
                            <m:rPr>
                              <m:nor/>
                            </m:rPr>
                            <a:rPr lang="en-US" sz="1400" dirty="0">
                              <a:solidFill>
                                <a:srgbClr val="FF0000"/>
                              </a:solidFill>
                            </a:rPr>
                            <m:t> </m:t>
                          </m:r>
                        </m:e>
                        <m:sub>
                          <m:r>
                            <a:rPr lang="en-US" sz="1400" b="1" i="1" smtClean="0">
                              <a:solidFill>
                                <a:srgbClr val="FF0000"/>
                              </a:solidFill>
                              <a:latin typeface="Cambria Math" panose="02040503050406030204" pitchFamily="18" charset="0"/>
                              <a:ea typeface="Cambria Math" panose="02040503050406030204" pitchFamily="18" charset="0"/>
                            </a:rPr>
                            <m:t>𝒙𝒚</m:t>
                          </m:r>
                        </m:sub>
                      </m:sSub>
                      <m:r>
                        <a:rPr lang="en-US" sz="1400" b="1" i="1" smtClean="0">
                          <a:solidFill>
                            <a:srgbClr val="FF0000"/>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𝟎</m:t>
                      </m:r>
                      <m:r>
                        <a:rPr lang="en-US" sz="1400" b="1" i="1" smtClean="0">
                          <a:solidFill>
                            <a:srgbClr val="FF0000"/>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𝟔𝟔</m:t>
                      </m:r>
                    </m:oMath>
                  </m:oMathPara>
                </a14:m>
                <a:endParaRPr lang="en-US" sz="1400">
                  <a:solidFill>
                    <a:srgbClr val="FF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632864" y="2631625"/>
                <a:ext cx="1139536" cy="3275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705600" y="4191000"/>
                <a:ext cx="1295400" cy="32752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ea typeface="Cambria Math" panose="02040503050406030204" pitchFamily="18" charset="0"/>
                            </a:rPr>
                          </m:ctrlPr>
                        </m:sSubPr>
                        <m:e>
                          <m:r>
                            <a:rPr lang="en-US" sz="1400" i="1" smtClean="0">
                              <a:solidFill>
                                <a:srgbClr val="FF0000"/>
                              </a:solidFill>
                              <a:latin typeface="Cambria Math" panose="02040503050406030204" pitchFamily="18" charset="0"/>
                              <a:ea typeface="Cambria Math" panose="02040503050406030204" pitchFamily="18" charset="0"/>
                            </a:rPr>
                            <m:t>𝝆</m:t>
                          </m:r>
                        </m:e>
                        <m:sub>
                          <m:r>
                            <a:rPr lang="en-US" sz="1400" b="1" i="1" smtClean="0">
                              <a:solidFill>
                                <a:srgbClr val="FF0000"/>
                              </a:solidFill>
                              <a:latin typeface="Cambria Math" panose="02040503050406030204" pitchFamily="18" charset="0"/>
                              <a:ea typeface="Cambria Math" panose="02040503050406030204" pitchFamily="18" charset="0"/>
                            </a:rPr>
                            <m:t>𝒙𝒚</m:t>
                          </m:r>
                        </m:sub>
                      </m:sSub>
                      <m:r>
                        <a:rPr lang="en-US" sz="1400" b="1" i="1" smtClean="0">
                          <a:solidFill>
                            <a:srgbClr val="FF0000"/>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𝟎</m:t>
                      </m:r>
                      <m:r>
                        <a:rPr lang="en-US" sz="1400" b="1" i="1" smtClean="0">
                          <a:solidFill>
                            <a:srgbClr val="FF0000"/>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𝟏𝟖</m:t>
                      </m:r>
                    </m:oMath>
                  </m:oMathPara>
                </a14:m>
                <a:endParaRPr lang="en-US" sz="1400">
                  <a:solidFill>
                    <a:srgbClr val="FF000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705600" y="4191000"/>
                <a:ext cx="1295400" cy="327526"/>
              </a:xfrm>
              <a:prstGeom prst="rect">
                <a:avLst/>
              </a:prstGeom>
              <a:blipFill>
                <a:blip r:embed="rId4"/>
                <a:stretch>
                  <a:fillRect/>
                </a:stretch>
              </a:blipFill>
            </p:spPr>
            <p:txBody>
              <a:bodyPr/>
              <a:lstStyle/>
              <a:p>
                <a:r>
                  <a:rPr lang="en-US">
                    <a:noFill/>
                  </a:rPr>
                  <a:t> </a:t>
                </a:r>
              </a:p>
            </p:txBody>
          </p:sp>
        </mc:Fallback>
      </mc:AlternateContent>
      <p:sp>
        <p:nvSpPr>
          <p:cNvPr id="4" name="TextBox 3"/>
          <p:cNvSpPr txBox="1"/>
          <p:nvPr/>
        </p:nvSpPr>
        <p:spPr>
          <a:xfrm>
            <a:off x="6629400" y="3810000"/>
            <a:ext cx="1849737" cy="369332"/>
          </a:xfrm>
          <a:prstGeom prst="rect">
            <a:avLst/>
          </a:prstGeom>
          <a:noFill/>
        </p:spPr>
        <p:txBody>
          <a:bodyPr wrap="none" rtlCol="0">
            <a:spAutoFit/>
          </a:bodyPr>
          <a:lstStyle/>
          <a:p>
            <a:r>
              <a:rPr lang="en-US">
                <a:solidFill>
                  <a:srgbClr val="FF0000"/>
                </a:solidFill>
              </a:rPr>
              <a:t>Without Outlier</a:t>
            </a:r>
          </a:p>
        </p:txBody>
      </p:sp>
      <p:sp>
        <p:nvSpPr>
          <p:cNvPr id="10" name="TextBox 9"/>
          <p:cNvSpPr txBox="1"/>
          <p:nvPr/>
        </p:nvSpPr>
        <p:spPr>
          <a:xfrm>
            <a:off x="6629400" y="2286000"/>
            <a:ext cx="1490664" cy="369332"/>
          </a:xfrm>
          <a:prstGeom prst="rect">
            <a:avLst/>
          </a:prstGeom>
          <a:noFill/>
        </p:spPr>
        <p:txBody>
          <a:bodyPr wrap="none" rtlCol="0">
            <a:spAutoFit/>
          </a:bodyPr>
          <a:lstStyle/>
          <a:p>
            <a:r>
              <a:rPr lang="en-US">
                <a:solidFill>
                  <a:srgbClr val="FF0000"/>
                </a:solidFill>
              </a:rPr>
              <a:t>With Outlier</a:t>
            </a:r>
          </a:p>
        </p:txBody>
      </p:sp>
      <p:sp>
        <p:nvSpPr>
          <p:cNvPr id="13" name="Rectangle 2"/>
          <p:cNvSpPr>
            <a:spLocks noGrp="1" noChangeArrowheads="1"/>
          </p:cNvSpPr>
          <p:nvPr>
            <p:ph type="title" idx="4294967295"/>
          </p:nvPr>
        </p:nvSpPr>
        <p:spPr>
          <a:xfrm>
            <a:off x="3555738" y="0"/>
            <a:ext cx="4775723"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Exercise with Pearson’s Correlation Coefficient</a:t>
            </a:r>
            <a:endParaRPr lang="en-US" sz="2400">
              <a:ea typeface="+mj-ea"/>
              <a:cs typeface="+mj-cs"/>
            </a:endParaRPr>
          </a:p>
        </p:txBody>
      </p:sp>
    </p:spTree>
    <p:extLst>
      <p:ext uri="{BB962C8B-B14F-4D97-AF65-F5344CB8AC3E}">
        <p14:creationId xmlns:p14="http://schemas.microsoft.com/office/powerpoint/2010/main" val="139150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31725" y="1715869"/>
            <a:ext cx="4004950" cy="3395663"/>
          </a:xfrm>
          <a:prstGeom prst="rect">
            <a:avLst/>
          </a:prstGeom>
        </p:spPr>
      </p:pic>
      <p:sp>
        <p:nvSpPr>
          <p:cNvPr id="2" name="Rectangle 1"/>
          <p:cNvSpPr/>
          <p:nvPr/>
        </p:nvSpPr>
        <p:spPr>
          <a:xfrm>
            <a:off x="5943600" y="6629400"/>
            <a:ext cx="3204723" cy="230832"/>
          </a:xfrm>
          <a:prstGeom prst="rect">
            <a:avLst/>
          </a:prstGeom>
        </p:spPr>
        <p:txBody>
          <a:bodyPr wrap="none">
            <a:spAutoFit/>
          </a:bodyPr>
          <a:lstStyle/>
          <a:p>
            <a:r>
              <a:rPr lang="en-US" sz="900">
                <a:latin typeface="Calibri-Bold"/>
              </a:rPr>
              <a:t>Slide modified from Dr. Zoya </a:t>
            </a:r>
            <a:r>
              <a:rPr lang="en-US" sz="900" err="1">
                <a:latin typeface="Calibri-Bold"/>
              </a:rPr>
              <a:t>Heidari’s</a:t>
            </a:r>
            <a:r>
              <a:rPr lang="en-US" sz="900">
                <a:latin typeface="Calibri-Bold"/>
              </a:rPr>
              <a:t> PGE 337 Course</a:t>
            </a:r>
            <a:endParaRPr lang="en-US" sz="2000"/>
          </a:p>
        </p:txBody>
      </p:sp>
      <p:sp>
        <p:nvSpPr>
          <p:cNvPr id="9" name="Rectangle 3"/>
          <p:cNvSpPr txBox="1">
            <a:spLocks noChangeArrowheads="1"/>
          </p:cNvSpPr>
          <p:nvPr/>
        </p:nvSpPr>
        <p:spPr bwMode="auto">
          <a:xfrm>
            <a:off x="609600" y="1635125"/>
            <a:ext cx="40386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ＭＳ Ｐゴシック"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ＭＳ Ｐゴシック"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ＭＳ Ｐゴシック"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ＭＳ Ｐゴシック"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ＭＳ Ｐゴシック"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r>
              <a:rPr lang="en-US" sz="1800" b="0" kern="0"/>
              <a:t>Task 3: Apply the rank transform to the dataset (Hint: 21-Rank.Avg() in Excel).</a:t>
            </a:r>
          </a:p>
          <a:p>
            <a:endParaRPr lang="en-US" sz="1800" b="0" kern="0"/>
          </a:p>
          <a:p>
            <a:pPr marL="0" indent="0">
              <a:buNone/>
            </a:pPr>
            <a:endParaRPr lang="en-US" sz="1800" b="0"/>
          </a:p>
          <a:p>
            <a:endParaRPr lang="en-US" sz="1800" b="0"/>
          </a:p>
          <a:p>
            <a:r>
              <a:rPr lang="en-US" sz="1800" b="0"/>
              <a:t>How does this outlier now affect the correlation coefficient?</a:t>
            </a:r>
          </a:p>
          <a:p>
            <a:pPr marL="0" indent="0">
              <a:buNone/>
            </a:pPr>
            <a:endParaRPr lang="en-US" sz="1800" b="0" kern="0"/>
          </a:p>
          <a:p>
            <a:r>
              <a:rPr lang="en-US" sz="1800" b="0" kern="0"/>
              <a:t>This is a more robust form of the correlation coefficient called the rank correlation coefficient. </a:t>
            </a:r>
          </a:p>
          <a:p>
            <a:pPr marL="0" indent="0">
              <a:buNone/>
            </a:pPr>
            <a:endParaRPr lang="en-US" sz="1800" b="0" kern="0"/>
          </a:p>
          <a:p>
            <a:endParaRPr lang="en-US" sz="2000" b="0" kern="0"/>
          </a:p>
        </p:txBody>
      </p:sp>
      <mc:AlternateContent xmlns:mc="http://schemas.openxmlformats.org/markup-compatibility/2006" xmlns:a14="http://schemas.microsoft.com/office/drawing/2010/main">
        <mc:Choice Requires="a14">
          <p:sp>
            <p:nvSpPr>
              <p:cNvPr id="11" name="Rectangle 10"/>
              <p:cNvSpPr/>
              <p:nvPr/>
            </p:nvSpPr>
            <p:spPr>
              <a:xfrm>
                <a:off x="6629400" y="2133600"/>
                <a:ext cx="381000" cy="32752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𝝆</m:t>
                          </m:r>
                          <m:r>
                            <m:rPr>
                              <m:nor/>
                            </m:rPr>
                            <a:rPr lang="en-US" sz="1400" dirty="0"/>
                            <m:t> </m:t>
                          </m:r>
                        </m:e>
                        <m:sub>
                          <m:r>
                            <a:rPr lang="en-US" sz="1400" b="1" i="1" smtClean="0">
                              <a:latin typeface="Cambria Math" panose="02040503050406030204" pitchFamily="18" charset="0"/>
                              <a:ea typeface="Cambria Math" panose="02040503050406030204" pitchFamily="18" charset="0"/>
                            </a:rPr>
                            <m:t>𝒙𝒚</m:t>
                          </m:r>
                          <m:r>
                            <a:rPr lang="en-US" sz="1400" b="1" i="1" smtClean="0">
                              <a:latin typeface="Cambria Math" panose="02040503050406030204" pitchFamily="18" charset="0"/>
                              <a:ea typeface="Cambria Math" panose="02040503050406030204" pitchFamily="18" charset="0"/>
                            </a:rPr>
                            <m:t>= ?</m:t>
                          </m:r>
                        </m:sub>
                      </m:sSub>
                    </m:oMath>
                  </m:oMathPara>
                </a14:m>
                <a:endParaRPr lang="en-US" sz="1400"/>
              </a:p>
            </p:txBody>
          </p:sp>
        </mc:Choice>
        <mc:Fallback xmlns="">
          <p:sp>
            <p:nvSpPr>
              <p:cNvPr id="11" name="Rectangle 10"/>
              <p:cNvSpPr>
                <a:spLocks noRot="1" noChangeAspect="1" noMove="1" noResize="1" noEditPoints="1" noAdjustHandles="1" noChangeArrowheads="1" noChangeShapeType="1" noTextEdit="1"/>
              </p:cNvSpPr>
              <p:nvPr/>
            </p:nvSpPr>
            <p:spPr>
              <a:xfrm>
                <a:off x="6629400" y="2133600"/>
                <a:ext cx="381000" cy="327526"/>
              </a:xfrm>
              <a:prstGeom prst="rect">
                <a:avLst/>
              </a:prstGeom>
              <a:blipFill>
                <a:blip r:embed="rId3"/>
                <a:stretch>
                  <a:fillRect r="-66129"/>
                </a:stretch>
              </a:blipFill>
            </p:spPr>
            <p:txBody>
              <a:bodyPr/>
              <a:lstStyle/>
              <a:p>
                <a:r>
                  <a:rPr lang="en-US">
                    <a:noFill/>
                  </a:rPr>
                  <a:t> </a:t>
                </a:r>
              </a:p>
            </p:txBody>
          </p:sp>
        </mc:Fallback>
      </mc:AlternateContent>
      <p:sp>
        <p:nvSpPr>
          <p:cNvPr id="10" name="Rectangle 2"/>
          <p:cNvSpPr>
            <a:spLocks noGrp="1" noChangeArrowheads="1"/>
          </p:cNvSpPr>
          <p:nvPr>
            <p:ph type="title" idx="4294967295"/>
          </p:nvPr>
        </p:nvSpPr>
        <p:spPr>
          <a:xfrm>
            <a:off x="3555738" y="0"/>
            <a:ext cx="4775723"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Exercise with Pearson’s Correlation Coefficient</a:t>
            </a:r>
            <a:endParaRPr lang="en-US" sz="2400">
              <a:ea typeface="+mj-ea"/>
              <a:cs typeface="+mj-cs"/>
            </a:endParaRPr>
          </a:p>
        </p:txBody>
      </p:sp>
    </p:spTree>
    <p:extLst>
      <p:ext uri="{BB962C8B-B14F-4D97-AF65-F5344CB8AC3E}">
        <p14:creationId xmlns:p14="http://schemas.microsoft.com/office/powerpoint/2010/main" val="1844584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1749931"/>
            <a:ext cx="4004950" cy="3395663"/>
          </a:xfrm>
          <a:prstGeom prst="rect">
            <a:avLst/>
          </a:prstGeom>
        </p:spPr>
      </p:pic>
      <p:sp>
        <p:nvSpPr>
          <p:cNvPr id="2" name="Rectangle 1"/>
          <p:cNvSpPr/>
          <p:nvPr/>
        </p:nvSpPr>
        <p:spPr>
          <a:xfrm>
            <a:off x="5943600" y="6629400"/>
            <a:ext cx="3204723" cy="230832"/>
          </a:xfrm>
          <a:prstGeom prst="rect">
            <a:avLst/>
          </a:prstGeom>
        </p:spPr>
        <p:txBody>
          <a:bodyPr wrap="none">
            <a:spAutoFit/>
          </a:bodyPr>
          <a:lstStyle/>
          <a:p>
            <a:r>
              <a:rPr lang="en-US" sz="900">
                <a:latin typeface="Calibri-Bold"/>
              </a:rPr>
              <a:t>Slide modified from Dr. Zoya </a:t>
            </a:r>
            <a:r>
              <a:rPr lang="en-US" sz="900" err="1">
                <a:latin typeface="Calibri-Bold"/>
              </a:rPr>
              <a:t>Heidari’s</a:t>
            </a:r>
            <a:r>
              <a:rPr lang="en-US" sz="900">
                <a:latin typeface="Calibri-Bold"/>
              </a:rPr>
              <a:t> PGE 337 Course</a:t>
            </a:r>
            <a:endParaRPr lang="en-US" sz="2000"/>
          </a:p>
        </p:txBody>
      </p:sp>
      <p:sp>
        <p:nvSpPr>
          <p:cNvPr id="9" name="Rectangle 3"/>
          <p:cNvSpPr txBox="1">
            <a:spLocks noChangeArrowheads="1"/>
          </p:cNvSpPr>
          <p:nvPr/>
        </p:nvSpPr>
        <p:spPr bwMode="auto">
          <a:xfrm>
            <a:off x="609600" y="1635125"/>
            <a:ext cx="40386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ＭＳ Ｐゴシック"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ＭＳ Ｐゴシック"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ＭＳ Ｐゴシック"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ＭＳ Ｐゴシック"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ＭＳ Ｐゴシック"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r>
              <a:rPr lang="en-US" sz="1800" b="0" kern="0"/>
              <a:t>Task 3: Applied the rank transform to the dataset </a:t>
            </a:r>
          </a:p>
          <a:p>
            <a:pPr marL="0" indent="0">
              <a:buNone/>
            </a:pPr>
            <a:r>
              <a:rPr lang="en-US" sz="1800" b="0" kern="0"/>
              <a:t>     (Hint: </a:t>
            </a:r>
            <a:r>
              <a:rPr lang="en-US" sz="1800" kern="0"/>
              <a:t>52-Rank.Avg() </a:t>
            </a:r>
            <a:r>
              <a:rPr lang="en-US" sz="1800" b="0" kern="0"/>
              <a:t>in Excel).</a:t>
            </a:r>
          </a:p>
          <a:p>
            <a:endParaRPr lang="en-US" sz="1800" b="0" kern="0"/>
          </a:p>
          <a:p>
            <a:pPr marL="0" indent="0">
              <a:buNone/>
            </a:pPr>
            <a:endParaRPr lang="en-US" sz="1800" b="0"/>
          </a:p>
          <a:p>
            <a:endParaRPr lang="en-US" sz="1800" b="0"/>
          </a:p>
          <a:p>
            <a:r>
              <a:rPr lang="en-US" sz="1800" b="0"/>
              <a:t>How does this outlier now affect the correlation coefficient?</a:t>
            </a:r>
          </a:p>
          <a:p>
            <a:pPr marL="0" indent="0">
              <a:buNone/>
            </a:pPr>
            <a:endParaRPr lang="en-US" sz="1800" b="0" kern="0"/>
          </a:p>
          <a:p>
            <a:r>
              <a:rPr lang="en-US" sz="1800" b="0" kern="0"/>
              <a:t>This is a more robust form of the correlation coefficient called the rank correlation coefficient. </a:t>
            </a:r>
          </a:p>
          <a:p>
            <a:pPr marL="0" indent="0">
              <a:buNone/>
            </a:pPr>
            <a:endParaRPr lang="en-US" sz="1800" b="0" kern="0"/>
          </a:p>
          <a:p>
            <a:endParaRPr lang="en-US" sz="2000" b="0" kern="0"/>
          </a:p>
        </p:txBody>
      </p:sp>
      <mc:AlternateContent xmlns:mc="http://schemas.openxmlformats.org/markup-compatibility/2006" xmlns:a14="http://schemas.microsoft.com/office/drawing/2010/main">
        <mc:Choice Requires="a14">
          <p:sp>
            <p:nvSpPr>
              <p:cNvPr id="11" name="Rectangle 10"/>
              <p:cNvSpPr/>
              <p:nvPr/>
            </p:nvSpPr>
            <p:spPr>
              <a:xfrm>
                <a:off x="6596642" y="3962400"/>
                <a:ext cx="381000" cy="32752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𝝆</m:t>
                          </m:r>
                          <m:r>
                            <m:rPr>
                              <m:nor/>
                            </m:rPr>
                            <a:rPr lang="en-US" sz="1400" dirty="0">
                              <a:solidFill>
                                <a:srgbClr val="FF0000"/>
                              </a:solidFill>
                            </a:rPr>
                            <m:t> </m:t>
                          </m:r>
                        </m:e>
                        <m:sub>
                          <m:r>
                            <a:rPr lang="en-US" sz="1400" b="1" i="1" smtClean="0">
                              <a:solidFill>
                                <a:srgbClr val="FF0000"/>
                              </a:solidFill>
                              <a:latin typeface="Cambria Math" panose="02040503050406030204" pitchFamily="18" charset="0"/>
                              <a:ea typeface="Cambria Math" panose="02040503050406030204" pitchFamily="18" charset="0"/>
                            </a:rPr>
                            <m:t>𝒙𝒚</m:t>
                          </m:r>
                          <m:r>
                            <a:rPr lang="en-US" sz="1400" b="1" i="1" smtClean="0">
                              <a:solidFill>
                                <a:srgbClr val="FF0000"/>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𝟎</m:t>
                          </m:r>
                          <m:r>
                            <a:rPr lang="en-US" sz="1400" b="1" i="1" smtClean="0">
                              <a:solidFill>
                                <a:srgbClr val="FF0000"/>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𝟏𝟖</m:t>
                          </m:r>
                        </m:sub>
                      </m:sSub>
                    </m:oMath>
                  </m:oMathPara>
                </a14:m>
                <a:endParaRPr lang="en-US" sz="1400">
                  <a:solidFill>
                    <a:srgbClr val="FF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596642" y="3962400"/>
                <a:ext cx="381000" cy="327526"/>
              </a:xfrm>
              <a:prstGeom prst="rect">
                <a:avLst/>
              </a:prstGeom>
              <a:blipFill>
                <a:blip r:embed="rId3"/>
                <a:stretch>
                  <a:fillRect r="-1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472236" y="2415674"/>
                <a:ext cx="381000" cy="32752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𝝆</m:t>
                          </m:r>
                          <m:r>
                            <m:rPr>
                              <m:nor/>
                            </m:rPr>
                            <a:rPr lang="en-US" sz="1400" dirty="0">
                              <a:solidFill>
                                <a:srgbClr val="FF0000"/>
                              </a:solidFill>
                            </a:rPr>
                            <m:t> </m:t>
                          </m:r>
                        </m:e>
                        <m:sub>
                          <m:r>
                            <a:rPr lang="en-US" sz="1400" b="1" i="1" smtClean="0">
                              <a:solidFill>
                                <a:srgbClr val="FF0000"/>
                              </a:solidFill>
                              <a:latin typeface="Cambria Math" panose="02040503050406030204" pitchFamily="18" charset="0"/>
                              <a:ea typeface="Cambria Math" panose="02040503050406030204" pitchFamily="18" charset="0"/>
                            </a:rPr>
                            <m:t>𝒙𝒚</m:t>
                          </m:r>
                          <m:r>
                            <a:rPr lang="en-US" sz="1400" b="1" i="1" smtClean="0">
                              <a:solidFill>
                                <a:srgbClr val="FF0000"/>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𝟎</m:t>
                          </m:r>
                          <m:r>
                            <a:rPr lang="en-US" sz="1400" b="1" i="1" smtClean="0">
                              <a:solidFill>
                                <a:srgbClr val="FF0000"/>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𝟐𝟒</m:t>
                          </m:r>
                        </m:sub>
                      </m:sSub>
                    </m:oMath>
                  </m:oMathPara>
                </a14:m>
                <a:endParaRPr lang="en-US" sz="1400">
                  <a:solidFill>
                    <a:srgbClr val="FF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472236" y="2415674"/>
                <a:ext cx="381000" cy="327526"/>
              </a:xfrm>
              <a:prstGeom prst="rect">
                <a:avLst/>
              </a:prstGeom>
              <a:blipFill>
                <a:blip r:embed="rId4"/>
                <a:stretch>
                  <a:fillRect r="-112903"/>
                </a:stretch>
              </a:blipFill>
            </p:spPr>
            <p:txBody>
              <a:bodyPr/>
              <a:lstStyle/>
              <a:p>
                <a:r>
                  <a:rPr lang="en-US">
                    <a:noFill/>
                  </a:rPr>
                  <a:t> </a:t>
                </a:r>
              </a:p>
            </p:txBody>
          </p:sp>
        </mc:Fallback>
      </mc:AlternateContent>
      <p:sp>
        <p:nvSpPr>
          <p:cNvPr id="12" name="TextBox 11"/>
          <p:cNvSpPr txBox="1"/>
          <p:nvPr/>
        </p:nvSpPr>
        <p:spPr>
          <a:xfrm>
            <a:off x="6357936" y="2207171"/>
            <a:ext cx="1490664" cy="369332"/>
          </a:xfrm>
          <a:prstGeom prst="rect">
            <a:avLst/>
          </a:prstGeom>
          <a:noFill/>
        </p:spPr>
        <p:txBody>
          <a:bodyPr wrap="none" rtlCol="0">
            <a:spAutoFit/>
          </a:bodyPr>
          <a:lstStyle/>
          <a:p>
            <a:r>
              <a:rPr lang="en-US">
                <a:solidFill>
                  <a:srgbClr val="FF0000"/>
                </a:solidFill>
              </a:rPr>
              <a:t>With Outlier</a:t>
            </a:r>
          </a:p>
        </p:txBody>
      </p:sp>
      <p:sp>
        <p:nvSpPr>
          <p:cNvPr id="13" name="TextBox 12"/>
          <p:cNvSpPr txBox="1"/>
          <p:nvPr/>
        </p:nvSpPr>
        <p:spPr>
          <a:xfrm>
            <a:off x="6400800" y="3657600"/>
            <a:ext cx="1849737" cy="369332"/>
          </a:xfrm>
          <a:prstGeom prst="rect">
            <a:avLst/>
          </a:prstGeom>
          <a:noFill/>
        </p:spPr>
        <p:txBody>
          <a:bodyPr wrap="none" rtlCol="0">
            <a:spAutoFit/>
          </a:bodyPr>
          <a:lstStyle/>
          <a:p>
            <a:r>
              <a:rPr lang="en-US">
                <a:solidFill>
                  <a:srgbClr val="FF0000"/>
                </a:solidFill>
              </a:rPr>
              <a:t>Without Outlier</a:t>
            </a:r>
          </a:p>
        </p:txBody>
      </p:sp>
      <p:sp>
        <p:nvSpPr>
          <p:cNvPr id="14" name="TextBox 13"/>
          <p:cNvSpPr txBox="1"/>
          <p:nvPr/>
        </p:nvSpPr>
        <p:spPr>
          <a:xfrm>
            <a:off x="4267200" y="5181600"/>
            <a:ext cx="4944495" cy="369332"/>
          </a:xfrm>
          <a:prstGeom prst="rect">
            <a:avLst/>
          </a:prstGeom>
          <a:noFill/>
          <a:ln>
            <a:solidFill>
              <a:schemeClr val="tx1"/>
            </a:solidFill>
          </a:ln>
        </p:spPr>
        <p:txBody>
          <a:bodyPr wrap="none" rtlCol="0">
            <a:spAutoFit/>
          </a:bodyPr>
          <a:lstStyle/>
          <a:p>
            <a:r>
              <a:rPr lang="en-US"/>
              <a:t>Excel Function =21-RANK.AVG(</a:t>
            </a:r>
            <a:r>
              <a:rPr lang="en-US" err="1"/>
              <a:t>value,array</a:t>
            </a:r>
            <a:r>
              <a:rPr lang="en-US"/>
              <a:t>)</a:t>
            </a:r>
          </a:p>
        </p:txBody>
      </p:sp>
      <p:sp>
        <p:nvSpPr>
          <p:cNvPr id="16" name="Rectangle 2"/>
          <p:cNvSpPr>
            <a:spLocks noGrp="1" noChangeArrowheads="1"/>
          </p:cNvSpPr>
          <p:nvPr>
            <p:ph type="title" idx="4294967295"/>
          </p:nvPr>
        </p:nvSpPr>
        <p:spPr>
          <a:xfrm>
            <a:off x="3555738" y="0"/>
            <a:ext cx="4775723"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Exercise with Pearson’s Correlation Coefficient</a:t>
            </a:r>
            <a:endParaRPr lang="en-US" sz="2400">
              <a:ea typeface="+mj-ea"/>
              <a:cs typeface="+mj-cs"/>
            </a:endParaRPr>
          </a:p>
        </p:txBody>
      </p:sp>
    </p:spTree>
    <p:extLst>
      <p:ext uri="{BB962C8B-B14F-4D97-AF65-F5344CB8AC3E}">
        <p14:creationId xmlns:p14="http://schemas.microsoft.com/office/powerpoint/2010/main" val="2488930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268349" y="92776"/>
            <a:ext cx="5156560"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Measuring Linear Relationships with the Correlation Coefficient</a:t>
            </a:r>
            <a:endParaRPr lang="en-US" sz="2400">
              <a:ea typeface="+mj-ea"/>
              <a:cs typeface="+mj-cs"/>
            </a:endParaRPr>
          </a:p>
        </p:txBody>
      </p:sp>
      <p:sp>
        <p:nvSpPr>
          <p:cNvPr id="9" name="Rectangle 3"/>
          <p:cNvSpPr txBox="1">
            <a:spLocks noChangeArrowheads="1"/>
          </p:cNvSpPr>
          <p:nvPr/>
        </p:nvSpPr>
        <p:spPr bwMode="auto">
          <a:xfrm>
            <a:off x="609599" y="1635125"/>
            <a:ext cx="469924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ＭＳ Ｐゴシック"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ＭＳ Ｐゴシック"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ＭＳ Ｐゴシック"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ＭＳ Ｐゴシック"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ＭＳ Ｐゴシック"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0" indent="0">
              <a:buNone/>
            </a:pPr>
            <a:r>
              <a:rPr lang="en-US" kern="0"/>
              <a:t>Correlation / Covariance is a measure of linear relationship</a:t>
            </a:r>
          </a:p>
          <a:p>
            <a:pPr marL="0" indent="0">
              <a:buNone/>
            </a:pPr>
            <a:endParaRPr lang="en-US" sz="1800" b="0" kern="0"/>
          </a:p>
          <a:p>
            <a:r>
              <a:rPr lang="en-US" sz="1800" b="0" kern="0"/>
              <a:t>What is the Correlation / Covariance of y = x^2 over range of [-1, 1]? </a:t>
            </a:r>
          </a:p>
          <a:p>
            <a:pPr marL="0" indent="0">
              <a:buNone/>
            </a:pPr>
            <a:endParaRPr lang="en-US" sz="1800" b="0"/>
          </a:p>
        </p:txBody>
      </p:sp>
      <p:sp>
        <p:nvSpPr>
          <p:cNvPr id="14" name="TextBox 13"/>
          <p:cNvSpPr txBox="1"/>
          <p:nvPr/>
        </p:nvSpPr>
        <p:spPr>
          <a:xfrm>
            <a:off x="4572000" y="4648200"/>
            <a:ext cx="4172937" cy="369332"/>
          </a:xfrm>
          <a:prstGeom prst="rect">
            <a:avLst/>
          </a:prstGeom>
          <a:noFill/>
          <a:ln>
            <a:solidFill>
              <a:schemeClr val="tx1"/>
            </a:solidFill>
          </a:ln>
        </p:spPr>
        <p:txBody>
          <a:bodyPr wrap="none" rtlCol="0">
            <a:spAutoFit/>
          </a:bodyPr>
          <a:lstStyle/>
          <a:p>
            <a:r>
              <a:rPr lang="en-US"/>
              <a:t>Excel Function Correl(array1,array2)</a:t>
            </a:r>
          </a:p>
        </p:txBody>
      </p:sp>
      <p:pic>
        <p:nvPicPr>
          <p:cNvPr id="4" name="Picture 3"/>
          <p:cNvPicPr>
            <a:picLocks noChangeAspect="1"/>
          </p:cNvPicPr>
          <p:nvPr/>
        </p:nvPicPr>
        <p:blipFill>
          <a:blip r:embed="rId2"/>
          <a:stretch>
            <a:fillRect/>
          </a:stretch>
        </p:blipFill>
        <p:spPr>
          <a:xfrm>
            <a:off x="5486400" y="1883476"/>
            <a:ext cx="3139119" cy="2612324"/>
          </a:xfrm>
          <a:prstGeom prst="rect">
            <a:avLst/>
          </a:prstGeom>
        </p:spPr>
      </p:pic>
    </p:spTree>
    <p:extLst>
      <p:ext uri="{BB962C8B-B14F-4D97-AF65-F5344CB8AC3E}">
        <p14:creationId xmlns:p14="http://schemas.microsoft.com/office/powerpoint/2010/main" val="1693285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276599" y="0"/>
            <a:ext cx="5334000" cy="1143000"/>
          </a:xfrm>
          <a:prstGeom prst="rect">
            <a:avLst/>
          </a:prstGeom>
        </p:spPr>
        <p:txBody>
          <a:bodyPr/>
          <a:lstStyle/>
          <a:p>
            <a:pPr>
              <a:defRPr/>
            </a:pPr>
            <a:r>
              <a:rPr lang="en-US">
                <a:solidFill>
                  <a:srgbClr val="FF6600"/>
                </a:solidFill>
                <a:ea typeface="+mj-ea"/>
                <a:cs typeface="+mj-cs"/>
              </a:rPr>
              <a:t>Motivation for Multivariate Methods</a:t>
            </a:r>
            <a:endParaRPr lang="en-US">
              <a:ea typeface="+mj-ea"/>
              <a:cs typeface="+mj-cs"/>
            </a:endParaRPr>
          </a:p>
        </p:txBody>
      </p:sp>
      <p:sp>
        <p:nvSpPr>
          <p:cNvPr id="5" name="Rectangle 3"/>
          <p:cNvSpPr txBox="1">
            <a:spLocks noChangeArrowheads="1"/>
          </p:cNvSpPr>
          <p:nvPr/>
        </p:nvSpPr>
        <p:spPr bwMode="auto">
          <a:xfrm>
            <a:off x="454094" y="1676400"/>
            <a:ext cx="815650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defRPr/>
            </a:pPr>
            <a:r>
              <a:rPr lang="en-US" altLang="en-US" sz="2000" kern="0"/>
              <a:t>We typically need to build reservoir models of more than one property of interest.  </a:t>
            </a:r>
          </a:p>
          <a:p>
            <a:pPr lvl="1">
              <a:defRPr/>
            </a:pPr>
            <a:r>
              <a:rPr lang="en-US" altLang="en-US" sz="1800" b="0" kern="0"/>
              <a:t>Expanded by whole earh modeling, closing loops with forward models</a:t>
            </a:r>
          </a:p>
          <a:p>
            <a:pPr lvl="1">
              <a:defRPr/>
            </a:pPr>
            <a:r>
              <a:rPr lang="en-US" altLang="en-US" sz="1800" b="0" kern="0"/>
              <a:t>Expanded by unconventionals</a:t>
            </a:r>
          </a:p>
          <a:p>
            <a:pPr>
              <a:defRPr/>
            </a:pPr>
            <a:endParaRPr lang="en-US" altLang="en-US" sz="2000" b="0" kern="0"/>
          </a:p>
          <a:p>
            <a:pPr>
              <a:defRPr/>
            </a:pPr>
            <a:r>
              <a:rPr lang="en-US" altLang="en-US" sz="2000" kern="0"/>
              <a:t>Subsurface properties may include:</a:t>
            </a:r>
          </a:p>
          <a:p>
            <a:pPr lvl="1">
              <a:defRPr/>
            </a:pPr>
            <a:r>
              <a:rPr lang="en-US" altLang="en-US" sz="1800" b="0" kern="0"/>
              <a:t>Rock Classification: lithology, architectural elements, facies, depofacies</a:t>
            </a:r>
          </a:p>
          <a:p>
            <a:pPr lvl="1">
              <a:defRPr/>
            </a:pPr>
            <a:r>
              <a:rPr lang="en-US" altLang="en-US" sz="1800" b="0" kern="0"/>
              <a:t>Petrophyscial: porosity, directional permeability, saturuations</a:t>
            </a:r>
          </a:p>
          <a:p>
            <a:pPr lvl="1">
              <a:defRPr/>
            </a:pPr>
            <a:r>
              <a:rPr lang="en-US" altLang="en-US" sz="1800" b="0" kern="0"/>
              <a:t>Geophysical: density, p-wave and s-wave velocity </a:t>
            </a:r>
          </a:p>
          <a:p>
            <a:pPr lvl="1">
              <a:defRPr/>
            </a:pPr>
            <a:r>
              <a:rPr lang="en-US" altLang="en-US" sz="1800" b="0" kern="0"/>
              <a:t>Gemechanical: compressibility / Poisson’s ratio, Yong’s modulus, brittleness, stress field</a:t>
            </a:r>
          </a:p>
          <a:p>
            <a:pPr lvl="1">
              <a:defRPr/>
            </a:pPr>
            <a:r>
              <a:rPr lang="en-US" altLang="en-US" sz="1800" b="0" kern="0"/>
              <a:t>Paleo- / Time Control: fossil adundances, stratigraphic surfaces, ichnofacies, paleo-flow indicators</a:t>
            </a:r>
          </a:p>
          <a:p>
            <a:pPr>
              <a:defRPr/>
            </a:pPr>
            <a:endParaRPr lang="en-US" altLang="en-US" sz="2000" b="0" kern="0"/>
          </a:p>
          <a:p>
            <a:pPr>
              <a:defRPr/>
            </a:pPr>
            <a:endParaRPr lang="en-US" altLang="en-US" sz="1800" b="0" kern="0"/>
          </a:p>
        </p:txBody>
      </p:sp>
    </p:spTree>
    <p:extLst>
      <p:ext uri="{BB962C8B-B14F-4D97-AF65-F5344CB8AC3E}">
        <p14:creationId xmlns:p14="http://schemas.microsoft.com/office/powerpoint/2010/main" val="1360860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3"/>
              <p:cNvSpPr txBox="1">
                <a:spLocks noChangeArrowheads="1"/>
              </p:cNvSpPr>
              <p:nvPr/>
            </p:nvSpPr>
            <p:spPr bwMode="auto">
              <a:xfrm>
                <a:off x="609599" y="1635125"/>
                <a:ext cx="5156559" cy="4222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ＭＳ Ｐゴシック"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ＭＳ Ｐゴシック"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ＭＳ Ｐゴシック"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ＭＳ Ｐゴシック"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ＭＳ Ｐゴシック"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0" indent="0">
                  <a:buNone/>
                </a:pPr>
                <a:r>
                  <a:rPr lang="en-US" kern="0"/>
                  <a:t>Correlation / Covariance is a measure of linear relationship</a:t>
                </a:r>
              </a:p>
              <a:p>
                <a:endParaRPr lang="en-US" sz="1800" b="0" kern="0"/>
              </a:p>
              <a:p>
                <a:r>
                  <a:rPr lang="en-US" sz="1800" b="0" kern="0"/>
                  <a:t>What is the Correlation / Covariance of y = x^2 over range of [-1, 1]?</a:t>
                </a:r>
              </a:p>
              <a:p>
                <a:endParaRPr lang="en-US" sz="1800" b="0" kern="0"/>
              </a:p>
              <a:p>
                <a:pPr marL="457200" lvl="1" indent="0">
                  <a:buNone/>
                </a:pPr>
                <a:r>
                  <a:rPr lang="en-US" sz="1800" b="0" kern="0">
                    <a:solidFill>
                      <a:srgbClr val="FF0000"/>
                    </a:solidFill>
                  </a:rPr>
                  <a:t>Correlation Coefficient, </a:t>
                </a:r>
                <a14:m>
                  <m:oMath xmlns:m="http://schemas.openxmlformats.org/officeDocument/2006/math">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ea typeface="Cambria Math" panose="02040503050406030204" pitchFamily="18" charset="0"/>
                          </a:rPr>
                          <m:t>𝝆</m:t>
                        </m:r>
                      </m:e>
                      <m:sub>
                        <m:r>
                          <a:rPr lang="en-US" sz="1800" i="1">
                            <a:solidFill>
                              <a:srgbClr val="FF0000"/>
                            </a:solidFill>
                            <a:latin typeface="Cambria Math" panose="02040503050406030204" pitchFamily="18" charset="0"/>
                          </a:rPr>
                          <m:t>𝒙𝒚</m:t>
                        </m:r>
                      </m:sub>
                    </m:sSub>
                  </m:oMath>
                </a14:m>
                <a:r>
                  <a:rPr lang="en-US" sz="1800" b="0" kern="0">
                    <a:solidFill>
                      <a:srgbClr val="FF0000"/>
                    </a:solidFill>
                  </a:rPr>
                  <a:t> = 0.0!</a:t>
                </a:r>
              </a:p>
              <a:p>
                <a:pPr lvl="1"/>
                <a:endParaRPr lang="en-US" sz="1800" b="0" kern="0"/>
              </a:p>
              <a:p>
                <a:r>
                  <a:rPr lang="en-US" sz="1800" b="0" kern="0"/>
                  <a:t>Over range [0,1]?</a:t>
                </a:r>
              </a:p>
              <a:p>
                <a:pPr marL="457200" lvl="1" indent="0">
                  <a:buNone/>
                </a:pPr>
                <a:endParaRPr lang="en-US" sz="1800" b="0" kern="0">
                  <a:solidFill>
                    <a:srgbClr val="FF0000"/>
                  </a:solidFill>
                </a:endParaRPr>
              </a:p>
              <a:p>
                <a:pPr marL="457200" lvl="1" indent="0">
                  <a:buNone/>
                </a:pPr>
                <a:r>
                  <a:rPr lang="en-US" sz="1800" b="0" kern="0">
                    <a:solidFill>
                      <a:srgbClr val="FF0000"/>
                    </a:solidFill>
                  </a:rPr>
                  <a:t>Correlation Coefficient, </a:t>
                </a:r>
                <a14:m>
                  <m:oMath xmlns:m="http://schemas.openxmlformats.org/officeDocument/2006/math">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ea typeface="Cambria Math" panose="02040503050406030204" pitchFamily="18" charset="0"/>
                          </a:rPr>
                          <m:t>𝝆</m:t>
                        </m:r>
                      </m:e>
                      <m:sub>
                        <m:r>
                          <a:rPr lang="en-US" sz="1800" i="1">
                            <a:solidFill>
                              <a:srgbClr val="FF0000"/>
                            </a:solidFill>
                            <a:latin typeface="Cambria Math" panose="02040503050406030204" pitchFamily="18" charset="0"/>
                          </a:rPr>
                          <m:t>𝒙𝒚</m:t>
                        </m:r>
                      </m:sub>
                    </m:sSub>
                  </m:oMath>
                </a14:m>
                <a:r>
                  <a:rPr lang="en-US" sz="1800" b="0" kern="0">
                    <a:solidFill>
                      <a:srgbClr val="FF0000"/>
                    </a:solidFill>
                  </a:rPr>
                  <a:t>  = 0.96,                 Rank Correlation Coefficient, </a:t>
                </a:r>
                <a14:m>
                  <m:oMath xmlns:m="http://schemas.openxmlformats.org/officeDocument/2006/math">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ea typeface="Cambria Math" panose="02040503050406030204" pitchFamily="18" charset="0"/>
                          </a:rPr>
                          <m:t>𝝆</m:t>
                        </m:r>
                      </m:e>
                      <m:sub>
                        <m:r>
                          <a:rPr lang="en-US" sz="1800" b="1" i="1" smtClean="0">
                            <a:solidFill>
                              <a:srgbClr val="FF0000"/>
                            </a:solidFill>
                            <a:latin typeface="Cambria Math" panose="02040503050406030204" pitchFamily="18" charset="0"/>
                            <a:ea typeface="Cambria Math" panose="02040503050406030204" pitchFamily="18" charset="0"/>
                          </a:rPr>
                          <m:t>𝑹</m:t>
                        </m:r>
                        <m:r>
                          <a:rPr lang="en-US" sz="1800" i="1">
                            <a:solidFill>
                              <a:srgbClr val="FF0000"/>
                            </a:solidFill>
                            <a:latin typeface="Cambria Math" panose="02040503050406030204" pitchFamily="18" charset="0"/>
                          </a:rPr>
                          <m:t>𝒙</m:t>
                        </m:r>
                        <m:r>
                          <a:rPr lang="en-US" sz="1800" b="1" i="1" smtClean="0">
                            <a:solidFill>
                              <a:srgbClr val="FF0000"/>
                            </a:solidFill>
                            <a:latin typeface="Cambria Math" panose="02040503050406030204" pitchFamily="18" charset="0"/>
                          </a:rPr>
                          <m:t>𝑹</m:t>
                        </m:r>
                        <m:r>
                          <a:rPr lang="en-US" sz="1800" i="1">
                            <a:solidFill>
                              <a:srgbClr val="FF0000"/>
                            </a:solidFill>
                            <a:latin typeface="Cambria Math" panose="02040503050406030204" pitchFamily="18" charset="0"/>
                          </a:rPr>
                          <m:t>𝒚</m:t>
                        </m:r>
                      </m:sub>
                    </m:sSub>
                  </m:oMath>
                </a14:m>
                <a:r>
                  <a:rPr lang="en-US" sz="1800" b="0" kern="0">
                    <a:solidFill>
                      <a:srgbClr val="FF0000"/>
                    </a:solidFill>
                  </a:rPr>
                  <a:t>  = 1.0  </a:t>
                </a:r>
              </a:p>
              <a:p>
                <a:pPr marL="0" indent="0">
                  <a:buNone/>
                </a:pPr>
                <a:endParaRPr lang="en-US" sz="1800" b="0"/>
              </a:p>
            </p:txBody>
          </p:sp>
        </mc:Choice>
        <mc:Fallback xmlns="">
          <p:sp>
            <p:nvSpPr>
              <p:cNvPr id="9" name="Rectangle 3"/>
              <p:cNvSpPr txBox="1">
                <a:spLocks noRot="1" noChangeAspect="1" noMove="1" noResize="1" noEditPoints="1" noAdjustHandles="1" noChangeArrowheads="1" noChangeShapeType="1" noTextEdit="1"/>
              </p:cNvSpPr>
              <p:nvPr/>
            </p:nvSpPr>
            <p:spPr bwMode="auto">
              <a:xfrm>
                <a:off x="609599" y="1635125"/>
                <a:ext cx="5156559" cy="422275"/>
              </a:xfrm>
              <a:prstGeom prst="rect">
                <a:avLst/>
              </a:prstGeom>
              <a:blipFill>
                <a:blip r:embed="rId2"/>
                <a:stretch>
                  <a:fillRect l="-1891" t="-18571" r="-3428" b="-8471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4" name="TextBox 13"/>
          <p:cNvSpPr txBox="1"/>
          <p:nvPr/>
        </p:nvSpPr>
        <p:spPr>
          <a:xfrm>
            <a:off x="4740676" y="6006484"/>
            <a:ext cx="4172937" cy="369332"/>
          </a:xfrm>
          <a:prstGeom prst="rect">
            <a:avLst/>
          </a:prstGeom>
          <a:noFill/>
          <a:ln>
            <a:solidFill>
              <a:schemeClr val="tx1"/>
            </a:solidFill>
          </a:ln>
        </p:spPr>
        <p:txBody>
          <a:bodyPr wrap="none" rtlCol="0">
            <a:spAutoFit/>
          </a:bodyPr>
          <a:lstStyle/>
          <a:p>
            <a:r>
              <a:rPr lang="en-US"/>
              <a:t>Excel Function Correl(array1,array2)</a:t>
            </a:r>
          </a:p>
        </p:txBody>
      </p:sp>
      <p:pic>
        <p:nvPicPr>
          <p:cNvPr id="4" name="Picture 3"/>
          <p:cNvPicPr>
            <a:picLocks noChangeAspect="1"/>
          </p:cNvPicPr>
          <p:nvPr/>
        </p:nvPicPr>
        <p:blipFill>
          <a:blip r:embed="rId3"/>
          <a:stretch>
            <a:fillRect/>
          </a:stretch>
        </p:blipFill>
        <p:spPr>
          <a:xfrm>
            <a:off x="5486400" y="1514475"/>
            <a:ext cx="3139119" cy="2612324"/>
          </a:xfrm>
          <a:prstGeom prst="rect">
            <a:avLst/>
          </a:prstGeom>
        </p:spPr>
      </p:pic>
      <p:sp>
        <p:nvSpPr>
          <p:cNvPr id="8" name="Rectangle 2"/>
          <p:cNvSpPr>
            <a:spLocks noGrp="1" noChangeArrowheads="1"/>
          </p:cNvSpPr>
          <p:nvPr>
            <p:ph type="title" idx="4294967295"/>
          </p:nvPr>
        </p:nvSpPr>
        <p:spPr>
          <a:xfrm>
            <a:off x="3268349" y="92776"/>
            <a:ext cx="5156560"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Measuring Linear Relationships with the Correlation Coefficient</a:t>
            </a:r>
            <a:endParaRPr lang="en-US" sz="2400">
              <a:ea typeface="+mj-ea"/>
              <a:cs typeface="+mj-cs"/>
            </a:endParaRPr>
          </a:p>
        </p:txBody>
      </p:sp>
    </p:spTree>
    <p:extLst>
      <p:ext uri="{BB962C8B-B14F-4D97-AF65-F5344CB8AC3E}">
        <p14:creationId xmlns:p14="http://schemas.microsoft.com/office/powerpoint/2010/main" val="980744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3"/>
              <p:cNvSpPr txBox="1">
                <a:spLocks noChangeArrowheads="1"/>
              </p:cNvSpPr>
              <p:nvPr/>
            </p:nvSpPr>
            <p:spPr bwMode="auto">
              <a:xfrm>
                <a:off x="556333" y="1648295"/>
                <a:ext cx="7717655" cy="4222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ＭＳ Ｐゴシック"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ＭＳ Ｐゴシック"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ＭＳ Ｐゴシック"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ＭＳ Ｐゴシック"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ＭＳ Ｐゴシック"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0" indent="0">
                  <a:buNone/>
                </a:pPr>
                <a:r>
                  <a:rPr lang="en-US" sz="1800" b="0" kern="0"/>
                  <a:t>A method to calculate the correlation between </a:t>
                </a:r>
                <a14:m>
                  <m:oMath xmlns:m="http://schemas.openxmlformats.org/officeDocument/2006/math">
                    <m:r>
                      <a:rPr lang="en-US" sz="1800" i="1">
                        <a:latin typeface="Cambria Math" panose="02040503050406030204" pitchFamily="18" charset="0"/>
                      </a:rPr>
                      <m:t>𝑿</m:t>
                    </m:r>
                  </m:oMath>
                </a14:m>
                <a:r>
                  <a:rPr lang="en-US" sz="1800" b="0" kern="0"/>
                  <a:t> and </a:t>
                </a:r>
                <a14:m>
                  <m:oMath xmlns:m="http://schemas.openxmlformats.org/officeDocument/2006/math">
                    <m:r>
                      <a:rPr lang="en-US" sz="1800" b="1" i="1" smtClean="0">
                        <a:latin typeface="Cambria Math" panose="02040503050406030204" pitchFamily="18" charset="0"/>
                      </a:rPr>
                      <m:t>𝒀</m:t>
                    </m:r>
                    <m:r>
                      <a:rPr lang="en-US" sz="1800" b="1" i="0" smtClean="0">
                        <a:latin typeface="Cambria Math" panose="02040503050406030204" pitchFamily="18" charset="0"/>
                      </a:rPr>
                      <m:t> </m:t>
                    </m:r>
                  </m:oMath>
                </a14:m>
                <a:r>
                  <a:rPr lang="en-US" sz="1800" b="0" kern="0"/>
                  <a:t>after controlling for the influence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𝟏</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𝒎</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oMath>
                </a14:m>
                <a:r>
                  <a:rPr lang="en-US" sz="1800" b="0" kern="0"/>
                  <a:t> other features on both </a:t>
                </a:r>
                <a14:m>
                  <m:oMath xmlns:m="http://schemas.openxmlformats.org/officeDocument/2006/math">
                    <m:r>
                      <a:rPr lang="en-US" sz="1800" i="1">
                        <a:latin typeface="Cambria Math" panose="02040503050406030204" pitchFamily="18" charset="0"/>
                      </a:rPr>
                      <m:t>𝑿</m:t>
                    </m:r>
                    <m:r>
                      <a:rPr lang="en-US" sz="1800" b="1" i="0" smtClean="0">
                        <a:latin typeface="Cambria Math" panose="02040503050406030204" pitchFamily="18" charset="0"/>
                      </a:rPr>
                      <m:t> </m:t>
                    </m:r>
                  </m:oMath>
                </a14:m>
                <a:r>
                  <a:rPr lang="en-US" sz="1800" b="0" kern="0"/>
                  <a:t>and </a:t>
                </a:r>
                <a14:m>
                  <m:oMath xmlns:m="http://schemas.openxmlformats.org/officeDocument/2006/math">
                    <m:r>
                      <a:rPr lang="en-US" sz="1800" b="0" i="1" kern="0" smtClean="0">
                        <a:latin typeface="Cambria Math" panose="02040503050406030204" pitchFamily="18" charset="0"/>
                      </a:rPr>
                      <m:t>𝑌</m:t>
                    </m:r>
                  </m:oMath>
                </a14:m>
                <a:r>
                  <a:rPr lang="en-US" sz="1800" b="0" kern="0"/>
                  <a:t>.</a:t>
                </a:r>
              </a:p>
              <a:p>
                <a:pPr marL="342900" indent="-342900">
                  <a:buFont typeface="+mj-lt"/>
                  <a:buAutoNum type="arabicPeriod"/>
                </a:pPr>
                <a:r>
                  <a:rPr lang="en-US" sz="1800" b="0" kern="0"/>
                  <a:t>perform linear, least-squares regression to predict </a:t>
                </a:r>
                <a14:m>
                  <m:oMath xmlns:m="http://schemas.openxmlformats.org/officeDocument/2006/math">
                    <m:r>
                      <a:rPr lang="en-US" sz="1800" i="1">
                        <a:latin typeface="Cambria Math" panose="02040503050406030204" pitchFamily="18" charset="0"/>
                      </a:rPr>
                      <m:t>𝑿</m:t>
                    </m:r>
                  </m:oMath>
                </a14:m>
                <a:r>
                  <a:rPr lang="en-US" sz="1800" b="0" kern="0"/>
                  <a:t> from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𝟏</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𝒎</m:t>
                        </m:r>
                        <m:r>
                          <a:rPr lang="en-US" sz="1800" i="1">
                            <a:latin typeface="Cambria Math" panose="02040503050406030204" pitchFamily="18" charset="0"/>
                          </a:rPr>
                          <m:t>−</m:t>
                        </m:r>
                        <m:r>
                          <a:rPr lang="en-US" sz="1800" i="1">
                            <a:latin typeface="Cambria Math" panose="02040503050406030204" pitchFamily="18" charset="0"/>
                          </a:rPr>
                          <m:t>𝟐</m:t>
                        </m:r>
                      </m:sub>
                    </m:sSub>
                  </m:oMath>
                </a14:m>
                <a:r>
                  <a:rPr lang="en-US" sz="1800" b="0" kern="0"/>
                  <a:t>. </a:t>
                </a:r>
                <a14:m>
                  <m:oMath xmlns:m="http://schemas.openxmlformats.org/officeDocument/2006/math">
                    <m:r>
                      <a:rPr lang="en-US" sz="1800" i="1">
                        <a:latin typeface="Cambria Math" panose="02040503050406030204" pitchFamily="18" charset="0"/>
                      </a:rPr>
                      <m:t>𝑿</m:t>
                    </m:r>
                  </m:oMath>
                </a14:m>
                <a:r>
                  <a:rPr lang="en-US" sz="1800" b="0" kern="0"/>
                  <a:t> is regressed on the predictors to calculate the estimate, </a:t>
                </a:r>
                <a14:m>
                  <m:oMath xmlns:m="http://schemas.openxmlformats.org/officeDocument/2006/math">
                    <m:sSup>
                      <m:sSupPr>
                        <m:ctrlPr>
                          <a:rPr lang="en-US" sz="1800" i="1" smtClean="0">
                            <a:latin typeface="Cambria Math" panose="02040503050406030204" pitchFamily="18" charset="0"/>
                          </a:rPr>
                        </m:ctrlPr>
                      </m:sSupPr>
                      <m:e>
                        <m:r>
                          <a:rPr lang="en-US" sz="1800" b="1" i="1" smtClean="0">
                            <a:latin typeface="Cambria Math" panose="02040503050406030204" pitchFamily="18" charset="0"/>
                          </a:rPr>
                          <m:t>𝑿</m:t>
                        </m:r>
                      </m:e>
                      <m:sup>
                        <m:r>
                          <a:rPr lang="en-US" sz="1800" b="1" i="1" smtClean="0">
                            <a:latin typeface="Cambria Math" panose="02040503050406030204" pitchFamily="18" charset="0"/>
                          </a:rPr>
                          <m:t>∗</m:t>
                        </m:r>
                      </m:sup>
                    </m:sSup>
                  </m:oMath>
                </a14:m>
                <a:endParaRPr lang="en-US" sz="1800"/>
              </a:p>
              <a:p>
                <a:pPr marL="342900" indent="-342900">
                  <a:buFont typeface="+mj-lt"/>
                  <a:buAutoNum type="arabicPeriod"/>
                </a:pPr>
                <a:r>
                  <a:rPr lang="en-US" sz="1800" b="0" kern="0"/>
                  <a:t>perform linear, least-squares regression to predict </a:t>
                </a:r>
                <a14:m>
                  <m:oMath xmlns:m="http://schemas.openxmlformats.org/officeDocument/2006/math">
                    <m:r>
                      <a:rPr lang="en-US" sz="1800" b="1" i="1" smtClean="0">
                        <a:latin typeface="Cambria Math" panose="02040503050406030204" pitchFamily="18" charset="0"/>
                      </a:rPr>
                      <m:t>𝒀</m:t>
                    </m:r>
                  </m:oMath>
                </a14:m>
                <a:r>
                  <a:rPr lang="en-US" sz="1800" b="0" kern="0"/>
                  <a:t> from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𝟏</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𝒎</m:t>
                        </m:r>
                        <m:r>
                          <a:rPr lang="en-US" sz="1800" i="1">
                            <a:latin typeface="Cambria Math" panose="02040503050406030204" pitchFamily="18" charset="0"/>
                          </a:rPr>
                          <m:t>−</m:t>
                        </m:r>
                        <m:r>
                          <a:rPr lang="en-US" sz="1800" i="1">
                            <a:latin typeface="Cambria Math" panose="02040503050406030204" pitchFamily="18" charset="0"/>
                          </a:rPr>
                          <m:t>𝟐</m:t>
                        </m:r>
                      </m:sub>
                    </m:sSub>
                  </m:oMath>
                </a14:m>
                <a:r>
                  <a:rPr lang="en-US" sz="1800" b="0" kern="0"/>
                  <a:t>. </a:t>
                </a:r>
                <a14:m>
                  <m:oMath xmlns:m="http://schemas.openxmlformats.org/officeDocument/2006/math">
                    <m:r>
                      <a:rPr lang="en-US" sz="1800" b="1" i="1" smtClean="0">
                        <a:latin typeface="Cambria Math" panose="02040503050406030204" pitchFamily="18" charset="0"/>
                      </a:rPr>
                      <m:t>𝒀</m:t>
                    </m:r>
                  </m:oMath>
                </a14:m>
                <a:r>
                  <a:rPr lang="en-US" sz="1800" b="0" kern="0"/>
                  <a:t> is regressed on the predictors to calculate the estimate, </a:t>
                </a:r>
                <a14:m>
                  <m:oMath xmlns:m="http://schemas.openxmlformats.org/officeDocument/2006/math">
                    <m:sSup>
                      <m:sSupPr>
                        <m:ctrlPr>
                          <a:rPr lang="en-US" sz="1800" i="1">
                            <a:latin typeface="Cambria Math" panose="02040503050406030204" pitchFamily="18" charset="0"/>
                          </a:rPr>
                        </m:ctrlPr>
                      </m:sSupPr>
                      <m:e>
                        <m:r>
                          <a:rPr lang="en-US" sz="1800" b="1" i="1" smtClean="0">
                            <a:latin typeface="Cambria Math" panose="02040503050406030204" pitchFamily="18" charset="0"/>
                          </a:rPr>
                          <m:t>𝒀</m:t>
                        </m:r>
                      </m:e>
                      <m:sup>
                        <m:r>
                          <a:rPr lang="en-US" sz="1800" i="1">
                            <a:latin typeface="Cambria Math" panose="02040503050406030204" pitchFamily="18" charset="0"/>
                          </a:rPr>
                          <m:t>∗</m:t>
                        </m:r>
                      </m:sup>
                    </m:sSup>
                  </m:oMath>
                </a14:m>
                <a:endParaRPr lang="en-US" sz="1800"/>
              </a:p>
            </p:txBody>
          </p:sp>
        </mc:Choice>
        <mc:Fallback xmlns="">
          <p:sp>
            <p:nvSpPr>
              <p:cNvPr id="9" name="Rectangle 3"/>
              <p:cNvSpPr txBox="1">
                <a:spLocks noRot="1" noChangeAspect="1" noMove="1" noResize="1" noEditPoints="1" noAdjustHandles="1" noChangeArrowheads="1" noChangeShapeType="1" noTextEdit="1"/>
              </p:cNvSpPr>
              <p:nvPr/>
            </p:nvSpPr>
            <p:spPr bwMode="auto">
              <a:xfrm>
                <a:off x="556333" y="1648295"/>
                <a:ext cx="7717655" cy="422275"/>
              </a:xfrm>
              <a:prstGeom prst="rect">
                <a:avLst/>
              </a:prstGeom>
              <a:blipFill>
                <a:blip r:embed="rId2"/>
                <a:stretch>
                  <a:fillRect l="-632" t="-12857" r="-474" b="-33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 name="Rectangle 2"/>
          <p:cNvSpPr>
            <a:spLocks noGrp="1" noChangeArrowheads="1"/>
          </p:cNvSpPr>
          <p:nvPr>
            <p:ph type="title" idx="4294967295"/>
          </p:nvPr>
        </p:nvSpPr>
        <p:spPr>
          <a:xfrm>
            <a:off x="3268349" y="92776"/>
            <a:ext cx="5156560"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Partial Correlation</a:t>
            </a:r>
            <a:endParaRPr lang="en-US" sz="2400">
              <a:ea typeface="+mj-ea"/>
              <a:cs typeface="+mj-cs"/>
            </a:endParaRPr>
          </a:p>
        </p:txBody>
      </p:sp>
      <p:grpSp>
        <p:nvGrpSpPr>
          <p:cNvPr id="36" name="Group 35"/>
          <p:cNvGrpSpPr/>
          <p:nvPr/>
        </p:nvGrpSpPr>
        <p:grpSpPr>
          <a:xfrm>
            <a:off x="1777216" y="3948202"/>
            <a:ext cx="6668743" cy="1817695"/>
            <a:chOff x="1289223" y="2636666"/>
            <a:chExt cx="6668743" cy="2145528"/>
          </a:xfrm>
        </p:grpSpPr>
        <p:cxnSp>
          <p:nvCxnSpPr>
            <p:cNvPr id="3" name="Straight Arrow Connector 2"/>
            <p:cNvCxnSpPr/>
            <p:nvPr/>
          </p:nvCxnSpPr>
          <p:spPr bwMode="auto">
            <a:xfrm flipV="1">
              <a:off x="1615736" y="2636666"/>
              <a:ext cx="0" cy="1669002"/>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 name="Straight Arrow Connector 5"/>
            <p:cNvCxnSpPr/>
            <p:nvPr/>
          </p:nvCxnSpPr>
          <p:spPr bwMode="auto">
            <a:xfrm>
              <a:off x="1624613" y="4305668"/>
              <a:ext cx="2388094"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Oval 6"/>
            <p:cNvSpPr/>
            <p:nvPr/>
          </p:nvSpPr>
          <p:spPr bwMode="auto">
            <a:xfrm>
              <a:off x="2086252" y="3488922"/>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1" name="Oval 10"/>
            <p:cNvSpPr/>
            <p:nvPr/>
          </p:nvSpPr>
          <p:spPr bwMode="auto">
            <a:xfrm>
              <a:off x="1926641" y="3897295"/>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 name="Oval 11"/>
            <p:cNvSpPr/>
            <p:nvPr/>
          </p:nvSpPr>
          <p:spPr bwMode="auto">
            <a:xfrm>
              <a:off x="2374702" y="3505862"/>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3" name="Oval 12"/>
            <p:cNvSpPr/>
            <p:nvPr/>
          </p:nvSpPr>
          <p:spPr bwMode="auto">
            <a:xfrm>
              <a:off x="2493893" y="3199581"/>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5" name="Oval 14"/>
            <p:cNvSpPr/>
            <p:nvPr/>
          </p:nvSpPr>
          <p:spPr bwMode="auto">
            <a:xfrm>
              <a:off x="2766058" y="3084544"/>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6" name="Oval 15"/>
            <p:cNvSpPr/>
            <p:nvPr/>
          </p:nvSpPr>
          <p:spPr bwMode="auto">
            <a:xfrm>
              <a:off x="3013153" y="3038825"/>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7" name="Oval 16"/>
            <p:cNvSpPr/>
            <p:nvPr/>
          </p:nvSpPr>
          <p:spPr bwMode="auto">
            <a:xfrm>
              <a:off x="2828868" y="3201877"/>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8" name="Oval 17"/>
            <p:cNvSpPr/>
            <p:nvPr/>
          </p:nvSpPr>
          <p:spPr bwMode="auto">
            <a:xfrm>
              <a:off x="3531916" y="2889160"/>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mc:AlternateContent xmlns:mc="http://schemas.openxmlformats.org/markup-compatibility/2006" xmlns:a14="http://schemas.microsoft.com/office/drawing/2010/main">
          <mc:Choice Requires="a14">
            <p:sp>
              <p:nvSpPr>
                <p:cNvPr id="10" name="TextBox 9"/>
                <p:cNvSpPr txBox="1"/>
                <p:nvPr/>
              </p:nvSpPr>
              <p:spPr>
                <a:xfrm>
                  <a:off x="2343639" y="4453757"/>
                  <a:ext cx="1462454" cy="3269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𝟐</m:t>
                            </m:r>
                          </m:sub>
                        </m:sSub>
                      </m:oMath>
                    </m:oMathPara>
                  </a14:m>
                  <a:endParaRPr lang="en-US"/>
                </a:p>
              </p:txBody>
            </p:sp>
          </mc:Choice>
          <mc:Fallback xmlns="">
            <p:sp>
              <p:nvSpPr>
                <p:cNvPr id="10" name="TextBox 9"/>
                <p:cNvSpPr txBox="1">
                  <a:spLocks noRot="1" noChangeAspect="1" noMove="1" noResize="1" noEditPoints="1" noAdjustHandles="1" noChangeArrowheads="1" noChangeShapeType="1" noTextEdit="1"/>
                </p:cNvSpPr>
                <p:nvPr/>
              </p:nvSpPr>
              <p:spPr>
                <a:xfrm>
                  <a:off x="2343639" y="4453757"/>
                  <a:ext cx="1462454" cy="326958"/>
                </a:xfrm>
                <a:prstGeom prst="rect">
                  <a:avLst/>
                </a:prstGeom>
                <a:blipFill>
                  <a:blip r:embed="rId3"/>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289223" y="3174783"/>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1289223" y="3174783"/>
                  <a:ext cx="224420" cy="276999"/>
                </a:xfrm>
                <a:prstGeom prst="rect">
                  <a:avLst/>
                </a:prstGeom>
                <a:blipFill>
                  <a:blip r:embed="rId4"/>
                  <a:stretch>
                    <a:fillRect l="-25000" r="-22222" b="-28205"/>
                  </a:stretch>
                </a:blipFill>
              </p:spPr>
              <p:txBody>
                <a:bodyPr/>
                <a:lstStyle/>
                <a:p>
                  <a:r>
                    <a:rPr lang="en-US">
                      <a:noFill/>
                    </a:rPr>
                    <a:t> </a:t>
                  </a:r>
                </a:p>
              </p:txBody>
            </p:sp>
          </mc:Fallback>
        </mc:AlternateContent>
        <p:cxnSp>
          <p:nvCxnSpPr>
            <p:cNvPr id="20" name="Straight Arrow Connector 19"/>
            <p:cNvCxnSpPr/>
            <p:nvPr/>
          </p:nvCxnSpPr>
          <p:spPr bwMode="auto">
            <a:xfrm flipV="1">
              <a:off x="5560995" y="2638144"/>
              <a:ext cx="0" cy="1669002"/>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Arrow Connector 20"/>
            <p:cNvCxnSpPr/>
            <p:nvPr/>
          </p:nvCxnSpPr>
          <p:spPr bwMode="auto">
            <a:xfrm>
              <a:off x="5569872" y="4307146"/>
              <a:ext cx="2388094"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 name="Oval 21"/>
            <p:cNvSpPr/>
            <p:nvPr/>
          </p:nvSpPr>
          <p:spPr bwMode="auto">
            <a:xfrm>
              <a:off x="6031511" y="3561423"/>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3" name="Oval 22"/>
            <p:cNvSpPr/>
            <p:nvPr/>
          </p:nvSpPr>
          <p:spPr bwMode="auto">
            <a:xfrm>
              <a:off x="5785921" y="3584282"/>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4" name="Oval 23"/>
            <p:cNvSpPr/>
            <p:nvPr/>
          </p:nvSpPr>
          <p:spPr bwMode="auto">
            <a:xfrm>
              <a:off x="6435371" y="3480706"/>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5" name="Oval 24"/>
            <p:cNvSpPr/>
            <p:nvPr/>
          </p:nvSpPr>
          <p:spPr bwMode="auto">
            <a:xfrm>
              <a:off x="6639631" y="3299532"/>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6" name="Oval 25"/>
            <p:cNvSpPr/>
            <p:nvPr/>
          </p:nvSpPr>
          <p:spPr bwMode="auto">
            <a:xfrm>
              <a:off x="6662490" y="3176722"/>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7" name="Oval 26"/>
            <p:cNvSpPr/>
            <p:nvPr/>
          </p:nvSpPr>
          <p:spPr bwMode="auto">
            <a:xfrm>
              <a:off x="6889537" y="2912020"/>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8" name="Oval 27"/>
            <p:cNvSpPr/>
            <p:nvPr/>
          </p:nvSpPr>
          <p:spPr bwMode="auto">
            <a:xfrm>
              <a:off x="6889537" y="3247745"/>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9" name="Oval 28"/>
            <p:cNvSpPr/>
            <p:nvPr/>
          </p:nvSpPr>
          <p:spPr bwMode="auto">
            <a:xfrm>
              <a:off x="7124758" y="2684543"/>
              <a:ext cx="45719" cy="45719"/>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mc:AlternateContent xmlns:mc="http://schemas.openxmlformats.org/markup-compatibility/2006" xmlns:a14="http://schemas.microsoft.com/office/drawing/2010/main">
          <mc:Choice Requires="a14">
            <p:sp>
              <p:nvSpPr>
                <p:cNvPr id="30" name="TextBox 29"/>
                <p:cNvSpPr txBox="1"/>
                <p:nvPr/>
              </p:nvSpPr>
              <p:spPr>
                <a:xfrm>
                  <a:off x="6288898" y="4455236"/>
                  <a:ext cx="1462454" cy="3269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𝟐</m:t>
                            </m:r>
                          </m:sub>
                        </m:sSub>
                      </m:oMath>
                    </m:oMathPara>
                  </a14:m>
                  <a:endParaRPr lang="en-US"/>
                </a:p>
              </p:txBody>
            </p:sp>
          </mc:Choice>
          <mc:Fallback xmlns="">
            <p:sp>
              <p:nvSpPr>
                <p:cNvPr id="30" name="TextBox 29"/>
                <p:cNvSpPr txBox="1">
                  <a:spLocks noRot="1" noChangeAspect="1" noMove="1" noResize="1" noEditPoints="1" noAdjustHandles="1" noChangeArrowheads="1" noChangeShapeType="1" noTextEdit="1"/>
                </p:cNvSpPr>
                <p:nvPr/>
              </p:nvSpPr>
              <p:spPr>
                <a:xfrm>
                  <a:off x="6288898" y="4455236"/>
                  <a:ext cx="1462454" cy="326958"/>
                </a:xfrm>
                <a:prstGeom prst="rect">
                  <a:avLst/>
                </a:prstGeom>
                <a:blipFill>
                  <a:blip r:embed="rId5"/>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234482" y="3176261"/>
                  <a:ext cx="2099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a:p>
              </p:txBody>
            </p:sp>
          </mc:Choice>
          <mc:Fallback xmlns="">
            <p:sp>
              <p:nvSpPr>
                <p:cNvPr id="31" name="TextBox 30"/>
                <p:cNvSpPr txBox="1">
                  <a:spLocks noRot="1" noChangeAspect="1" noMove="1" noResize="1" noEditPoints="1" noAdjustHandles="1" noChangeArrowheads="1" noChangeShapeType="1" noTextEdit="1"/>
                </p:cNvSpPr>
                <p:nvPr/>
              </p:nvSpPr>
              <p:spPr>
                <a:xfrm>
                  <a:off x="5234482" y="3176261"/>
                  <a:ext cx="209994" cy="276999"/>
                </a:xfrm>
                <a:prstGeom prst="rect">
                  <a:avLst/>
                </a:prstGeom>
                <a:blipFill>
                  <a:blip r:embed="rId6"/>
                  <a:stretch>
                    <a:fillRect l="-26471" r="-23529" b="-28947"/>
                  </a:stretch>
                </a:blipFill>
              </p:spPr>
              <p:txBody>
                <a:bodyPr/>
                <a:lstStyle/>
                <a:p>
                  <a:r>
                    <a:rPr lang="en-US">
                      <a:noFill/>
                    </a:rPr>
                    <a:t> </a:t>
                  </a:r>
                </a:p>
              </p:txBody>
            </p:sp>
          </mc:Fallback>
        </mc:AlternateContent>
        <p:cxnSp>
          <p:nvCxnSpPr>
            <p:cNvPr id="33" name="Straight Connector 32"/>
            <p:cNvCxnSpPr/>
            <p:nvPr/>
          </p:nvCxnSpPr>
          <p:spPr bwMode="auto">
            <a:xfrm flipV="1">
              <a:off x="1713514" y="2686250"/>
              <a:ext cx="1779749" cy="1244202"/>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flipV="1">
              <a:off x="5677515" y="2712942"/>
              <a:ext cx="1779749" cy="1244202"/>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617510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3"/>
              <p:cNvSpPr txBox="1">
                <a:spLocks noChangeArrowheads="1"/>
              </p:cNvSpPr>
              <p:nvPr/>
            </p:nvSpPr>
            <p:spPr bwMode="auto">
              <a:xfrm>
                <a:off x="556333" y="1648295"/>
                <a:ext cx="7717655" cy="4222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ＭＳ Ｐゴシック"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ＭＳ Ｐゴシック"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ＭＳ Ｐゴシック"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ＭＳ Ｐゴシック"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ＭＳ Ｐゴシック"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0" indent="0">
                  <a:buNone/>
                </a:pPr>
                <a:r>
                  <a:rPr lang="en-US" sz="1800" b="0" kern="0"/>
                  <a:t>A method to calculate the correlation between </a:t>
                </a:r>
                <a14:m>
                  <m:oMath xmlns:m="http://schemas.openxmlformats.org/officeDocument/2006/math">
                    <m:r>
                      <a:rPr lang="en-US" sz="1800" i="1">
                        <a:latin typeface="Cambria Math" panose="02040503050406030204" pitchFamily="18" charset="0"/>
                      </a:rPr>
                      <m:t>𝑿</m:t>
                    </m:r>
                  </m:oMath>
                </a14:m>
                <a:r>
                  <a:rPr lang="en-US" sz="1800" b="0" kern="0"/>
                  <a:t> and </a:t>
                </a:r>
                <a14:m>
                  <m:oMath xmlns:m="http://schemas.openxmlformats.org/officeDocument/2006/math">
                    <m:r>
                      <a:rPr lang="en-US" sz="1800" b="1" i="1" smtClean="0">
                        <a:latin typeface="Cambria Math" panose="02040503050406030204" pitchFamily="18" charset="0"/>
                      </a:rPr>
                      <m:t>𝒀</m:t>
                    </m:r>
                    <m:r>
                      <a:rPr lang="en-US" sz="1800" b="1" i="0" smtClean="0">
                        <a:latin typeface="Cambria Math" panose="02040503050406030204" pitchFamily="18" charset="0"/>
                      </a:rPr>
                      <m:t> </m:t>
                    </m:r>
                  </m:oMath>
                </a14:m>
                <a:r>
                  <a:rPr lang="en-US" sz="1800" b="0" kern="0"/>
                  <a:t>after controlling for the influence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𝟏</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𝒎</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oMath>
                </a14:m>
                <a:r>
                  <a:rPr lang="en-US" sz="1800" b="0" kern="0"/>
                  <a:t> other features on both </a:t>
                </a:r>
                <a14:m>
                  <m:oMath xmlns:m="http://schemas.openxmlformats.org/officeDocument/2006/math">
                    <m:r>
                      <a:rPr lang="en-US" sz="1800" i="1">
                        <a:latin typeface="Cambria Math" panose="02040503050406030204" pitchFamily="18" charset="0"/>
                      </a:rPr>
                      <m:t>𝑿</m:t>
                    </m:r>
                    <m:r>
                      <a:rPr lang="en-US" sz="1800" b="1" i="0" smtClean="0">
                        <a:latin typeface="Cambria Math" panose="02040503050406030204" pitchFamily="18" charset="0"/>
                      </a:rPr>
                      <m:t> </m:t>
                    </m:r>
                  </m:oMath>
                </a14:m>
                <a:r>
                  <a:rPr lang="en-US" sz="1800" b="0" kern="0"/>
                  <a:t>and </a:t>
                </a:r>
                <a14:m>
                  <m:oMath xmlns:m="http://schemas.openxmlformats.org/officeDocument/2006/math">
                    <m:r>
                      <a:rPr lang="en-US" sz="1800" b="0" i="1" kern="0" smtClean="0">
                        <a:latin typeface="Cambria Math" panose="02040503050406030204" pitchFamily="18" charset="0"/>
                      </a:rPr>
                      <m:t>𝑌</m:t>
                    </m:r>
                  </m:oMath>
                </a14:m>
                <a:r>
                  <a:rPr lang="en-US" sz="1800" b="0" kern="0"/>
                  <a:t>.</a:t>
                </a:r>
              </a:p>
              <a:p>
                <a:pPr marL="342900" indent="-342900">
                  <a:buFont typeface="+mj-lt"/>
                  <a:buAutoNum type="arabicPeriod" startAt="3"/>
                </a:pPr>
                <a:r>
                  <a:rPr lang="en-US" sz="1800" b="0" kern="0"/>
                  <a:t>calculate the residuals in Step #1, </a:t>
                </a:r>
                <a14:m>
                  <m:oMath xmlns:m="http://schemas.openxmlformats.org/officeDocument/2006/math">
                    <m:r>
                      <a:rPr lang="en-US" sz="1800" i="1">
                        <a:latin typeface="Cambria Math" panose="02040503050406030204" pitchFamily="18" charset="0"/>
                      </a:rPr>
                      <m:t>𝑿</m:t>
                    </m:r>
                    <m:sSup>
                      <m:sSupPr>
                        <m:ctrlPr>
                          <a:rPr lang="en-US" sz="1800" i="1">
                            <a:latin typeface="Cambria Math" panose="02040503050406030204" pitchFamily="18" charset="0"/>
                          </a:rPr>
                        </m:ctrlPr>
                      </m:sSupPr>
                      <m:e>
                        <m:r>
                          <a:rPr lang="en-US" sz="1800" b="1" i="1" smtClean="0">
                            <a:latin typeface="Cambria Math" panose="02040503050406030204" pitchFamily="18" charset="0"/>
                          </a:rPr>
                          <m:t>−</m:t>
                        </m:r>
                        <m:r>
                          <a:rPr lang="en-US" sz="1800" i="1">
                            <a:latin typeface="Cambria Math" panose="02040503050406030204" pitchFamily="18" charset="0"/>
                          </a:rPr>
                          <m:t>𝑿</m:t>
                        </m:r>
                      </m:e>
                      <m:sup>
                        <m:r>
                          <a:rPr lang="en-US" sz="1800" i="1">
                            <a:latin typeface="Cambria Math" panose="02040503050406030204" pitchFamily="18" charset="0"/>
                          </a:rPr>
                          <m:t>∗</m:t>
                        </m:r>
                      </m:sup>
                    </m:sSup>
                  </m:oMath>
                </a14:m>
                <a:r>
                  <a:rPr lang="en-US" sz="1800" b="0" kern="0"/>
                  <a:t>, where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𝑿</m:t>
                        </m:r>
                      </m:e>
                      <m:sup>
                        <m:r>
                          <a:rPr lang="en-US" sz="1800" i="1">
                            <a:latin typeface="Cambria Math" panose="02040503050406030204" pitchFamily="18" charset="0"/>
                          </a:rPr>
                          <m:t>∗</m:t>
                        </m:r>
                      </m:sup>
                    </m:sSup>
                    <m:r>
                      <a:rPr lang="en-US" sz="1800" b="1" i="1" smtClean="0">
                        <a:latin typeface="Cambria Math" panose="02040503050406030204" pitchFamily="18" charset="0"/>
                      </a:rPr>
                      <m:t>=</m:t>
                    </m:r>
                    <m:r>
                      <a:rPr lang="en-US" sz="1800" b="1" i="1" smtClean="0">
                        <a:latin typeface="Cambria Math" panose="02040503050406030204" pitchFamily="18" charset="0"/>
                      </a:rPr>
                      <m:t>𝒇</m:t>
                    </m:r>
                    <m:r>
                      <a:rPr lang="en-US" sz="1800" b="1"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𝟏</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𝒎</m:t>
                        </m:r>
                        <m:r>
                          <a:rPr lang="en-US" sz="1800" i="1">
                            <a:latin typeface="Cambria Math" panose="02040503050406030204" pitchFamily="18" charset="0"/>
                          </a:rPr>
                          <m:t>−</m:t>
                        </m:r>
                        <m:r>
                          <a:rPr lang="en-US" sz="1800" i="1">
                            <a:latin typeface="Cambria Math" panose="02040503050406030204" pitchFamily="18" charset="0"/>
                          </a:rPr>
                          <m:t>𝟐</m:t>
                        </m:r>
                      </m:sub>
                    </m:sSub>
                    <m:r>
                      <a:rPr lang="en-US" sz="1800" b="1" i="1" smtClean="0">
                        <a:latin typeface="Cambria Math" panose="02040503050406030204" pitchFamily="18" charset="0"/>
                      </a:rPr>
                      <m:t>)</m:t>
                    </m:r>
                  </m:oMath>
                </a14:m>
                <a:r>
                  <a:rPr lang="en-US" sz="1800" b="0" kern="0"/>
                  <a:t>, linear regression model</a:t>
                </a:r>
              </a:p>
              <a:p>
                <a:pPr marL="342900" indent="-342900">
                  <a:buFont typeface="+mj-lt"/>
                  <a:buAutoNum type="arabicPeriod" startAt="3"/>
                </a:pPr>
                <a:r>
                  <a:rPr lang="en-US" sz="1800" b="0" kern="0"/>
                  <a:t>calculate the residuals in Step #1, </a:t>
                </a:r>
                <a14:m>
                  <m:oMath xmlns:m="http://schemas.openxmlformats.org/officeDocument/2006/math">
                    <m:sSup>
                      <m:sSupPr>
                        <m:ctrlPr>
                          <a:rPr lang="en-US" sz="1800" i="1">
                            <a:latin typeface="Cambria Math" panose="02040503050406030204" pitchFamily="18" charset="0"/>
                          </a:rPr>
                        </m:ctrlPr>
                      </m:sSupPr>
                      <m:e>
                        <m:r>
                          <a:rPr lang="en-US" sz="1800" b="1" i="1" smtClean="0">
                            <a:latin typeface="Cambria Math" panose="02040503050406030204" pitchFamily="18" charset="0"/>
                          </a:rPr>
                          <m:t>𝒀</m:t>
                        </m:r>
                        <m:r>
                          <a:rPr lang="en-US" sz="1800" i="1">
                            <a:latin typeface="Cambria Math" panose="02040503050406030204" pitchFamily="18" charset="0"/>
                          </a:rPr>
                          <m:t>−</m:t>
                        </m:r>
                        <m:r>
                          <a:rPr lang="en-US" sz="1800" b="1" i="1" smtClean="0">
                            <a:latin typeface="Cambria Math" panose="02040503050406030204" pitchFamily="18" charset="0"/>
                          </a:rPr>
                          <m:t>𝒀</m:t>
                        </m:r>
                      </m:e>
                      <m:sup>
                        <m:r>
                          <a:rPr lang="en-US" sz="1800" i="1">
                            <a:latin typeface="Cambria Math" panose="02040503050406030204" pitchFamily="18" charset="0"/>
                          </a:rPr>
                          <m:t>∗</m:t>
                        </m:r>
                      </m:sup>
                    </m:sSup>
                  </m:oMath>
                </a14:m>
                <a:r>
                  <a:rPr lang="en-US" sz="1800" b="0" kern="0"/>
                  <a:t>, where </a:t>
                </a:r>
                <a14:m>
                  <m:oMath xmlns:m="http://schemas.openxmlformats.org/officeDocument/2006/math">
                    <m:sSup>
                      <m:sSupPr>
                        <m:ctrlPr>
                          <a:rPr lang="en-US" sz="1800" i="1">
                            <a:latin typeface="Cambria Math" panose="02040503050406030204" pitchFamily="18" charset="0"/>
                          </a:rPr>
                        </m:ctrlPr>
                      </m:sSupPr>
                      <m:e>
                        <m:r>
                          <a:rPr lang="en-US" sz="1800" b="1" i="1" smtClean="0">
                            <a:latin typeface="Cambria Math" panose="02040503050406030204" pitchFamily="18" charset="0"/>
                          </a:rPr>
                          <m:t>𝒀</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𝒇</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𝟏</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𝒎</m:t>
                        </m:r>
                        <m:r>
                          <a:rPr lang="en-US" sz="1800" i="1">
                            <a:latin typeface="Cambria Math" panose="02040503050406030204" pitchFamily="18" charset="0"/>
                          </a:rPr>
                          <m:t>−</m:t>
                        </m:r>
                        <m:r>
                          <a:rPr lang="en-US" sz="1800" i="1">
                            <a:latin typeface="Cambria Math" panose="02040503050406030204" pitchFamily="18" charset="0"/>
                          </a:rPr>
                          <m:t>𝟐</m:t>
                        </m:r>
                      </m:sub>
                    </m:sSub>
                    <m:r>
                      <a:rPr lang="en-US" sz="1800" i="1">
                        <a:latin typeface="Cambria Math" panose="02040503050406030204" pitchFamily="18" charset="0"/>
                      </a:rPr>
                      <m:t>)</m:t>
                    </m:r>
                  </m:oMath>
                </a14:m>
                <a:r>
                  <a:rPr lang="en-US" sz="1800" b="0" kern="0"/>
                  <a:t>, linear regression model</a:t>
                </a:r>
              </a:p>
            </p:txBody>
          </p:sp>
        </mc:Choice>
        <mc:Fallback xmlns="">
          <p:sp>
            <p:nvSpPr>
              <p:cNvPr id="9" name="Rectangle 3"/>
              <p:cNvSpPr txBox="1">
                <a:spLocks noRot="1" noChangeAspect="1" noMove="1" noResize="1" noEditPoints="1" noAdjustHandles="1" noChangeArrowheads="1" noChangeShapeType="1" noTextEdit="1"/>
              </p:cNvSpPr>
              <p:nvPr/>
            </p:nvSpPr>
            <p:spPr bwMode="auto">
              <a:xfrm>
                <a:off x="556333" y="1648295"/>
                <a:ext cx="7717655" cy="422275"/>
              </a:xfrm>
              <a:prstGeom prst="rect">
                <a:avLst/>
              </a:prstGeom>
              <a:blipFill>
                <a:blip r:embed="rId2"/>
                <a:stretch>
                  <a:fillRect l="-632" t="-12857" r="-474" b="-33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 name="Rectangle 2"/>
          <p:cNvSpPr>
            <a:spLocks noGrp="1" noChangeArrowheads="1"/>
          </p:cNvSpPr>
          <p:nvPr>
            <p:ph type="title" idx="4294967295"/>
          </p:nvPr>
        </p:nvSpPr>
        <p:spPr>
          <a:xfrm>
            <a:off x="3268349" y="92776"/>
            <a:ext cx="5156560"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Partial Correlation</a:t>
            </a:r>
            <a:endParaRPr lang="en-US" sz="2400">
              <a:ea typeface="+mj-ea"/>
              <a:cs typeface="+mj-cs"/>
            </a:endParaRPr>
          </a:p>
        </p:txBody>
      </p:sp>
      <p:cxnSp>
        <p:nvCxnSpPr>
          <p:cNvPr id="3" name="Straight Arrow Connector 2"/>
          <p:cNvCxnSpPr/>
          <p:nvPr/>
        </p:nvCxnSpPr>
        <p:spPr bwMode="auto">
          <a:xfrm flipV="1">
            <a:off x="1929042" y="3797282"/>
            <a:ext cx="0" cy="1413982"/>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 name="Straight Arrow Connector 5"/>
          <p:cNvCxnSpPr/>
          <p:nvPr/>
        </p:nvCxnSpPr>
        <p:spPr bwMode="auto">
          <a:xfrm>
            <a:off x="1936563" y="5211264"/>
            <a:ext cx="2023198"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10" name="TextBox 9"/>
              <p:cNvSpPr txBox="1"/>
              <p:nvPr/>
            </p:nvSpPr>
            <p:spPr>
              <a:xfrm>
                <a:off x="2314902" y="5336726"/>
                <a:ext cx="12389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𝟐</m:t>
                          </m:r>
                        </m:sub>
                      </m:sSub>
                    </m:oMath>
                  </m:oMathPara>
                </a14:m>
                <a:endParaRPr lang="en-US"/>
              </a:p>
            </p:txBody>
          </p:sp>
        </mc:Choice>
        <mc:Fallback xmlns="">
          <p:sp>
            <p:nvSpPr>
              <p:cNvPr id="10" name="TextBox 9"/>
              <p:cNvSpPr txBox="1">
                <a:spLocks noRot="1" noChangeAspect="1" noMove="1" noResize="1" noEditPoints="1" noAdjustHandles="1" noChangeArrowheads="1" noChangeShapeType="1" noTextEdit="1"/>
              </p:cNvSpPr>
              <p:nvPr/>
            </p:nvSpPr>
            <p:spPr>
              <a:xfrm>
                <a:off x="2314902" y="5336726"/>
                <a:ext cx="1238994" cy="276999"/>
              </a:xfrm>
              <a:prstGeom prst="rect">
                <a:avLst/>
              </a:prstGeom>
              <a:blipFill>
                <a:blip r:embed="rId3"/>
                <a:stretch>
                  <a:fillRect l="-3941" r="-147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150261" y="4253176"/>
                <a:ext cx="7004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𝑿</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𝑿</m:t>
                          </m:r>
                        </m:e>
                        <m:sup>
                          <m:r>
                            <a:rPr lang="en-US" i="1">
                              <a:latin typeface="Cambria Math" panose="02040503050406030204" pitchFamily="18" charset="0"/>
                            </a:rPr>
                            <m:t>∗</m:t>
                          </m:r>
                        </m:sup>
                      </m:sSup>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1150261" y="4253176"/>
                <a:ext cx="700448" cy="276999"/>
              </a:xfrm>
              <a:prstGeom prst="rect">
                <a:avLst/>
              </a:prstGeom>
              <a:blipFill>
                <a:blip r:embed="rId4"/>
                <a:stretch>
                  <a:fillRect l="-6957" b="-8889"/>
                </a:stretch>
              </a:blipFill>
            </p:spPr>
            <p:txBody>
              <a:bodyPr/>
              <a:lstStyle/>
              <a:p>
                <a:r>
                  <a:rPr lang="en-US">
                    <a:noFill/>
                  </a:rPr>
                  <a:t> </a:t>
                </a:r>
              </a:p>
            </p:txBody>
          </p:sp>
        </mc:Fallback>
      </mc:AlternateContent>
      <p:cxnSp>
        <p:nvCxnSpPr>
          <p:cNvPr id="20" name="Straight Arrow Connector 19"/>
          <p:cNvCxnSpPr/>
          <p:nvPr/>
        </p:nvCxnSpPr>
        <p:spPr bwMode="auto">
          <a:xfrm flipV="1">
            <a:off x="5271474" y="3798534"/>
            <a:ext cx="0" cy="1413982"/>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Arrow Connector 20"/>
          <p:cNvCxnSpPr/>
          <p:nvPr/>
        </p:nvCxnSpPr>
        <p:spPr bwMode="auto">
          <a:xfrm>
            <a:off x="5278994" y="5212516"/>
            <a:ext cx="2023198"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30" name="TextBox 29"/>
              <p:cNvSpPr txBox="1"/>
              <p:nvPr/>
            </p:nvSpPr>
            <p:spPr>
              <a:xfrm>
                <a:off x="5657333" y="5337978"/>
                <a:ext cx="12389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𝟐</m:t>
                          </m:r>
                        </m:sub>
                      </m:sSub>
                    </m:oMath>
                  </m:oMathPara>
                </a14:m>
                <a:endParaRPr lang="en-US"/>
              </a:p>
            </p:txBody>
          </p:sp>
        </mc:Choice>
        <mc:Fallback xmlns="">
          <p:sp>
            <p:nvSpPr>
              <p:cNvPr id="30" name="TextBox 29"/>
              <p:cNvSpPr txBox="1">
                <a:spLocks noRot="1" noChangeAspect="1" noMove="1" noResize="1" noEditPoints="1" noAdjustHandles="1" noChangeArrowheads="1" noChangeShapeType="1" noTextEdit="1"/>
              </p:cNvSpPr>
              <p:nvPr/>
            </p:nvSpPr>
            <p:spPr>
              <a:xfrm>
                <a:off x="5657333" y="5337978"/>
                <a:ext cx="1238994" cy="276999"/>
              </a:xfrm>
              <a:prstGeom prst="rect">
                <a:avLst/>
              </a:prstGeom>
              <a:blipFill>
                <a:blip r:embed="rId5"/>
                <a:stretch>
                  <a:fillRect l="-3448" r="-147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505742" y="4253176"/>
                <a:ext cx="7228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𝒀</m:t>
                          </m:r>
                          <m:r>
                            <a:rPr lang="en-US" i="1">
                              <a:latin typeface="Cambria Math" panose="02040503050406030204" pitchFamily="18" charset="0"/>
                            </a:rPr>
                            <m:t>−</m:t>
                          </m:r>
                          <m:r>
                            <a:rPr lang="en-US" i="1">
                              <a:latin typeface="Cambria Math" panose="02040503050406030204" pitchFamily="18" charset="0"/>
                            </a:rPr>
                            <m:t>𝒀</m:t>
                          </m:r>
                        </m:e>
                        <m:sup>
                          <m:r>
                            <a:rPr lang="en-US" i="1">
                              <a:latin typeface="Cambria Math" panose="02040503050406030204" pitchFamily="18" charset="0"/>
                            </a:rPr>
                            <m:t>∗</m:t>
                          </m:r>
                        </m:sup>
                      </m:sSup>
                    </m:oMath>
                  </m:oMathPara>
                </a14:m>
                <a:endParaRPr lang="en-US"/>
              </a:p>
            </p:txBody>
          </p:sp>
        </mc:Choice>
        <mc:Fallback xmlns="">
          <p:sp>
            <p:nvSpPr>
              <p:cNvPr id="31" name="TextBox 30"/>
              <p:cNvSpPr txBox="1">
                <a:spLocks noRot="1" noChangeAspect="1" noMove="1" noResize="1" noEditPoints="1" noAdjustHandles="1" noChangeArrowheads="1" noChangeShapeType="1" noTextEdit="1"/>
              </p:cNvSpPr>
              <p:nvPr/>
            </p:nvSpPr>
            <p:spPr>
              <a:xfrm>
                <a:off x="4505742" y="4253176"/>
                <a:ext cx="722890" cy="276999"/>
              </a:xfrm>
              <a:prstGeom prst="rect">
                <a:avLst/>
              </a:prstGeom>
              <a:blipFill>
                <a:blip r:embed="rId6"/>
                <a:stretch>
                  <a:fillRect l="-5882" b="-8889"/>
                </a:stretch>
              </a:blipFill>
            </p:spPr>
            <p:txBody>
              <a:bodyPr/>
              <a:lstStyle/>
              <a:p>
                <a:r>
                  <a:rPr lang="en-US">
                    <a:noFill/>
                  </a:rPr>
                  <a:t> </a:t>
                </a:r>
              </a:p>
            </p:txBody>
          </p:sp>
        </mc:Fallback>
      </mc:AlternateContent>
      <p:grpSp>
        <p:nvGrpSpPr>
          <p:cNvPr id="4" name="Group 3"/>
          <p:cNvGrpSpPr/>
          <p:nvPr/>
        </p:nvGrpSpPr>
        <p:grpSpPr>
          <a:xfrm rot="2048327">
            <a:off x="2180558" y="4043476"/>
            <a:ext cx="1579287" cy="1064732"/>
            <a:chOff x="1949734" y="3857046"/>
            <a:chExt cx="1579287" cy="1064732"/>
          </a:xfrm>
        </p:grpSpPr>
        <p:sp>
          <p:nvSpPr>
            <p:cNvPr id="7" name="Oval 6"/>
            <p:cNvSpPr/>
            <p:nvPr/>
          </p:nvSpPr>
          <p:spPr bwMode="auto">
            <a:xfrm>
              <a:off x="2265519" y="4537071"/>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1" name="Oval 10"/>
            <p:cNvSpPr/>
            <p:nvPr/>
          </p:nvSpPr>
          <p:spPr bwMode="auto">
            <a:xfrm>
              <a:off x="2130296" y="4883045"/>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 name="Oval 11"/>
            <p:cNvSpPr/>
            <p:nvPr/>
          </p:nvSpPr>
          <p:spPr bwMode="auto">
            <a:xfrm>
              <a:off x="2509894" y="4551422"/>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3" name="Oval 12"/>
            <p:cNvSpPr/>
            <p:nvPr/>
          </p:nvSpPr>
          <p:spPr bwMode="auto">
            <a:xfrm>
              <a:off x="2610873" y="4291941"/>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5" name="Oval 14"/>
            <p:cNvSpPr/>
            <p:nvPr/>
          </p:nvSpPr>
          <p:spPr bwMode="auto">
            <a:xfrm>
              <a:off x="2841451" y="4194481"/>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6" name="Oval 15"/>
            <p:cNvSpPr/>
            <p:nvPr/>
          </p:nvSpPr>
          <p:spPr bwMode="auto">
            <a:xfrm>
              <a:off x="3050791" y="4155748"/>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7" name="Oval 16"/>
            <p:cNvSpPr/>
            <p:nvPr/>
          </p:nvSpPr>
          <p:spPr bwMode="auto">
            <a:xfrm>
              <a:off x="2894664" y="4293886"/>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8" name="Oval 17"/>
            <p:cNvSpPr/>
            <p:nvPr/>
          </p:nvSpPr>
          <p:spPr bwMode="auto">
            <a:xfrm>
              <a:off x="3490288" y="4028951"/>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cxnSp>
          <p:nvCxnSpPr>
            <p:cNvPr id="33" name="Straight Connector 32"/>
            <p:cNvCxnSpPr/>
            <p:nvPr/>
          </p:nvCxnSpPr>
          <p:spPr bwMode="auto">
            <a:xfrm flipV="1">
              <a:off x="1949734" y="3857046"/>
              <a:ext cx="1507807" cy="105409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2" name="Group 1"/>
          <p:cNvGrpSpPr/>
          <p:nvPr/>
        </p:nvGrpSpPr>
        <p:grpSpPr>
          <a:xfrm rot="2104867">
            <a:off x="5550260" y="3948774"/>
            <a:ext cx="1507807" cy="1078150"/>
            <a:chOff x="5308043" y="3855599"/>
            <a:chExt cx="1507807" cy="1078150"/>
          </a:xfrm>
        </p:grpSpPr>
        <p:sp>
          <p:nvSpPr>
            <p:cNvPr id="22" name="Oval 21"/>
            <p:cNvSpPr/>
            <p:nvPr/>
          </p:nvSpPr>
          <p:spPr bwMode="auto">
            <a:xfrm>
              <a:off x="5607950" y="4598494"/>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3" name="Oval 22"/>
            <p:cNvSpPr/>
            <p:nvPr/>
          </p:nvSpPr>
          <p:spPr bwMode="auto">
            <a:xfrm>
              <a:off x="5399885" y="4617860"/>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4" name="Oval 23"/>
            <p:cNvSpPr/>
            <p:nvPr/>
          </p:nvSpPr>
          <p:spPr bwMode="auto">
            <a:xfrm>
              <a:off x="5950101" y="4530110"/>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5" name="Oval 24"/>
            <p:cNvSpPr/>
            <p:nvPr/>
          </p:nvSpPr>
          <p:spPr bwMode="auto">
            <a:xfrm>
              <a:off x="6123150" y="4376619"/>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6" name="Oval 25"/>
            <p:cNvSpPr/>
            <p:nvPr/>
          </p:nvSpPr>
          <p:spPr bwMode="auto">
            <a:xfrm>
              <a:off x="6142516" y="4272574"/>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7" name="Oval 26"/>
            <p:cNvSpPr/>
            <p:nvPr/>
          </p:nvSpPr>
          <p:spPr bwMode="auto">
            <a:xfrm>
              <a:off x="6334871" y="4048318"/>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8" name="Oval 27"/>
            <p:cNvSpPr/>
            <p:nvPr/>
          </p:nvSpPr>
          <p:spPr bwMode="auto">
            <a:xfrm>
              <a:off x="6334871" y="4332745"/>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9" name="Oval 28"/>
            <p:cNvSpPr/>
            <p:nvPr/>
          </p:nvSpPr>
          <p:spPr bwMode="auto">
            <a:xfrm>
              <a:off x="6534151" y="3855599"/>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cxnSp>
          <p:nvCxnSpPr>
            <p:cNvPr id="35" name="Straight Connector 34"/>
            <p:cNvCxnSpPr/>
            <p:nvPr/>
          </p:nvCxnSpPr>
          <p:spPr bwMode="auto">
            <a:xfrm flipV="1">
              <a:off x="5308043" y="3879659"/>
              <a:ext cx="1507807" cy="105409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987901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3"/>
              <p:cNvSpPr txBox="1">
                <a:spLocks noChangeArrowheads="1"/>
              </p:cNvSpPr>
              <p:nvPr/>
            </p:nvSpPr>
            <p:spPr bwMode="auto">
              <a:xfrm>
                <a:off x="556333" y="1648295"/>
                <a:ext cx="7717655" cy="4222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ＭＳ Ｐゴシック"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ＭＳ Ｐゴシック"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ＭＳ Ｐゴシック"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ＭＳ Ｐゴシック"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ＭＳ Ｐゴシック"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0" indent="0">
                  <a:buNone/>
                </a:pPr>
                <a:r>
                  <a:rPr lang="en-US" sz="1800" b="0" kern="0"/>
                  <a:t>A method to calculate the correlation between </a:t>
                </a:r>
                <a14:m>
                  <m:oMath xmlns:m="http://schemas.openxmlformats.org/officeDocument/2006/math">
                    <m:r>
                      <a:rPr lang="en-US" sz="1800" i="1">
                        <a:latin typeface="Cambria Math" panose="02040503050406030204" pitchFamily="18" charset="0"/>
                      </a:rPr>
                      <m:t>𝑿</m:t>
                    </m:r>
                  </m:oMath>
                </a14:m>
                <a:r>
                  <a:rPr lang="en-US" sz="1800" b="0" kern="0"/>
                  <a:t> and </a:t>
                </a:r>
                <a14:m>
                  <m:oMath xmlns:m="http://schemas.openxmlformats.org/officeDocument/2006/math">
                    <m:r>
                      <a:rPr lang="en-US" sz="1800" b="1" i="1" smtClean="0">
                        <a:latin typeface="Cambria Math" panose="02040503050406030204" pitchFamily="18" charset="0"/>
                      </a:rPr>
                      <m:t>𝒀</m:t>
                    </m:r>
                    <m:r>
                      <a:rPr lang="en-US" sz="1800" b="1" i="0" smtClean="0">
                        <a:latin typeface="Cambria Math" panose="02040503050406030204" pitchFamily="18" charset="0"/>
                      </a:rPr>
                      <m:t> </m:t>
                    </m:r>
                  </m:oMath>
                </a14:m>
                <a:r>
                  <a:rPr lang="en-US" sz="1800" b="0" kern="0"/>
                  <a:t>after controlling for the influence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𝟏</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𝒎</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oMath>
                </a14:m>
                <a:r>
                  <a:rPr lang="en-US" sz="1800" b="0" kern="0"/>
                  <a:t> other features on both </a:t>
                </a:r>
                <a14:m>
                  <m:oMath xmlns:m="http://schemas.openxmlformats.org/officeDocument/2006/math">
                    <m:r>
                      <a:rPr lang="en-US" sz="1800" i="1">
                        <a:latin typeface="Cambria Math" panose="02040503050406030204" pitchFamily="18" charset="0"/>
                      </a:rPr>
                      <m:t>𝑿</m:t>
                    </m:r>
                    <m:r>
                      <a:rPr lang="en-US" sz="1800" b="1" i="0" smtClean="0">
                        <a:latin typeface="Cambria Math" panose="02040503050406030204" pitchFamily="18" charset="0"/>
                      </a:rPr>
                      <m:t> </m:t>
                    </m:r>
                  </m:oMath>
                </a14:m>
                <a:r>
                  <a:rPr lang="en-US" sz="1800" b="0" kern="0"/>
                  <a:t>and </a:t>
                </a:r>
                <a14:m>
                  <m:oMath xmlns:m="http://schemas.openxmlformats.org/officeDocument/2006/math">
                    <m:r>
                      <a:rPr lang="en-US" sz="1800" b="0" i="1" kern="0" smtClean="0">
                        <a:latin typeface="Cambria Math" panose="02040503050406030204" pitchFamily="18" charset="0"/>
                      </a:rPr>
                      <m:t>𝑌</m:t>
                    </m:r>
                  </m:oMath>
                </a14:m>
                <a:r>
                  <a:rPr lang="en-US" sz="1800" b="0" kern="0"/>
                  <a:t>.</a:t>
                </a:r>
              </a:p>
              <a:p>
                <a:pPr marL="342900" indent="-342900">
                  <a:buFont typeface="+mj-lt"/>
                  <a:buAutoNum type="arabicPeriod" startAt="5"/>
                </a:pPr>
                <a:r>
                  <a:rPr lang="en-US" sz="1800" b="0" kern="0"/>
                  <a:t>calculate the correlation coefficient between the residuals from Steps #3 and #4, </a:t>
                </a:r>
                <a14:m>
                  <m:oMath xmlns:m="http://schemas.openxmlformats.org/officeDocument/2006/math">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𝜌</m:t>
                        </m:r>
                      </m:e>
                      <m:sub>
                        <m:r>
                          <a:rPr lang="en-US" sz="1800" i="1">
                            <a:latin typeface="Cambria Math" panose="02040503050406030204" pitchFamily="18" charset="0"/>
                          </a:rPr>
                          <m:t>𝑿</m:t>
                        </m:r>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i="1">
                                <a:latin typeface="Cambria Math" panose="02040503050406030204" pitchFamily="18" charset="0"/>
                              </a:rPr>
                              <m:t>𝑿</m:t>
                            </m:r>
                          </m:e>
                          <m:sup>
                            <m:r>
                              <a:rPr lang="en-US" sz="1800" i="1">
                                <a:latin typeface="Cambria Math" panose="02040503050406030204" pitchFamily="18" charset="0"/>
                              </a:rPr>
                              <m:t>∗</m:t>
                            </m:r>
                          </m:sup>
                        </m:sSup>
                        <m:r>
                          <a:rPr lang="en-US" sz="1800" b="0" i="1" smtClean="0">
                            <a:latin typeface="Cambria Math" panose="02040503050406030204" pitchFamily="18" charset="0"/>
                          </a:rPr>
                          <m:t>,</m:t>
                        </m:r>
                        <m:r>
                          <a:rPr lang="en-US" sz="1800" b="1" i="1" smtClean="0">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b="1" i="1" smtClean="0">
                                <a:latin typeface="Cambria Math" panose="02040503050406030204" pitchFamily="18" charset="0"/>
                              </a:rPr>
                              <m:t>𝒀</m:t>
                            </m:r>
                          </m:e>
                          <m:sup>
                            <m:r>
                              <a:rPr lang="en-US" sz="1800" i="1">
                                <a:latin typeface="Cambria Math" panose="02040503050406030204" pitchFamily="18" charset="0"/>
                              </a:rPr>
                              <m:t>∗</m:t>
                            </m:r>
                          </m:sup>
                        </m:sSup>
                      </m:sub>
                    </m:sSub>
                  </m:oMath>
                </a14:m>
                <a:endParaRPr lang="en-US" sz="1800" b="0" kern="0"/>
              </a:p>
              <a:p>
                <a:pPr marL="342900" indent="-342900">
                  <a:buFont typeface="+mj-lt"/>
                  <a:buAutoNum type="arabicPeriod" startAt="5"/>
                </a:pPr>
                <a:endParaRPr lang="en-US" sz="1800" b="0" kern="0"/>
              </a:p>
              <a:p>
                <a:pPr marL="342900" indent="-342900">
                  <a:buFont typeface="+mj-lt"/>
                  <a:buAutoNum type="arabicPeriod" startAt="5"/>
                </a:pPr>
                <a:endParaRPr lang="en-US" sz="1800" b="0" kern="0"/>
              </a:p>
              <a:p>
                <a:pPr marL="342900" indent="-342900">
                  <a:buFont typeface="+mj-lt"/>
                  <a:buAutoNum type="arabicPeriod" startAt="5"/>
                </a:pPr>
                <a:endParaRPr lang="en-US" sz="1800" b="0" kern="0"/>
              </a:p>
              <a:p>
                <a:pPr marL="342900" indent="-342900">
                  <a:buFont typeface="+mj-lt"/>
                  <a:buAutoNum type="arabicPeriod" startAt="5"/>
                </a:pPr>
                <a:endParaRPr lang="en-US" sz="1800" b="0" kern="0"/>
              </a:p>
              <a:p>
                <a:pPr marL="342900" indent="-342900">
                  <a:buFont typeface="+mj-lt"/>
                  <a:buAutoNum type="arabicPeriod" startAt="5"/>
                </a:pPr>
                <a:endParaRPr lang="en-US" sz="1800" b="0" kern="0"/>
              </a:p>
              <a:p>
                <a:pPr marL="342900" indent="-342900">
                  <a:buFont typeface="+mj-lt"/>
                  <a:buAutoNum type="arabicPeriod" startAt="5"/>
                </a:pPr>
                <a:endParaRPr lang="en-US" sz="1800" b="0" kern="0"/>
              </a:p>
              <a:p>
                <a:pPr marL="342900" indent="-342900">
                  <a:buFont typeface="+mj-lt"/>
                  <a:buAutoNum type="arabicPeriod" startAt="5"/>
                </a:pPr>
                <a:endParaRPr lang="en-US" sz="1800" b="0" kern="0"/>
              </a:p>
              <a:p>
                <a:pPr marL="342900" indent="-342900">
                  <a:buFont typeface="+mj-lt"/>
                  <a:buAutoNum type="arabicPeriod" startAt="5"/>
                </a:pPr>
                <a:endParaRPr lang="en-US" sz="1800" b="0" kern="0"/>
              </a:p>
              <a:p>
                <a:pPr marL="0" indent="0">
                  <a:buNone/>
                </a:pPr>
                <a:r>
                  <a:rPr lang="en-US" sz="1800" b="0" kern="0"/>
                  <a:t>The partial correlation, provides a measure of the linear relationship between </a:t>
                </a:r>
                <a14:m>
                  <m:oMath xmlns:m="http://schemas.openxmlformats.org/officeDocument/2006/math">
                    <m:r>
                      <a:rPr lang="en-US" sz="1800" i="1">
                        <a:latin typeface="Cambria Math" panose="02040503050406030204" pitchFamily="18" charset="0"/>
                      </a:rPr>
                      <m:t>𝑿</m:t>
                    </m:r>
                  </m:oMath>
                </a14:m>
                <a:r>
                  <a:rPr lang="en-US" sz="1800" b="0" kern="0"/>
                  <a:t> and </a:t>
                </a:r>
                <a14:m>
                  <m:oMath xmlns:m="http://schemas.openxmlformats.org/officeDocument/2006/math">
                    <m:r>
                      <a:rPr lang="en-US" sz="1800" b="1" i="1" smtClean="0">
                        <a:latin typeface="Cambria Math" panose="02040503050406030204" pitchFamily="18" charset="0"/>
                      </a:rPr>
                      <m:t>𝒀</m:t>
                    </m:r>
                  </m:oMath>
                </a14:m>
                <a:r>
                  <a:rPr lang="en-US" sz="1800" b="0" kern="0"/>
                  <a:t> while controlling for the effect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𝟏</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𝒁</m:t>
                        </m:r>
                      </m:e>
                      <m:sub>
                        <m:r>
                          <a:rPr lang="en-US" sz="1800" i="1">
                            <a:latin typeface="Cambria Math" panose="02040503050406030204" pitchFamily="18" charset="0"/>
                          </a:rPr>
                          <m:t>𝒎</m:t>
                        </m:r>
                        <m:r>
                          <a:rPr lang="en-US" sz="1800" i="1">
                            <a:latin typeface="Cambria Math" panose="02040503050406030204" pitchFamily="18" charset="0"/>
                          </a:rPr>
                          <m:t>−</m:t>
                        </m:r>
                        <m:r>
                          <a:rPr lang="en-US" sz="1800" i="1">
                            <a:latin typeface="Cambria Math" panose="02040503050406030204" pitchFamily="18" charset="0"/>
                          </a:rPr>
                          <m:t>𝟐</m:t>
                        </m:r>
                      </m:sub>
                    </m:sSub>
                  </m:oMath>
                </a14:m>
                <a:r>
                  <a:rPr lang="en-US" sz="1800" b="0" kern="0"/>
                  <a:t> other features on both, </a:t>
                </a:r>
                <a14:m>
                  <m:oMath xmlns:m="http://schemas.openxmlformats.org/officeDocument/2006/math">
                    <m:r>
                      <a:rPr lang="en-US" sz="1800" i="1">
                        <a:latin typeface="Cambria Math" panose="02040503050406030204" pitchFamily="18" charset="0"/>
                      </a:rPr>
                      <m:t>𝑿</m:t>
                    </m:r>
                  </m:oMath>
                </a14:m>
                <a:r>
                  <a:rPr lang="en-US" sz="1800" b="0" kern="0"/>
                  <a:t> and </a:t>
                </a:r>
                <a14:m>
                  <m:oMath xmlns:m="http://schemas.openxmlformats.org/officeDocument/2006/math">
                    <m:r>
                      <a:rPr lang="en-US" sz="1800" b="1" i="1" smtClean="0">
                        <a:latin typeface="Cambria Math" panose="02040503050406030204" pitchFamily="18" charset="0"/>
                      </a:rPr>
                      <m:t>𝒀</m:t>
                    </m:r>
                  </m:oMath>
                </a14:m>
                <a:r>
                  <a:rPr lang="en-US" sz="1800" b="0" kern="0"/>
                  <a:t>.  </a:t>
                </a:r>
              </a:p>
            </p:txBody>
          </p:sp>
        </mc:Choice>
        <mc:Fallback xmlns="">
          <p:sp>
            <p:nvSpPr>
              <p:cNvPr id="9" name="Rectangle 3"/>
              <p:cNvSpPr txBox="1">
                <a:spLocks noRot="1" noChangeAspect="1" noMove="1" noResize="1" noEditPoints="1" noAdjustHandles="1" noChangeArrowheads="1" noChangeShapeType="1" noTextEdit="1"/>
              </p:cNvSpPr>
              <p:nvPr/>
            </p:nvSpPr>
            <p:spPr bwMode="auto">
              <a:xfrm>
                <a:off x="556333" y="1648295"/>
                <a:ext cx="7717655" cy="422275"/>
              </a:xfrm>
              <a:prstGeom prst="rect">
                <a:avLst/>
              </a:prstGeom>
              <a:blipFill>
                <a:blip r:embed="rId2"/>
                <a:stretch>
                  <a:fillRect l="-632" t="-12857" r="-474" b="-10085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 name="Rectangle 2"/>
          <p:cNvSpPr>
            <a:spLocks noGrp="1" noChangeArrowheads="1"/>
          </p:cNvSpPr>
          <p:nvPr>
            <p:ph type="title" idx="4294967295"/>
          </p:nvPr>
        </p:nvSpPr>
        <p:spPr>
          <a:xfrm>
            <a:off x="3268349" y="92776"/>
            <a:ext cx="5156560" cy="1143000"/>
          </a:xfrm>
          <a:prstGeom prst="rect">
            <a:avLst/>
          </a:prstGeom>
        </p:spPr>
        <p:txBody>
          <a:bodyPr/>
          <a:lstStyle/>
          <a:p>
            <a:pPr>
              <a:defRPr/>
            </a:pPr>
            <a:r>
              <a:rPr lang="en-US">
                <a:solidFill>
                  <a:srgbClr val="FF6600"/>
                </a:solidFill>
              </a:rPr>
              <a:t>Bivariate Statistics</a:t>
            </a:r>
            <a:br>
              <a:rPr lang="en-US">
                <a:solidFill>
                  <a:srgbClr val="FF6600"/>
                </a:solidFill>
                <a:ea typeface="+mj-ea"/>
                <a:cs typeface="+mj-cs"/>
              </a:rPr>
            </a:br>
            <a:r>
              <a:rPr lang="en-US" sz="2400">
                <a:solidFill>
                  <a:srgbClr val="FF6600"/>
                </a:solidFill>
                <a:ea typeface="+mj-ea"/>
                <a:cs typeface="+mj-cs"/>
              </a:rPr>
              <a:t>Partial Correlation</a:t>
            </a:r>
            <a:endParaRPr lang="en-US" sz="2400">
              <a:ea typeface="+mj-ea"/>
              <a:cs typeface="+mj-cs"/>
            </a:endParaRPr>
          </a:p>
        </p:txBody>
      </p:sp>
      <p:cxnSp>
        <p:nvCxnSpPr>
          <p:cNvPr id="20" name="Straight Arrow Connector 19"/>
          <p:cNvCxnSpPr/>
          <p:nvPr/>
        </p:nvCxnSpPr>
        <p:spPr bwMode="auto">
          <a:xfrm flipV="1">
            <a:off x="3566962" y="3212607"/>
            <a:ext cx="0" cy="1413982"/>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Arrow Connector 20"/>
          <p:cNvCxnSpPr/>
          <p:nvPr/>
        </p:nvCxnSpPr>
        <p:spPr bwMode="auto">
          <a:xfrm>
            <a:off x="3574482" y="4626589"/>
            <a:ext cx="2023198"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30" name="TextBox 29"/>
              <p:cNvSpPr txBox="1"/>
              <p:nvPr/>
            </p:nvSpPr>
            <p:spPr>
              <a:xfrm>
                <a:off x="4314607" y="4786383"/>
                <a:ext cx="7004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𝑿</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𝑿</m:t>
                          </m:r>
                        </m:e>
                        <m:sup>
                          <m:r>
                            <a:rPr lang="en-US" i="1">
                              <a:latin typeface="Cambria Math" panose="02040503050406030204" pitchFamily="18" charset="0"/>
                            </a:rPr>
                            <m:t>∗</m:t>
                          </m:r>
                        </m:sup>
                      </m:sSup>
                    </m:oMath>
                  </m:oMathPara>
                </a14:m>
                <a:endParaRPr lang="en-US"/>
              </a:p>
            </p:txBody>
          </p:sp>
        </mc:Choice>
        <mc:Fallback xmlns="">
          <p:sp>
            <p:nvSpPr>
              <p:cNvPr id="30" name="TextBox 29"/>
              <p:cNvSpPr txBox="1">
                <a:spLocks noRot="1" noChangeAspect="1" noMove="1" noResize="1" noEditPoints="1" noAdjustHandles="1" noChangeArrowheads="1" noChangeShapeType="1" noTextEdit="1"/>
              </p:cNvSpPr>
              <p:nvPr/>
            </p:nvSpPr>
            <p:spPr>
              <a:xfrm>
                <a:off x="4314607" y="4786383"/>
                <a:ext cx="700448" cy="276999"/>
              </a:xfrm>
              <a:prstGeom prst="rect">
                <a:avLst/>
              </a:prstGeom>
              <a:blipFill>
                <a:blip r:embed="rId3"/>
                <a:stretch>
                  <a:fillRect l="-695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801230" y="3667249"/>
                <a:ext cx="7228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𝒀</m:t>
                          </m:r>
                          <m:r>
                            <a:rPr lang="en-US" i="1">
                              <a:latin typeface="Cambria Math" panose="02040503050406030204" pitchFamily="18" charset="0"/>
                            </a:rPr>
                            <m:t>−</m:t>
                          </m:r>
                          <m:r>
                            <a:rPr lang="en-US" i="1">
                              <a:latin typeface="Cambria Math" panose="02040503050406030204" pitchFamily="18" charset="0"/>
                            </a:rPr>
                            <m:t>𝒀</m:t>
                          </m:r>
                        </m:e>
                        <m:sup>
                          <m:r>
                            <a:rPr lang="en-US" i="1">
                              <a:latin typeface="Cambria Math" panose="02040503050406030204" pitchFamily="18" charset="0"/>
                            </a:rPr>
                            <m:t>∗</m:t>
                          </m:r>
                        </m:sup>
                      </m:sSup>
                    </m:oMath>
                  </m:oMathPara>
                </a14:m>
                <a:endParaRPr lang="en-US"/>
              </a:p>
            </p:txBody>
          </p:sp>
        </mc:Choice>
        <mc:Fallback xmlns="">
          <p:sp>
            <p:nvSpPr>
              <p:cNvPr id="31" name="TextBox 30"/>
              <p:cNvSpPr txBox="1">
                <a:spLocks noRot="1" noChangeAspect="1" noMove="1" noResize="1" noEditPoints="1" noAdjustHandles="1" noChangeArrowheads="1" noChangeShapeType="1" noTextEdit="1"/>
              </p:cNvSpPr>
              <p:nvPr/>
            </p:nvSpPr>
            <p:spPr>
              <a:xfrm>
                <a:off x="2801230" y="3667249"/>
                <a:ext cx="722890" cy="276999"/>
              </a:xfrm>
              <a:prstGeom prst="rect">
                <a:avLst/>
              </a:prstGeom>
              <a:blipFill>
                <a:blip r:embed="rId4"/>
                <a:stretch>
                  <a:fillRect l="-6780" r="-847" b="-8889"/>
                </a:stretch>
              </a:blipFill>
            </p:spPr>
            <p:txBody>
              <a:bodyPr/>
              <a:lstStyle/>
              <a:p>
                <a:r>
                  <a:rPr lang="en-US">
                    <a:noFill/>
                  </a:rPr>
                  <a:t> </a:t>
                </a:r>
              </a:p>
            </p:txBody>
          </p:sp>
        </mc:Fallback>
      </mc:AlternateContent>
      <p:sp>
        <p:nvSpPr>
          <p:cNvPr id="22" name="Oval 21"/>
          <p:cNvSpPr/>
          <p:nvPr/>
        </p:nvSpPr>
        <p:spPr bwMode="auto">
          <a:xfrm rot="2104867">
            <a:off x="4096337" y="3815400"/>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3" name="Oval 22"/>
          <p:cNvSpPr/>
          <p:nvPr/>
        </p:nvSpPr>
        <p:spPr bwMode="auto">
          <a:xfrm rot="2104867">
            <a:off x="3835039" y="3418704"/>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4" name="Oval 23"/>
          <p:cNvSpPr/>
          <p:nvPr/>
        </p:nvSpPr>
        <p:spPr bwMode="auto">
          <a:xfrm rot="2104867">
            <a:off x="4404096" y="3808212"/>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5" name="Oval 24"/>
          <p:cNvSpPr/>
          <p:nvPr/>
        </p:nvSpPr>
        <p:spPr bwMode="auto">
          <a:xfrm rot="2104867">
            <a:off x="4531508" y="4145397"/>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6" name="Oval 25"/>
          <p:cNvSpPr/>
          <p:nvPr/>
        </p:nvSpPr>
        <p:spPr bwMode="auto">
          <a:xfrm rot="2104867">
            <a:off x="4789637" y="3965761"/>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7" name="Oval 26"/>
          <p:cNvSpPr/>
          <p:nvPr/>
        </p:nvSpPr>
        <p:spPr bwMode="auto">
          <a:xfrm rot="2104867">
            <a:off x="5207328" y="4282068"/>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8" name="Oval 27"/>
          <p:cNvSpPr/>
          <p:nvPr/>
        </p:nvSpPr>
        <p:spPr bwMode="auto">
          <a:xfrm rot="2104867">
            <a:off x="4927059" y="4175185"/>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9" name="Oval 28"/>
          <p:cNvSpPr/>
          <p:nvPr/>
        </p:nvSpPr>
        <p:spPr bwMode="auto">
          <a:xfrm rot="2104867">
            <a:off x="3941146" y="3620904"/>
            <a:ext cx="38733" cy="38733"/>
          </a:xfrm>
          <a:prstGeom prst="ellipse">
            <a:avLst/>
          </a:pr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cxnSp>
        <p:nvCxnSpPr>
          <p:cNvPr id="35" name="Straight Connector 34"/>
          <p:cNvCxnSpPr/>
          <p:nvPr/>
        </p:nvCxnSpPr>
        <p:spPr bwMode="auto">
          <a:xfrm>
            <a:off x="3881385" y="3473429"/>
            <a:ext cx="1275487" cy="786889"/>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56157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B3A03B-88ED-469C-92D6-804B779A09E0}"/>
              </a:ext>
            </a:extLst>
          </p:cNvPr>
          <p:cNvPicPr>
            <a:picLocks noChangeAspect="1"/>
          </p:cNvPicPr>
          <p:nvPr/>
        </p:nvPicPr>
        <p:blipFill>
          <a:blip r:embed="rId2"/>
          <a:stretch>
            <a:fillRect/>
          </a:stretch>
        </p:blipFill>
        <p:spPr>
          <a:xfrm>
            <a:off x="4094936" y="1635125"/>
            <a:ext cx="5049064" cy="4722616"/>
          </a:xfrm>
          <a:prstGeom prst="rect">
            <a:avLst/>
          </a:prstGeom>
        </p:spPr>
      </p:pic>
      <p:sp>
        <p:nvSpPr>
          <p:cNvPr id="14338" name="Rectangle 2"/>
          <p:cNvSpPr>
            <a:spLocks noGrp="1" noChangeArrowheads="1"/>
          </p:cNvSpPr>
          <p:nvPr>
            <p:ph type="title" idx="4294967295"/>
          </p:nvPr>
        </p:nvSpPr>
        <p:spPr>
          <a:xfrm>
            <a:off x="3490546" y="119204"/>
            <a:ext cx="5075976" cy="1143000"/>
          </a:xfrm>
          <a:prstGeom prst="rect">
            <a:avLst/>
          </a:prstGeom>
        </p:spPr>
        <p:txBody>
          <a:bodyPr/>
          <a:lstStyle/>
          <a:p>
            <a:pPr>
              <a:defRPr/>
            </a:pPr>
            <a:r>
              <a:rPr lang="en-US">
                <a:solidFill>
                  <a:srgbClr val="FF6600"/>
                </a:solidFill>
                <a:ea typeface="+mj-ea"/>
                <a:cs typeface="+mj-cs"/>
              </a:rPr>
              <a:t>Bivariate Statistics</a:t>
            </a:r>
            <a:br>
              <a:rPr lang="en-US">
                <a:solidFill>
                  <a:srgbClr val="FF6600"/>
                </a:solidFill>
                <a:ea typeface="+mj-ea"/>
                <a:cs typeface="+mj-cs"/>
              </a:rPr>
            </a:br>
            <a:r>
              <a:rPr lang="en-US" sz="2400">
                <a:solidFill>
                  <a:srgbClr val="FF6600"/>
                </a:solidFill>
                <a:ea typeface="+mj-ea"/>
                <a:cs typeface="+mj-cs"/>
              </a:rPr>
              <a:t>Matrix Scatter Plots</a:t>
            </a:r>
            <a:endParaRPr lang="en-US" sz="2400">
              <a:ea typeface="+mj-ea"/>
              <a:cs typeface="+mj-cs"/>
            </a:endParaRPr>
          </a:p>
        </p:txBody>
      </p:sp>
      <p:sp>
        <p:nvSpPr>
          <p:cNvPr id="9" name="Rectangle 3"/>
          <p:cNvSpPr txBox="1">
            <a:spLocks noChangeArrowheads="1"/>
          </p:cNvSpPr>
          <p:nvPr/>
        </p:nvSpPr>
        <p:spPr bwMode="auto">
          <a:xfrm>
            <a:off x="609600" y="1635125"/>
            <a:ext cx="3505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ＭＳ Ｐゴシック"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ＭＳ Ｐゴシック"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ＭＳ Ｐゴシック"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ＭＳ Ｐゴシック"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ＭＳ Ｐゴシック"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r>
              <a:rPr lang="en-US" kern="0"/>
              <a:t>For more than two variables make matrix scatterplots</a:t>
            </a:r>
          </a:p>
          <a:p>
            <a:pPr lvl="1"/>
            <a:r>
              <a:rPr lang="en-US" sz="1800" b="0" kern="0"/>
              <a:t>By hand in Excel or packages in R and Python.</a:t>
            </a:r>
          </a:p>
          <a:p>
            <a:pPr lvl="1"/>
            <a:r>
              <a:rPr lang="en-US" sz="1800" b="0"/>
              <a:t>Look for linear / nonlinear features</a:t>
            </a:r>
          </a:p>
          <a:p>
            <a:pPr lvl="1"/>
            <a:r>
              <a:rPr lang="en-US" sz="1800" b="0"/>
              <a:t>Look for homoscedasticity (constant conditional variance) and heteroscedasticity (conditional variance changes with value)</a:t>
            </a:r>
          </a:p>
          <a:p>
            <a:pPr lvl="1"/>
            <a:r>
              <a:rPr lang="en-US" sz="1800" b="0"/>
              <a:t>Look for constraints</a:t>
            </a:r>
          </a:p>
          <a:p>
            <a:pPr lvl="1"/>
            <a:endParaRPr lang="en-US" sz="1600" b="0" kern="0"/>
          </a:p>
        </p:txBody>
      </p:sp>
      <p:sp>
        <p:nvSpPr>
          <p:cNvPr id="5" name="Arc 4"/>
          <p:cNvSpPr/>
          <p:nvPr/>
        </p:nvSpPr>
        <p:spPr bwMode="auto">
          <a:xfrm>
            <a:off x="4876800" y="4343400"/>
            <a:ext cx="45719" cy="45719"/>
          </a:xfrm>
          <a:prstGeom prst="arc">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sp>
        <p:nvSpPr>
          <p:cNvPr id="6" name="Freeform 5"/>
          <p:cNvSpPr/>
          <p:nvPr/>
        </p:nvSpPr>
        <p:spPr bwMode="auto">
          <a:xfrm>
            <a:off x="6807701" y="5062268"/>
            <a:ext cx="730518" cy="517205"/>
          </a:xfrm>
          <a:custGeom>
            <a:avLst/>
            <a:gdLst>
              <a:gd name="connsiteX0" fmla="*/ 0 w 588475"/>
              <a:gd name="connsiteY0" fmla="*/ 0 h 730269"/>
              <a:gd name="connsiteX1" fmla="*/ 162962 w 588475"/>
              <a:gd name="connsiteY1" fmla="*/ 624689 h 730269"/>
              <a:gd name="connsiteX2" fmla="*/ 588475 w 588475"/>
              <a:gd name="connsiteY2" fmla="*/ 724278 h 730269"/>
              <a:gd name="connsiteX0" fmla="*/ 0 w 588475"/>
              <a:gd name="connsiteY0" fmla="*/ 0 h 724630"/>
              <a:gd name="connsiteX1" fmla="*/ 207350 w 588475"/>
              <a:gd name="connsiteY1" fmla="*/ 384992 h 724630"/>
              <a:gd name="connsiteX2" fmla="*/ 588475 w 588475"/>
              <a:gd name="connsiteY2" fmla="*/ 724278 h 724630"/>
              <a:gd name="connsiteX0" fmla="*/ 0 w 730518"/>
              <a:gd name="connsiteY0" fmla="*/ 0 h 513918"/>
              <a:gd name="connsiteX1" fmla="*/ 207350 w 730518"/>
              <a:gd name="connsiteY1" fmla="*/ 384992 h 513918"/>
              <a:gd name="connsiteX2" fmla="*/ 730518 w 730518"/>
              <a:gd name="connsiteY2" fmla="*/ 511214 h 513918"/>
              <a:gd name="connsiteX0" fmla="*/ 0 w 730518"/>
              <a:gd name="connsiteY0" fmla="*/ 0 h 517205"/>
              <a:gd name="connsiteX1" fmla="*/ 127451 w 730518"/>
              <a:gd name="connsiteY1" fmla="*/ 411625 h 517205"/>
              <a:gd name="connsiteX2" fmla="*/ 730518 w 730518"/>
              <a:gd name="connsiteY2" fmla="*/ 511214 h 517205"/>
            </a:gdLst>
            <a:ahLst/>
            <a:cxnLst>
              <a:cxn ang="0">
                <a:pos x="connsiteX0" y="connsiteY0"/>
              </a:cxn>
              <a:cxn ang="0">
                <a:pos x="connsiteX1" y="connsiteY1"/>
              </a:cxn>
              <a:cxn ang="0">
                <a:pos x="connsiteX2" y="connsiteY2"/>
              </a:cxn>
            </a:cxnLst>
            <a:rect l="l" t="t" r="r" b="b"/>
            <a:pathLst>
              <a:path w="730518" h="517205">
                <a:moveTo>
                  <a:pt x="0" y="0"/>
                </a:moveTo>
                <a:cubicBezTo>
                  <a:pt x="32441" y="251988"/>
                  <a:pt x="29372" y="290912"/>
                  <a:pt x="127451" y="411625"/>
                </a:cubicBezTo>
                <a:cubicBezTo>
                  <a:pt x="225530" y="532338"/>
                  <a:pt x="566801" y="521776"/>
                  <a:pt x="730518" y="511214"/>
                </a:cubicBezTo>
              </a:path>
            </a:pathLst>
          </a:custGeom>
          <a:noFill/>
          <a:ln w="19050">
            <a:solidFill>
              <a:srgbClr val="FF0000"/>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sp>
        <p:nvSpPr>
          <p:cNvPr id="7" name="TextBox 6"/>
          <p:cNvSpPr txBox="1"/>
          <p:nvPr/>
        </p:nvSpPr>
        <p:spPr>
          <a:xfrm rot="2949628">
            <a:off x="6706641" y="5188354"/>
            <a:ext cx="865943" cy="261610"/>
          </a:xfrm>
          <a:prstGeom prst="rect">
            <a:avLst/>
          </a:prstGeom>
          <a:noFill/>
        </p:spPr>
        <p:txBody>
          <a:bodyPr wrap="none" rtlCol="0">
            <a:spAutoFit/>
          </a:bodyPr>
          <a:lstStyle/>
          <a:p>
            <a:r>
              <a:rPr lang="en-US" sz="1100">
                <a:solidFill>
                  <a:srgbClr val="FF0000"/>
                </a:solidFill>
              </a:rPr>
              <a:t>constraint</a:t>
            </a:r>
          </a:p>
        </p:txBody>
      </p:sp>
      <p:sp>
        <p:nvSpPr>
          <p:cNvPr id="10" name="Freeform 9"/>
          <p:cNvSpPr/>
          <p:nvPr/>
        </p:nvSpPr>
        <p:spPr bwMode="auto">
          <a:xfrm>
            <a:off x="5776111" y="4508626"/>
            <a:ext cx="344032" cy="606582"/>
          </a:xfrm>
          <a:custGeom>
            <a:avLst/>
            <a:gdLst>
              <a:gd name="connsiteX0" fmla="*/ 0 w 344032"/>
              <a:gd name="connsiteY0" fmla="*/ 606582 h 606582"/>
              <a:gd name="connsiteX1" fmla="*/ 344032 w 344032"/>
              <a:gd name="connsiteY1" fmla="*/ 0 h 606582"/>
            </a:gdLst>
            <a:ahLst/>
            <a:cxnLst>
              <a:cxn ang="0">
                <a:pos x="connsiteX0" y="connsiteY0"/>
              </a:cxn>
              <a:cxn ang="0">
                <a:pos x="connsiteX1" y="connsiteY1"/>
              </a:cxn>
            </a:cxnLst>
            <a:rect l="l" t="t" r="r" b="b"/>
            <a:pathLst>
              <a:path w="344032" h="606582">
                <a:moveTo>
                  <a:pt x="0" y="606582"/>
                </a:moveTo>
                <a:cubicBezTo>
                  <a:pt x="119204" y="371946"/>
                  <a:pt x="238408" y="137311"/>
                  <a:pt x="344032" y="0"/>
                </a:cubicBezTo>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sp>
        <p:nvSpPr>
          <p:cNvPr id="11" name="Freeform 10"/>
          <p:cNvSpPr/>
          <p:nvPr/>
        </p:nvSpPr>
        <p:spPr bwMode="auto">
          <a:xfrm>
            <a:off x="5580348" y="3907036"/>
            <a:ext cx="927322" cy="1002939"/>
          </a:xfrm>
          <a:custGeom>
            <a:avLst/>
            <a:gdLst>
              <a:gd name="connsiteX0" fmla="*/ 93011 w 1121448"/>
              <a:gd name="connsiteY0" fmla="*/ 568084 h 1017684"/>
              <a:gd name="connsiteX1" fmla="*/ 681486 w 1121448"/>
              <a:gd name="connsiteY1" fmla="*/ 42983 h 1017684"/>
              <a:gd name="connsiteX2" fmla="*/ 1025518 w 1121448"/>
              <a:gd name="connsiteY2" fmla="*/ 133517 h 1017684"/>
              <a:gd name="connsiteX3" fmla="*/ 1043625 w 1121448"/>
              <a:gd name="connsiteY3" fmla="*/ 948329 h 1017684"/>
              <a:gd name="connsiteX4" fmla="*/ 102064 w 1121448"/>
              <a:gd name="connsiteY4" fmla="*/ 930222 h 1017684"/>
              <a:gd name="connsiteX5" fmla="*/ 93011 w 1121448"/>
              <a:gd name="connsiteY5" fmla="*/ 568084 h 1017684"/>
              <a:gd name="connsiteX0" fmla="*/ 95035 w 1121945"/>
              <a:gd name="connsiteY0" fmla="*/ 748568 h 1198168"/>
              <a:gd name="connsiteX1" fmla="*/ 719020 w 1121945"/>
              <a:gd name="connsiteY1" fmla="*/ 16094 h 1198168"/>
              <a:gd name="connsiteX2" fmla="*/ 1027542 w 1121945"/>
              <a:gd name="connsiteY2" fmla="*/ 314001 h 1198168"/>
              <a:gd name="connsiteX3" fmla="*/ 1045649 w 1121945"/>
              <a:gd name="connsiteY3" fmla="*/ 1128813 h 1198168"/>
              <a:gd name="connsiteX4" fmla="*/ 104088 w 1121945"/>
              <a:gd name="connsiteY4" fmla="*/ 1110706 h 1198168"/>
              <a:gd name="connsiteX5" fmla="*/ 95035 w 1121945"/>
              <a:gd name="connsiteY5" fmla="*/ 748568 h 1198168"/>
              <a:gd name="connsiteX0" fmla="*/ 95035 w 1097426"/>
              <a:gd name="connsiteY0" fmla="*/ 741792 h 1191392"/>
              <a:gd name="connsiteX1" fmla="*/ 719020 w 1097426"/>
              <a:gd name="connsiteY1" fmla="*/ 9318 h 1191392"/>
              <a:gd name="connsiteX2" fmla="*/ 912132 w 1097426"/>
              <a:gd name="connsiteY2" fmla="*/ 379807 h 1191392"/>
              <a:gd name="connsiteX3" fmla="*/ 1045649 w 1097426"/>
              <a:gd name="connsiteY3" fmla="*/ 1122037 h 1191392"/>
              <a:gd name="connsiteX4" fmla="*/ 104088 w 1097426"/>
              <a:gd name="connsiteY4" fmla="*/ 1103930 h 1191392"/>
              <a:gd name="connsiteX5" fmla="*/ 95035 w 1097426"/>
              <a:gd name="connsiteY5" fmla="*/ 741792 h 1191392"/>
              <a:gd name="connsiteX0" fmla="*/ 77241 w 901744"/>
              <a:gd name="connsiteY0" fmla="*/ 741842 h 1198994"/>
              <a:gd name="connsiteX1" fmla="*/ 701226 w 901744"/>
              <a:gd name="connsiteY1" fmla="*/ 9368 h 1198994"/>
              <a:gd name="connsiteX2" fmla="*/ 894338 w 901744"/>
              <a:gd name="connsiteY2" fmla="*/ 379857 h 1198994"/>
              <a:gd name="connsiteX3" fmla="*/ 770402 w 901744"/>
              <a:gd name="connsiteY3" fmla="*/ 1132455 h 1198994"/>
              <a:gd name="connsiteX4" fmla="*/ 86294 w 901744"/>
              <a:gd name="connsiteY4" fmla="*/ 1103980 h 1198994"/>
              <a:gd name="connsiteX5" fmla="*/ 77241 w 901744"/>
              <a:gd name="connsiteY5" fmla="*/ 741842 h 1198994"/>
              <a:gd name="connsiteX0" fmla="*/ 403786 w 819916"/>
              <a:gd name="connsiteY0" fmla="*/ 850201 h 1199444"/>
              <a:gd name="connsiteX1" fmla="*/ 619398 w 819916"/>
              <a:gd name="connsiteY1" fmla="*/ 14041 h 1199444"/>
              <a:gd name="connsiteX2" fmla="*/ 812510 w 819916"/>
              <a:gd name="connsiteY2" fmla="*/ 384530 h 1199444"/>
              <a:gd name="connsiteX3" fmla="*/ 688574 w 819916"/>
              <a:gd name="connsiteY3" fmla="*/ 1137128 h 1199444"/>
              <a:gd name="connsiteX4" fmla="*/ 4466 w 819916"/>
              <a:gd name="connsiteY4" fmla="*/ 1108653 h 1199444"/>
              <a:gd name="connsiteX5" fmla="*/ 403786 w 819916"/>
              <a:gd name="connsiteY5" fmla="*/ 850201 h 1199444"/>
              <a:gd name="connsiteX0" fmla="*/ 518291 w 934421"/>
              <a:gd name="connsiteY0" fmla="*/ 850201 h 1209191"/>
              <a:gd name="connsiteX1" fmla="*/ 733903 w 934421"/>
              <a:gd name="connsiteY1" fmla="*/ 14041 h 1209191"/>
              <a:gd name="connsiteX2" fmla="*/ 927015 w 934421"/>
              <a:gd name="connsiteY2" fmla="*/ 384530 h 1209191"/>
              <a:gd name="connsiteX3" fmla="*/ 803079 w 934421"/>
              <a:gd name="connsiteY3" fmla="*/ 1137128 h 1209191"/>
              <a:gd name="connsiteX4" fmla="*/ 3561 w 934421"/>
              <a:gd name="connsiteY4" fmla="*/ 1139759 h 1209191"/>
              <a:gd name="connsiteX5" fmla="*/ 518291 w 934421"/>
              <a:gd name="connsiteY5" fmla="*/ 850201 h 1209191"/>
              <a:gd name="connsiteX0" fmla="*/ 518092 w 931947"/>
              <a:gd name="connsiteY0" fmla="*/ 849861 h 1176799"/>
              <a:gd name="connsiteX1" fmla="*/ 733704 w 931947"/>
              <a:gd name="connsiteY1" fmla="*/ 13701 h 1176799"/>
              <a:gd name="connsiteX2" fmla="*/ 926816 w 931947"/>
              <a:gd name="connsiteY2" fmla="*/ 384190 h 1176799"/>
              <a:gd name="connsiteX3" fmla="*/ 794002 w 931947"/>
              <a:gd name="connsiteY3" fmla="*/ 1084945 h 1176799"/>
              <a:gd name="connsiteX4" fmla="*/ 3362 w 931947"/>
              <a:gd name="connsiteY4" fmla="*/ 1139419 h 1176799"/>
              <a:gd name="connsiteX5" fmla="*/ 518092 w 931947"/>
              <a:gd name="connsiteY5" fmla="*/ 849861 h 1176799"/>
              <a:gd name="connsiteX0" fmla="*/ 518092 w 931947"/>
              <a:gd name="connsiteY0" fmla="*/ 849861 h 1166487"/>
              <a:gd name="connsiteX1" fmla="*/ 733704 w 931947"/>
              <a:gd name="connsiteY1" fmla="*/ 13701 h 1166487"/>
              <a:gd name="connsiteX2" fmla="*/ 926816 w 931947"/>
              <a:gd name="connsiteY2" fmla="*/ 384190 h 1166487"/>
              <a:gd name="connsiteX3" fmla="*/ 794002 w 931947"/>
              <a:gd name="connsiteY3" fmla="*/ 1084945 h 1166487"/>
              <a:gd name="connsiteX4" fmla="*/ 3362 w 931947"/>
              <a:gd name="connsiteY4" fmla="*/ 1139419 h 1166487"/>
              <a:gd name="connsiteX5" fmla="*/ 518092 w 931947"/>
              <a:gd name="connsiteY5" fmla="*/ 849861 h 1166487"/>
              <a:gd name="connsiteX0" fmla="*/ 517519 w 927322"/>
              <a:gd name="connsiteY0" fmla="*/ 850342 h 1210481"/>
              <a:gd name="connsiteX1" fmla="*/ 733131 w 927322"/>
              <a:gd name="connsiteY1" fmla="*/ 14182 h 1210481"/>
              <a:gd name="connsiteX2" fmla="*/ 926243 w 927322"/>
              <a:gd name="connsiteY2" fmla="*/ 384671 h 1210481"/>
              <a:gd name="connsiteX3" fmla="*/ 766796 w 927322"/>
              <a:gd name="connsiteY3" fmla="*/ 1158006 h 1210481"/>
              <a:gd name="connsiteX4" fmla="*/ 2789 w 927322"/>
              <a:gd name="connsiteY4" fmla="*/ 1139900 h 1210481"/>
              <a:gd name="connsiteX5" fmla="*/ 517519 w 927322"/>
              <a:gd name="connsiteY5" fmla="*/ 850342 h 1210481"/>
              <a:gd name="connsiteX0" fmla="*/ 517519 w 927322"/>
              <a:gd name="connsiteY0" fmla="*/ 850342 h 1171385"/>
              <a:gd name="connsiteX1" fmla="*/ 733131 w 927322"/>
              <a:gd name="connsiteY1" fmla="*/ 14182 h 1171385"/>
              <a:gd name="connsiteX2" fmla="*/ 926243 w 927322"/>
              <a:gd name="connsiteY2" fmla="*/ 384671 h 1171385"/>
              <a:gd name="connsiteX3" fmla="*/ 766796 w 927322"/>
              <a:gd name="connsiteY3" fmla="*/ 1158006 h 1171385"/>
              <a:gd name="connsiteX4" fmla="*/ 2789 w 927322"/>
              <a:gd name="connsiteY4" fmla="*/ 1139900 h 1171385"/>
              <a:gd name="connsiteX5" fmla="*/ 517519 w 927322"/>
              <a:gd name="connsiteY5" fmla="*/ 850342 h 117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322" h="1171385">
                <a:moveTo>
                  <a:pt x="517519" y="850342"/>
                </a:moveTo>
                <a:cubicBezTo>
                  <a:pt x="639243" y="662722"/>
                  <a:pt x="665010" y="91794"/>
                  <a:pt x="733131" y="14182"/>
                </a:cubicBezTo>
                <a:cubicBezTo>
                  <a:pt x="801252" y="-63430"/>
                  <a:pt x="920632" y="194034"/>
                  <a:pt x="926243" y="384671"/>
                </a:cubicBezTo>
                <a:cubicBezTo>
                  <a:pt x="931854" y="575308"/>
                  <a:pt x="920705" y="1025222"/>
                  <a:pt x="766796" y="1158006"/>
                </a:cubicBezTo>
                <a:cubicBezTo>
                  <a:pt x="497477" y="1166366"/>
                  <a:pt x="44335" y="1191177"/>
                  <a:pt x="2789" y="1139900"/>
                </a:cubicBezTo>
                <a:cubicBezTo>
                  <a:pt x="-38757" y="1088623"/>
                  <a:pt x="395795" y="1037962"/>
                  <a:pt x="517519" y="850342"/>
                </a:cubicBezTo>
                <a:close/>
              </a:path>
            </a:pathLst>
          </a:custGeom>
          <a:noFill/>
          <a:ln w="19050">
            <a:solidFill>
              <a:srgbClr val="FF0000"/>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5" name="TextBox 14"/>
          <p:cNvSpPr txBox="1"/>
          <p:nvPr/>
        </p:nvSpPr>
        <p:spPr>
          <a:xfrm>
            <a:off x="5376999" y="4235454"/>
            <a:ext cx="1468672" cy="261610"/>
          </a:xfrm>
          <a:prstGeom prst="rect">
            <a:avLst/>
          </a:prstGeom>
          <a:noFill/>
        </p:spPr>
        <p:txBody>
          <a:bodyPr wrap="none" rtlCol="0">
            <a:spAutoFit/>
          </a:bodyPr>
          <a:lstStyle/>
          <a:p>
            <a:r>
              <a:rPr lang="en-US" sz="1100">
                <a:solidFill>
                  <a:srgbClr val="FF0000"/>
                </a:solidFill>
              </a:rPr>
              <a:t>heteroscedasticity</a:t>
            </a:r>
          </a:p>
        </p:txBody>
      </p:sp>
    </p:spTree>
    <p:extLst>
      <p:ext uri="{BB962C8B-B14F-4D97-AF65-F5344CB8AC3E}">
        <p14:creationId xmlns:p14="http://schemas.microsoft.com/office/powerpoint/2010/main" val="3716414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 name="Rectangle 3"/>
          <p:cNvSpPr txBox="1">
            <a:spLocks noChangeArrowheads="1"/>
          </p:cNvSpPr>
          <p:nvPr/>
        </p:nvSpPr>
        <p:spPr bwMode="auto">
          <a:xfrm>
            <a:off x="1295400" y="2133600"/>
            <a:ext cx="403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lnSpc>
                <a:spcPct val="120000"/>
              </a:lnSpc>
              <a:spcBef>
                <a:spcPct val="60000"/>
              </a:spcBef>
              <a:buFontTx/>
              <a:buNone/>
              <a:defRPr/>
            </a:pPr>
            <a:r>
              <a:rPr lang="en-US" kern="0">
                <a:ea typeface="+mn-ea"/>
                <a:cs typeface="+mn-cs"/>
              </a:rPr>
              <a:t>Lecture outline . . .</a:t>
            </a:r>
          </a:p>
          <a:p>
            <a:pPr>
              <a:lnSpc>
                <a:spcPct val="120000"/>
              </a:lnSpc>
              <a:spcBef>
                <a:spcPct val="60000"/>
              </a:spcBef>
              <a:defRPr/>
            </a:pPr>
            <a:r>
              <a:rPr lang="en-US"/>
              <a:t>Joints and Conditionals</a:t>
            </a:r>
          </a:p>
          <a:p>
            <a:pPr>
              <a:lnSpc>
                <a:spcPct val="120000"/>
              </a:lnSpc>
              <a:spcBef>
                <a:spcPct val="60000"/>
              </a:spcBef>
              <a:defRPr/>
            </a:pPr>
            <a:endParaRPr lang="en-US"/>
          </a:p>
          <a:p>
            <a:pPr>
              <a:lnSpc>
                <a:spcPct val="120000"/>
              </a:lnSpc>
              <a:spcBef>
                <a:spcPct val="60000"/>
              </a:spcBef>
              <a:defRPr/>
            </a:pPr>
            <a:endParaRPr lang="en-US"/>
          </a:p>
          <a:p>
            <a:pPr>
              <a:lnSpc>
                <a:spcPct val="120000"/>
              </a:lnSpc>
              <a:spcBef>
                <a:spcPct val="60000"/>
              </a:spcBef>
              <a:defRPr/>
            </a:pPr>
            <a:endParaRPr lang="en-US" kern="0"/>
          </a:p>
          <a:p>
            <a:pPr>
              <a:lnSpc>
                <a:spcPct val="120000"/>
              </a:lnSpc>
              <a:spcBef>
                <a:spcPct val="60000"/>
              </a:spcBef>
              <a:defRPr/>
            </a:pPr>
            <a:endParaRPr lang="en-US" kern="0"/>
          </a:p>
          <a:p>
            <a:pPr>
              <a:lnSpc>
                <a:spcPct val="120000"/>
              </a:lnSpc>
              <a:spcBef>
                <a:spcPct val="60000"/>
              </a:spcBef>
              <a:defRPr/>
            </a:pPr>
            <a:endParaRPr lang="en-US" kern="0">
              <a:ea typeface="+mn-ea"/>
              <a:cs typeface="+mn-cs"/>
            </a:endParaRPr>
          </a:p>
        </p:txBody>
      </p:sp>
      <p:sp>
        <p:nvSpPr>
          <p:cNvPr id="16" name="TextBox 15">
            <a:extLst>
              <a:ext uri="{FF2B5EF4-FFF2-40B4-BE49-F238E27FC236}">
                <a16:creationId xmlns:a16="http://schemas.microsoft.com/office/drawing/2014/main" id="{3DCB0D8A-7B43-4DD2-95A5-6E685F541086}"/>
              </a:ext>
            </a:extLst>
          </p:cNvPr>
          <p:cNvSpPr txBox="1"/>
          <p:nvPr/>
        </p:nvSpPr>
        <p:spPr>
          <a:xfrm>
            <a:off x="609600" y="6324600"/>
            <a:ext cx="5455276" cy="369332"/>
          </a:xfrm>
          <a:prstGeom prst="rect">
            <a:avLst/>
          </a:prstGeom>
          <a:noFill/>
        </p:spPr>
        <p:txBody>
          <a:bodyPr wrap="none" rtlCol="0">
            <a:spAutoFit/>
          </a:bodyPr>
          <a:lstStyle/>
          <a:p>
            <a:r>
              <a:rPr lang="en-US" dirty="0"/>
              <a:t>Michael Pyrcz, The University of Texas at Austin</a:t>
            </a:r>
          </a:p>
        </p:txBody>
      </p:sp>
      <p:sp>
        <p:nvSpPr>
          <p:cNvPr id="17" name="Rectangle 2">
            <a:extLst>
              <a:ext uri="{FF2B5EF4-FFF2-40B4-BE49-F238E27FC236}">
                <a16:creationId xmlns:a16="http://schemas.microsoft.com/office/drawing/2014/main" id="{85978907-9786-45D8-8A0E-0A8169CEB4D9}"/>
              </a:ext>
            </a:extLst>
          </p:cNvPr>
          <p:cNvSpPr txBox="1">
            <a:spLocks noChangeArrowheads="1"/>
          </p:cNvSpPr>
          <p:nvPr/>
        </p:nvSpPr>
        <p:spPr>
          <a:xfrm>
            <a:off x="-9566" y="0"/>
            <a:ext cx="8239166" cy="1600200"/>
          </a:xfrm>
          <a:prstGeom prst="rect">
            <a:avLst/>
          </a:prstGeom>
          <a:extLst>
            <a:ext uri="{AF507438-7753-43E0-B8FC-AC1667EBCBE1}">
              <a14:hiddenEffects xmlns:a14="http://schemas.microsoft.com/office/drawing/2010/main">
                <a:effectLst>
                  <a:outerShdw blurRad="63500" dist="28398" dir="12393903" algn="ctr" rotWithShape="0">
                    <a:srgbClr val="616161"/>
                  </a:outerShdw>
                </a:effectLst>
              </a14:hiddenEffects>
            </a:ext>
          </a:extLst>
        </p:spPr>
        <p:txBody>
          <a:bodyPr/>
          <a:lstStyle>
            <a:lvl1pPr algn="ctr" rtl="0" eaLnBrk="0" fontAlgn="base" hangingPunct="0">
              <a:lnSpc>
                <a:spcPct val="90000"/>
              </a:lnSpc>
              <a:spcBef>
                <a:spcPct val="0"/>
              </a:spcBef>
              <a:spcAft>
                <a:spcPct val="0"/>
              </a:spcAft>
              <a:defRPr sz="3600" b="1">
                <a:solidFill>
                  <a:schemeClr val="tx2"/>
                </a:solidFill>
                <a:latin typeface="+mj-lt"/>
                <a:ea typeface="ＭＳ Ｐゴシック" panose="020B0600070205080204" pitchFamily="34" charset="-128"/>
                <a:cs typeface="ＭＳ Ｐゴシック" charset="0"/>
              </a:defRPr>
            </a:lvl1pPr>
            <a:lvl2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2pPr>
            <a:lvl3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3pPr>
            <a:lvl4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4pPr>
            <a:lvl5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5pPr>
            <a:lvl6pPr marL="4572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6pPr>
            <a:lvl7pPr marL="9144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7pPr>
            <a:lvl8pPr marL="13716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8pPr>
            <a:lvl9pPr marL="18288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9pPr>
          </a:lstStyle>
          <a:p>
            <a:pPr>
              <a:defRPr/>
            </a:pPr>
            <a:r>
              <a:rPr lang="en-US" kern="0">
                <a:solidFill>
                  <a:schemeClr val="tx1"/>
                </a:solidFill>
                <a:ea typeface="+mj-ea"/>
                <a:cs typeface="+mj-cs"/>
              </a:rPr>
              <a:t>Daytum +2 Course </a:t>
            </a:r>
            <a:br>
              <a:rPr lang="en-US" kern="0">
                <a:solidFill>
                  <a:srgbClr val="FF6600"/>
                </a:solidFill>
                <a:ea typeface="+mj-ea"/>
                <a:cs typeface="+mj-cs"/>
              </a:rPr>
            </a:br>
            <a:r>
              <a:rPr lang="en-US" kern="0">
                <a:solidFill>
                  <a:srgbClr val="FF6600"/>
                </a:solidFill>
                <a:ea typeface="+mj-ea"/>
                <a:cs typeface="+mj-cs"/>
              </a:rPr>
              <a:t>Multivariate Analysis</a:t>
            </a:r>
            <a:endParaRPr lang="en-US" sz="2800" u="sng" kern="0" dirty="0">
              <a:solidFill>
                <a:srgbClr val="081D58"/>
              </a:solidFill>
              <a:ea typeface="+mj-ea"/>
              <a:cs typeface="+mj-cs"/>
            </a:endParaRPr>
          </a:p>
        </p:txBody>
      </p:sp>
    </p:spTree>
    <p:extLst>
      <p:ext uri="{BB962C8B-B14F-4D97-AF65-F5344CB8AC3E}">
        <p14:creationId xmlns:p14="http://schemas.microsoft.com/office/powerpoint/2010/main" val="168168410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2331A6D-AE32-46DA-899F-F80BCA55562B}"/>
              </a:ext>
            </a:extLst>
          </p:cNvPr>
          <p:cNvSpPr>
            <a:spLocks noGrp="1" noChangeArrowheads="1"/>
          </p:cNvSpPr>
          <p:nvPr>
            <p:ph type="title" idx="4294967295"/>
          </p:nvPr>
        </p:nvSpPr>
        <p:spPr>
          <a:xfrm>
            <a:off x="1869546" y="160940"/>
            <a:ext cx="7010400" cy="1143000"/>
          </a:xfrm>
          <a:prstGeom prst="rect">
            <a:avLst/>
          </a:prstGeom>
        </p:spPr>
        <p:txBody>
          <a:bodyPr/>
          <a:lstStyle/>
          <a:p>
            <a:pPr>
              <a:defRPr/>
            </a:pPr>
            <a:r>
              <a:rPr lang="en-US">
                <a:solidFill>
                  <a:srgbClr val="FF6600"/>
                </a:solidFill>
                <a:ea typeface="+mj-ea"/>
                <a:cs typeface="+mj-cs"/>
              </a:rPr>
              <a:t>Probability Definitions</a:t>
            </a:r>
            <a:br>
              <a:rPr lang="en-US">
                <a:solidFill>
                  <a:srgbClr val="FF6600"/>
                </a:solidFill>
                <a:ea typeface="+mj-ea"/>
                <a:cs typeface="+mj-cs"/>
              </a:rPr>
            </a:br>
            <a:r>
              <a:rPr lang="en-US" sz="2800">
                <a:solidFill>
                  <a:srgbClr val="FF6600"/>
                </a:solidFill>
                <a:ea typeface="+mj-ea"/>
                <a:cs typeface="+mj-cs"/>
              </a:rPr>
              <a:t>Conditional, Marginal and Joint </a:t>
            </a:r>
            <a:r>
              <a:rPr lang="en-US" sz="2800">
                <a:solidFill>
                  <a:srgbClr val="FF6600"/>
                </a:solidFill>
              </a:rPr>
              <a:t>Probability</a:t>
            </a:r>
            <a:endParaRPr lang="en-US" sz="2800">
              <a:ea typeface="+mj-ea"/>
              <a:cs typeface="+mj-cs"/>
            </a:endParaRPr>
          </a:p>
        </p:txBody>
      </p:sp>
      <p:sp>
        <p:nvSpPr>
          <p:cNvPr id="2" name="Rectangle 1"/>
          <p:cNvSpPr/>
          <p:nvPr/>
        </p:nvSpPr>
        <p:spPr>
          <a:xfrm>
            <a:off x="457200" y="1772483"/>
            <a:ext cx="5334000" cy="2862322"/>
          </a:xfrm>
          <a:prstGeom prst="rect">
            <a:avLst/>
          </a:prstGeom>
        </p:spPr>
        <p:txBody>
          <a:bodyPr wrap="square">
            <a:spAutoFit/>
          </a:bodyPr>
          <a:lstStyle/>
          <a:p>
            <a:r>
              <a:rPr lang="en-US"/>
              <a:t>Probability of B given A occurred?   </a:t>
            </a:r>
            <a:r>
              <a:rPr lang="en-US" b="0">
                <a:latin typeface="Cambria Math" panose="02040503050406030204" pitchFamily="18" charset="0"/>
                <a:ea typeface="Cambria Math" panose="02040503050406030204" pitchFamily="18" charset="0"/>
              </a:rPr>
              <a:t>P( B | A)</a:t>
            </a:r>
          </a:p>
          <a:p>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2" name="Rectangle 11"/>
              <p:cNvSpPr/>
              <p:nvPr/>
            </p:nvSpPr>
            <p:spPr>
              <a:xfrm>
                <a:off x="1222745" y="2459268"/>
                <a:ext cx="4011226" cy="6591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P</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B</m:t>
                          </m:r>
                          <m:r>
                            <a:rPr lang="en-US" b="0" i="1" smtClean="0">
                              <a:latin typeface="Cambria Math" panose="02040503050406030204" pitchFamily="18" charset="0"/>
                              <a:ea typeface="Cambria Math" panose="02040503050406030204" pitchFamily="18" charset="0"/>
                            </a:rPr>
                            <m:t> | </m:t>
                          </m:r>
                          <m:r>
                            <m:rPr>
                              <m:sty m:val="p"/>
                            </m:rPr>
                            <a:rPr lang="en-US" b="0" i="0" smtClean="0">
                              <a:latin typeface="Cambria Math" panose="02040503050406030204" pitchFamily="18" charset="0"/>
                              <a:ea typeface="Cambria Math" panose="02040503050406030204" pitchFamily="18" charset="0"/>
                            </a:rPr>
                            <m:t>A</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A</m:t>
                          </m:r>
                          <m:r>
                            <a:rPr lang="en-US" b="0" i="1" smtClean="0">
                              <a:latin typeface="Cambria Math" panose="02040503050406030204" pitchFamily="18" charset="0"/>
                              <a:ea typeface="Cambria Math" panose="02040503050406030204" pitchFamily="18" charset="0"/>
                            </a:rPr>
                            <m:t> ∩ </m:t>
                          </m:r>
                          <m:r>
                            <m:rPr>
                              <m:sty m:val="p"/>
                            </m:rPr>
                            <a:rPr lang="en-US" b="0" i="0" smtClean="0">
                              <a:latin typeface="Cambria Math" panose="02040503050406030204" pitchFamily="18" charset="0"/>
                              <a:ea typeface="Cambria Math" panose="02040503050406030204" pitchFamily="18" charset="0"/>
                            </a:rPr>
                            <m:t>B</m:t>
                          </m:r>
                          <m:r>
                            <a:rPr lang="en-US" b="0" i="1" smtClean="0">
                              <a:latin typeface="Cambria Math" panose="02040503050406030204" pitchFamily="18" charset="0"/>
                              <a:ea typeface="Cambria Math" panose="02040503050406030204" pitchFamily="18" charset="0"/>
                            </a:rPr>
                            <m:t> )</m:t>
                          </m:r>
                        </m:num>
                        <m:den>
                          <m:r>
                            <m:rPr>
                              <m:sty m:val="p"/>
                            </m:rPr>
                            <a:rPr lang="en-US" b="0">
                              <a:latin typeface="Cambria Math" panose="02040503050406030204" pitchFamily="18" charset="0"/>
                              <a:ea typeface="Cambria Math" panose="02040503050406030204" pitchFamily="18" charset="0"/>
                            </a:rPr>
                            <m:t>P</m:t>
                          </m:r>
                          <m:d>
                            <m:dPr>
                              <m:ctrlPr>
                                <a:rPr lang="en-US" b="0" i="1">
                                  <a:latin typeface="Cambria Math" panose="02040503050406030204" pitchFamily="18" charset="0"/>
                                  <a:ea typeface="Cambria Math" panose="02040503050406030204" pitchFamily="18" charset="0"/>
                                </a:rPr>
                              </m:ctrlPr>
                            </m:dPr>
                            <m:e>
                              <m:r>
                                <m:rPr>
                                  <m:sty m:val="p"/>
                                </m:rPr>
                                <a:rPr lang="en-US" b="0">
                                  <a:latin typeface="Cambria Math" panose="02040503050406030204" pitchFamily="18" charset="0"/>
                                  <a:ea typeface="Cambria Math" panose="02040503050406030204" pitchFamily="18" charset="0"/>
                                </a:rPr>
                                <m:t>A</m:t>
                              </m:r>
                            </m:e>
                          </m:d>
                        </m:den>
                      </m:f>
                      <m:r>
                        <a:rPr lang="en-US" b="0" i="1" smtClean="0">
                          <a:latin typeface="Cambria Math" panose="02040503050406030204" pitchFamily="18" charset="0"/>
                          <a:ea typeface="Cambria Math" panose="02040503050406030204" pitchFamily="18" charset="0"/>
                        </a:rPr>
                        <m:t>=</m:t>
                      </m:r>
                      <m:f>
                        <m:fPr>
                          <m:ctrlPr>
                            <a:rPr lang="en-US" b="0" i="1">
                              <a:latin typeface="Cambria Math" panose="02040503050406030204" pitchFamily="18" charset="0"/>
                              <a:ea typeface="Cambria Math" panose="02040503050406030204" pitchFamily="18" charset="0"/>
                            </a:rPr>
                          </m:ctrlPr>
                        </m:fPr>
                        <m:num>
                          <m:r>
                            <a:rPr lang="en-US" b="0" i="1">
                              <a:latin typeface="Cambria Math" panose="02040503050406030204" pitchFamily="18" charset="0"/>
                              <a:ea typeface="Cambria Math" panose="02040503050406030204" pitchFamily="18" charset="0"/>
                            </a:rPr>
                            <m:t>𝑃</m:t>
                          </m:r>
                          <m:r>
                            <a:rPr lang="en-US" b="0" i="1">
                              <a:latin typeface="Cambria Math" panose="02040503050406030204" pitchFamily="18" charset="0"/>
                              <a:ea typeface="Cambria Math" panose="02040503050406030204" pitchFamily="18" charset="0"/>
                            </a:rPr>
                            <m:t>( </m:t>
                          </m:r>
                          <m:r>
                            <m:rPr>
                              <m:sty m:val="p"/>
                            </m:rPr>
                            <a:rPr lang="en-US" b="0">
                              <a:latin typeface="Cambria Math" panose="02040503050406030204" pitchFamily="18" charset="0"/>
                              <a:ea typeface="Cambria Math" panose="02040503050406030204" pitchFamily="18" charset="0"/>
                            </a:rPr>
                            <m:t>A</m:t>
                          </m:r>
                          <m:r>
                            <a:rPr lang="en-US" b="0"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r>
                            <m:rPr>
                              <m:sty m:val="p"/>
                            </m:rPr>
                            <a:rPr lang="en-US" b="0">
                              <a:latin typeface="Cambria Math" panose="02040503050406030204" pitchFamily="18" charset="0"/>
                              <a:ea typeface="Cambria Math" panose="02040503050406030204" pitchFamily="18" charset="0"/>
                            </a:rPr>
                            <m:t>B</m:t>
                          </m:r>
                          <m:r>
                            <a:rPr lang="en-US" b="0" i="1">
                              <a:latin typeface="Cambria Math" panose="02040503050406030204" pitchFamily="18" charset="0"/>
                              <a:ea typeface="Cambria Math" panose="02040503050406030204" pitchFamily="18" charset="0"/>
                            </a:rPr>
                            <m:t> )</m:t>
                          </m:r>
                        </m:num>
                        <m:den>
                          <m:r>
                            <m:rPr>
                              <m:sty m:val="p"/>
                            </m:rPr>
                            <a:rPr lang="en-US" b="0">
                              <a:latin typeface="Cambria Math" panose="02040503050406030204" pitchFamily="18" charset="0"/>
                              <a:ea typeface="Cambria Math" panose="02040503050406030204" pitchFamily="18" charset="0"/>
                            </a:rPr>
                            <m:t>P</m:t>
                          </m:r>
                          <m:d>
                            <m:dPr>
                              <m:ctrlPr>
                                <a:rPr lang="en-US" b="0" i="1">
                                  <a:latin typeface="Cambria Math" panose="02040503050406030204" pitchFamily="18" charset="0"/>
                                  <a:ea typeface="Cambria Math" panose="02040503050406030204" pitchFamily="18" charset="0"/>
                                </a:rPr>
                              </m:ctrlPr>
                            </m:dPr>
                            <m:e>
                              <m:r>
                                <m:rPr>
                                  <m:sty m:val="p"/>
                                </m:rPr>
                                <a:rPr lang="en-US" b="0">
                                  <a:latin typeface="Cambria Math" panose="02040503050406030204" pitchFamily="18" charset="0"/>
                                  <a:ea typeface="Cambria Math" panose="02040503050406030204" pitchFamily="18" charset="0"/>
                                </a:rPr>
                                <m:t>A</m:t>
                              </m:r>
                            </m:e>
                          </m:d>
                        </m:den>
                      </m:f>
                    </m:oMath>
                  </m:oMathPara>
                </a14:m>
                <a:endParaRPr lang="en-US" b="0"/>
              </a:p>
            </p:txBody>
          </p:sp>
        </mc:Choice>
        <mc:Fallback xmlns="">
          <p:sp>
            <p:nvSpPr>
              <p:cNvPr id="12" name="Rectangle 11"/>
              <p:cNvSpPr>
                <a:spLocks noRot="1" noChangeAspect="1" noMove="1" noResize="1" noEditPoints="1" noAdjustHandles="1" noChangeArrowheads="1" noChangeShapeType="1" noTextEdit="1"/>
              </p:cNvSpPr>
              <p:nvPr/>
            </p:nvSpPr>
            <p:spPr>
              <a:xfrm>
                <a:off x="1222745" y="2459268"/>
                <a:ext cx="4011226" cy="659155"/>
              </a:xfrm>
              <a:prstGeom prst="rect">
                <a:avLst/>
              </a:prstGeom>
              <a:blipFill>
                <a:blip r:embed="rId2"/>
                <a:stretch>
                  <a:fillRect/>
                </a:stretch>
              </a:blipFill>
            </p:spPr>
            <p:txBody>
              <a:bodyPr/>
              <a:lstStyle/>
              <a:p>
                <a:r>
                  <a:rPr lang="en-US">
                    <a:noFill/>
                  </a:rPr>
                  <a:t> </a:t>
                </a:r>
              </a:p>
            </p:txBody>
          </p:sp>
        </mc:Fallback>
      </mc:AlternateContent>
      <p:grpSp>
        <p:nvGrpSpPr>
          <p:cNvPr id="38" name="Group 37"/>
          <p:cNvGrpSpPr/>
          <p:nvPr/>
        </p:nvGrpSpPr>
        <p:grpSpPr>
          <a:xfrm>
            <a:off x="6934200" y="1708970"/>
            <a:ext cx="1676400" cy="1575755"/>
            <a:chOff x="6490593" y="1540081"/>
            <a:chExt cx="2012713" cy="1891877"/>
          </a:xfrm>
        </p:grpSpPr>
        <p:sp>
          <p:nvSpPr>
            <p:cNvPr id="39" name="Oval 38"/>
            <p:cNvSpPr/>
            <p:nvPr/>
          </p:nvSpPr>
          <p:spPr bwMode="auto">
            <a:xfrm>
              <a:off x="6490593" y="2240609"/>
              <a:ext cx="1323719" cy="1191349"/>
            </a:xfrm>
            <a:prstGeom prst="ellipse">
              <a:avLst/>
            </a:prstGeom>
            <a:solidFill>
              <a:srgbClr val="0066FF">
                <a:alpha val="30196"/>
              </a:srgb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40" name="TextBox 39"/>
            <p:cNvSpPr txBox="1"/>
            <p:nvPr/>
          </p:nvSpPr>
          <p:spPr>
            <a:xfrm>
              <a:off x="6902922" y="2709895"/>
              <a:ext cx="265537" cy="279105"/>
            </a:xfrm>
            <a:prstGeom prst="rect">
              <a:avLst/>
            </a:prstGeom>
            <a:noFill/>
          </p:spPr>
          <p:txBody>
            <a:bodyPr wrap="none" rtlCol="0">
              <a:spAutoFit/>
            </a:bodyPr>
            <a:lstStyle/>
            <a:p>
              <a:r>
                <a:rPr lang="en-US"/>
                <a:t>B</a:t>
              </a:r>
            </a:p>
          </p:txBody>
        </p:sp>
        <p:sp>
          <p:nvSpPr>
            <p:cNvPr id="42" name="Oval 41"/>
            <p:cNvSpPr/>
            <p:nvPr/>
          </p:nvSpPr>
          <p:spPr bwMode="auto">
            <a:xfrm>
              <a:off x="7037583" y="1540081"/>
              <a:ext cx="1465723" cy="1578471"/>
            </a:xfrm>
            <a:prstGeom prst="ellipse">
              <a:avLst/>
            </a:prstGeom>
            <a:solidFill>
              <a:srgbClr val="FF0000">
                <a:alpha val="30196"/>
              </a:srgb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43" name="TextBox 42"/>
            <p:cNvSpPr txBox="1"/>
            <p:nvPr/>
          </p:nvSpPr>
          <p:spPr>
            <a:xfrm>
              <a:off x="7638571" y="2149122"/>
              <a:ext cx="351378" cy="369332"/>
            </a:xfrm>
            <a:prstGeom prst="rect">
              <a:avLst/>
            </a:prstGeom>
            <a:noFill/>
          </p:spPr>
          <p:txBody>
            <a:bodyPr wrap="none" rtlCol="0">
              <a:spAutoFit/>
            </a:bodyPr>
            <a:lstStyle/>
            <a:p>
              <a:r>
                <a:rPr lang="en-US"/>
                <a:t>A</a:t>
              </a:r>
            </a:p>
          </p:txBody>
        </p:sp>
      </p:grpSp>
      <mc:AlternateContent xmlns:mc="http://schemas.openxmlformats.org/markup-compatibility/2006" xmlns:a14="http://schemas.microsoft.com/office/drawing/2010/main">
        <mc:Choice Requires="a14">
          <p:sp>
            <p:nvSpPr>
              <p:cNvPr id="90" name="Rectangle 89"/>
              <p:cNvSpPr/>
              <p:nvPr/>
            </p:nvSpPr>
            <p:spPr>
              <a:xfrm rot="3114335">
                <a:off x="7339076" y="2430237"/>
                <a:ext cx="8274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𝑨</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𝑩</m:t>
                      </m:r>
                    </m:oMath>
                  </m:oMathPara>
                </a14:m>
                <a:endParaRPr lang="en-US"/>
              </a:p>
            </p:txBody>
          </p:sp>
        </mc:Choice>
        <mc:Fallback xmlns="">
          <p:sp>
            <p:nvSpPr>
              <p:cNvPr id="90" name="Rectangle 89"/>
              <p:cNvSpPr>
                <a:spLocks noRot="1" noChangeAspect="1" noMove="1" noResize="1" noEditPoints="1" noAdjustHandles="1" noChangeArrowheads="1" noChangeShapeType="1" noTextEdit="1"/>
              </p:cNvSpPr>
              <p:nvPr/>
            </p:nvSpPr>
            <p:spPr>
              <a:xfrm rot="3114335">
                <a:off x="7339076" y="2430237"/>
                <a:ext cx="827470" cy="369332"/>
              </a:xfrm>
              <a:prstGeom prst="rect">
                <a:avLst/>
              </a:prstGeom>
              <a:blipFill>
                <a:blip r:embed="rId3"/>
                <a:stretch>
                  <a:fillRect/>
                </a:stretch>
              </a:blipFill>
            </p:spPr>
            <p:txBody>
              <a:bodyPr/>
              <a:lstStyle/>
              <a:p>
                <a:r>
                  <a:rPr lang="en-US">
                    <a:noFill/>
                  </a:rPr>
                  <a:t> </a:t>
                </a:r>
              </a:p>
            </p:txBody>
          </p:sp>
        </mc:Fallback>
      </mc:AlternateContent>
      <p:sp>
        <p:nvSpPr>
          <p:cNvPr id="91" name="Rectangle 90"/>
          <p:cNvSpPr/>
          <p:nvPr/>
        </p:nvSpPr>
        <p:spPr bwMode="auto">
          <a:xfrm>
            <a:off x="6705600" y="1447800"/>
            <a:ext cx="2063841" cy="2063842"/>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92" name="TextBox 91"/>
          <p:cNvSpPr txBox="1"/>
          <p:nvPr/>
        </p:nvSpPr>
        <p:spPr>
          <a:xfrm>
            <a:off x="6739807" y="1479648"/>
            <a:ext cx="274017" cy="279105"/>
          </a:xfrm>
          <a:prstGeom prst="rect">
            <a:avLst/>
          </a:prstGeom>
          <a:noFill/>
        </p:spPr>
        <p:txBody>
          <a:bodyPr wrap="none" rtlCol="0">
            <a:spAutoFit/>
          </a:bodyPr>
          <a:lstStyle/>
          <a:p>
            <a:r>
              <a:rPr lang="en-US">
                <a:latin typeface="Symbol" panose="05050102010706020507" pitchFamily="18" charset="2"/>
              </a:rPr>
              <a:t>W</a:t>
            </a:r>
          </a:p>
        </p:txBody>
      </p:sp>
      <p:sp>
        <p:nvSpPr>
          <p:cNvPr id="4" name="TextBox 3"/>
          <p:cNvSpPr txBox="1"/>
          <p:nvPr/>
        </p:nvSpPr>
        <p:spPr>
          <a:xfrm>
            <a:off x="4457088" y="3207493"/>
            <a:ext cx="1895071" cy="307777"/>
          </a:xfrm>
          <a:prstGeom prst="rect">
            <a:avLst/>
          </a:prstGeom>
          <a:noFill/>
        </p:spPr>
        <p:txBody>
          <a:bodyPr wrap="none" rtlCol="0">
            <a:spAutoFit/>
          </a:bodyPr>
          <a:lstStyle/>
          <a:p>
            <a:r>
              <a:rPr lang="en-US" sz="1400">
                <a:solidFill>
                  <a:srgbClr val="FF0000"/>
                </a:solidFill>
              </a:rPr>
              <a:t>Marginal Probability</a:t>
            </a:r>
          </a:p>
        </p:txBody>
      </p:sp>
      <p:sp>
        <p:nvSpPr>
          <p:cNvPr id="36" name="TextBox 35"/>
          <p:cNvSpPr txBox="1"/>
          <p:nvPr/>
        </p:nvSpPr>
        <p:spPr>
          <a:xfrm>
            <a:off x="4449315" y="2045401"/>
            <a:ext cx="1585690" cy="307777"/>
          </a:xfrm>
          <a:prstGeom prst="rect">
            <a:avLst/>
          </a:prstGeom>
          <a:noFill/>
        </p:spPr>
        <p:txBody>
          <a:bodyPr wrap="none" rtlCol="0">
            <a:spAutoFit/>
          </a:bodyPr>
          <a:lstStyle/>
          <a:p>
            <a:r>
              <a:rPr lang="en-US" sz="1400">
                <a:solidFill>
                  <a:srgbClr val="FF0000"/>
                </a:solidFill>
              </a:rPr>
              <a:t>Joint Probability</a:t>
            </a:r>
          </a:p>
        </p:txBody>
      </p:sp>
      <p:sp>
        <p:nvSpPr>
          <p:cNvPr id="37" name="TextBox 36"/>
          <p:cNvSpPr txBox="1"/>
          <p:nvPr/>
        </p:nvSpPr>
        <p:spPr>
          <a:xfrm>
            <a:off x="685800" y="2178405"/>
            <a:ext cx="2141933" cy="307777"/>
          </a:xfrm>
          <a:prstGeom prst="rect">
            <a:avLst/>
          </a:prstGeom>
          <a:noFill/>
        </p:spPr>
        <p:txBody>
          <a:bodyPr wrap="none" rtlCol="0">
            <a:spAutoFit/>
          </a:bodyPr>
          <a:lstStyle/>
          <a:p>
            <a:r>
              <a:rPr lang="en-US" sz="1400">
                <a:solidFill>
                  <a:srgbClr val="FF0000"/>
                </a:solidFill>
              </a:rPr>
              <a:t>Conditional Probability</a:t>
            </a:r>
          </a:p>
        </p:txBody>
      </p:sp>
      <p:cxnSp>
        <p:nvCxnSpPr>
          <p:cNvPr id="7" name="Straight Arrow Connector 6"/>
          <p:cNvCxnSpPr/>
          <p:nvPr/>
        </p:nvCxnSpPr>
        <p:spPr bwMode="auto">
          <a:xfrm>
            <a:off x="1600200" y="2489661"/>
            <a:ext cx="152400" cy="187279"/>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Straight Arrow Connector 40"/>
          <p:cNvCxnSpPr/>
          <p:nvPr/>
        </p:nvCxnSpPr>
        <p:spPr bwMode="auto">
          <a:xfrm flipH="1" flipV="1">
            <a:off x="4572002" y="3021705"/>
            <a:ext cx="206126" cy="185788"/>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Straight Arrow Connector 43"/>
          <p:cNvCxnSpPr/>
          <p:nvPr/>
        </p:nvCxnSpPr>
        <p:spPr bwMode="auto">
          <a:xfrm flipH="1">
            <a:off x="4572001" y="2363071"/>
            <a:ext cx="147793" cy="140965"/>
          </a:xfrm>
          <a:prstGeom prst="straightConnector1">
            <a:avLst/>
          </a:prstGeom>
          <a:noFill/>
          <a:ln>
            <a:solidFill>
              <a:srgbClr val="FF000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 name="Straight Arrow Connector 51"/>
          <p:cNvCxnSpPr/>
          <p:nvPr/>
        </p:nvCxnSpPr>
        <p:spPr bwMode="auto">
          <a:xfrm>
            <a:off x="1593662" y="5664251"/>
            <a:ext cx="1867430"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3" name="Straight Arrow Connector 52"/>
          <p:cNvCxnSpPr/>
          <p:nvPr/>
        </p:nvCxnSpPr>
        <p:spPr bwMode="auto">
          <a:xfrm flipV="1">
            <a:off x="1592304" y="3777357"/>
            <a:ext cx="0" cy="1885117"/>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4" name="TextBox 53"/>
          <p:cNvSpPr txBox="1"/>
          <p:nvPr/>
        </p:nvSpPr>
        <p:spPr>
          <a:xfrm>
            <a:off x="2102683" y="5682357"/>
            <a:ext cx="901209" cy="307777"/>
          </a:xfrm>
          <a:prstGeom prst="rect">
            <a:avLst/>
          </a:prstGeom>
          <a:noFill/>
        </p:spPr>
        <p:txBody>
          <a:bodyPr wrap="none" rtlCol="0">
            <a:spAutoFit/>
          </a:bodyPr>
          <a:lstStyle/>
          <a:p>
            <a:r>
              <a:rPr lang="en-US" sz="1400"/>
              <a:t>Porosity</a:t>
            </a:r>
          </a:p>
        </p:txBody>
      </p:sp>
      <p:sp>
        <p:nvSpPr>
          <p:cNvPr id="55" name="TextBox 54"/>
          <p:cNvSpPr txBox="1"/>
          <p:nvPr/>
        </p:nvSpPr>
        <p:spPr>
          <a:xfrm rot="16200000">
            <a:off x="779849" y="4554903"/>
            <a:ext cx="1250663" cy="307777"/>
          </a:xfrm>
          <a:prstGeom prst="rect">
            <a:avLst/>
          </a:prstGeom>
          <a:noFill/>
        </p:spPr>
        <p:txBody>
          <a:bodyPr wrap="none" rtlCol="0">
            <a:spAutoFit/>
          </a:bodyPr>
          <a:lstStyle/>
          <a:p>
            <a:r>
              <a:rPr lang="en-US" sz="1400"/>
              <a:t>Permeability</a:t>
            </a:r>
          </a:p>
        </p:txBody>
      </p:sp>
      <p:sp>
        <p:nvSpPr>
          <p:cNvPr id="15" name="Freeform 14"/>
          <p:cNvSpPr/>
          <p:nvPr/>
        </p:nvSpPr>
        <p:spPr bwMode="auto">
          <a:xfrm>
            <a:off x="1906224" y="4400395"/>
            <a:ext cx="1185060" cy="871051"/>
          </a:xfrm>
          <a:custGeom>
            <a:avLst/>
            <a:gdLst>
              <a:gd name="connsiteX0" fmla="*/ 76588 w 1185060"/>
              <a:gd name="connsiteY0" fmla="*/ 870482 h 871051"/>
              <a:gd name="connsiteX1" fmla="*/ 650166 w 1185060"/>
              <a:gd name="connsiteY1" fmla="*/ 779042 h 871051"/>
              <a:gd name="connsiteX2" fmla="*/ 990988 w 1185060"/>
              <a:gd name="connsiteY2" fmla="*/ 479784 h 871051"/>
              <a:gd name="connsiteX3" fmla="*/ 1182181 w 1185060"/>
              <a:gd name="connsiteY3" fmla="*/ 14271 h 871051"/>
              <a:gd name="connsiteX4" fmla="*/ 849672 w 1185060"/>
              <a:gd name="connsiteY4" fmla="*/ 155587 h 871051"/>
              <a:gd name="connsiteX5" fmla="*/ 641853 w 1185060"/>
              <a:gd name="connsiteY5" fmla="*/ 521347 h 871051"/>
              <a:gd name="connsiteX6" fmla="*/ 226217 w 1185060"/>
              <a:gd name="connsiteY6" fmla="*/ 704227 h 871051"/>
              <a:gd name="connsiteX7" fmla="*/ 18399 w 1185060"/>
              <a:gd name="connsiteY7" fmla="*/ 812293 h 871051"/>
              <a:gd name="connsiteX8" fmla="*/ 76588 w 1185060"/>
              <a:gd name="connsiteY8" fmla="*/ 870482 h 87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5060" h="871051">
                <a:moveTo>
                  <a:pt x="76588" y="870482"/>
                </a:moveTo>
                <a:cubicBezTo>
                  <a:pt x="181883" y="864940"/>
                  <a:pt x="497766" y="844158"/>
                  <a:pt x="650166" y="779042"/>
                </a:cubicBezTo>
                <a:cubicBezTo>
                  <a:pt x="802566" y="713926"/>
                  <a:pt x="902319" y="607246"/>
                  <a:pt x="990988" y="479784"/>
                </a:cubicBezTo>
                <a:cubicBezTo>
                  <a:pt x="1079657" y="352322"/>
                  <a:pt x="1205734" y="68304"/>
                  <a:pt x="1182181" y="14271"/>
                </a:cubicBezTo>
                <a:cubicBezTo>
                  <a:pt x="1158628" y="-39762"/>
                  <a:pt x="939727" y="71074"/>
                  <a:pt x="849672" y="155587"/>
                </a:cubicBezTo>
                <a:cubicBezTo>
                  <a:pt x="759617" y="240100"/>
                  <a:pt x="745762" y="429907"/>
                  <a:pt x="641853" y="521347"/>
                </a:cubicBezTo>
                <a:cubicBezTo>
                  <a:pt x="537944" y="612787"/>
                  <a:pt x="330126" y="655736"/>
                  <a:pt x="226217" y="704227"/>
                </a:cubicBezTo>
                <a:cubicBezTo>
                  <a:pt x="122308" y="752718"/>
                  <a:pt x="37795" y="784584"/>
                  <a:pt x="18399" y="812293"/>
                </a:cubicBezTo>
                <a:cubicBezTo>
                  <a:pt x="-997" y="840002"/>
                  <a:pt x="-28707" y="876024"/>
                  <a:pt x="76588" y="870482"/>
                </a:cubicBezTo>
                <a:close/>
              </a:path>
            </a:pathLst>
          </a:cu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79" name="Freeform 78"/>
          <p:cNvSpPr/>
          <p:nvPr/>
        </p:nvSpPr>
        <p:spPr bwMode="auto">
          <a:xfrm>
            <a:off x="1699882" y="4137569"/>
            <a:ext cx="1619564" cy="1239988"/>
          </a:xfrm>
          <a:custGeom>
            <a:avLst/>
            <a:gdLst>
              <a:gd name="connsiteX0" fmla="*/ 76588 w 1185060"/>
              <a:gd name="connsiteY0" fmla="*/ 870482 h 871051"/>
              <a:gd name="connsiteX1" fmla="*/ 650166 w 1185060"/>
              <a:gd name="connsiteY1" fmla="*/ 779042 h 871051"/>
              <a:gd name="connsiteX2" fmla="*/ 990988 w 1185060"/>
              <a:gd name="connsiteY2" fmla="*/ 479784 h 871051"/>
              <a:gd name="connsiteX3" fmla="*/ 1182181 w 1185060"/>
              <a:gd name="connsiteY3" fmla="*/ 14271 h 871051"/>
              <a:gd name="connsiteX4" fmla="*/ 849672 w 1185060"/>
              <a:gd name="connsiteY4" fmla="*/ 155587 h 871051"/>
              <a:gd name="connsiteX5" fmla="*/ 641853 w 1185060"/>
              <a:gd name="connsiteY5" fmla="*/ 521347 h 871051"/>
              <a:gd name="connsiteX6" fmla="*/ 226217 w 1185060"/>
              <a:gd name="connsiteY6" fmla="*/ 704227 h 871051"/>
              <a:gd name="connsiteX7" fmla="*/ 18399 w 1185060"/>
              <a:gd name="connsiteY7" fmla="*/ 812293 h 871051"/>
              <a:gd name="connsiteX8" fmla="*/ 76588 w 1185060"/>
              <a:gd name="connsiteY8" fmla="*/ 870482 h 871051"/>
              <a:gd name="connsiteX0" fmla="*/ 76588 w 1185060"/>
              <a:gd name="connsiteY0" fmla="*/ 869607 h 870176"/>
              <a:gd name="connsiteX1" fmla="*/ 650166 w 1185060"/>
              <a:gd name="connsiteY1" fmla="*/ 778167 h 870176"/>
              <a:gd name="connsiteX2" fmla="*/ 990988 w 1185060"/>
              <a:gd name="connsiteY2" fmla="*/ 478909 h 870176"/>
              <a:gd name="connsiteX3" fmla="*/ 1182181 w 1185060"/>
              <a:gd name="connsiteY3" fmla="*/ 13396 h 870176"/>
              <a:gd name="connsiteX4" fmla="*/ 849672 w 1185060"/>
              <a:gd name="connsiteY4" fmla="*/ 154712 h 870176"/>
              <a:gd name="connsiteX5" fmla="*/ 568311 w 1185060"/>
              <a:gd name="connsiteY5" fmla="*/ 453058 h 870176"/>
              <a:gd name="connsiteX6" fmla="*/ 226217 w 1185060"/>
              <a:gd name="connsiteY6" fmla="*/ 703352 h 870176"/>
              <a:gd name="connsiteX7" fmla="*/ 18399 w 1185060"/>
              <a:gd name="connsiteY7" fmla="*/ 811418 h 870176"/>
              <a:gd name="connsiteX8" fmla="*/ 76588 w 1185060"/>
              <a:gd name="connsiteY8" fmla="*/ 869607 h 870176"/>
              <a:gd name="connsiteX0" fmla="*/ 76588 w 1186682"/>
              <a:gd name="connsiteY0" fmla="*/ 878338 h 878907"/>
              <a:gd name="connsiteX1" fmla="*/ 650166 w 1186682"/>
              <a:gd name="connsiteY1" fmla="*/ 786898 h 878907"/>
              <a:gd name="connsiteX2" fmla="*/ 990988 w 1186682"/>
              <a:gd name="connsiteY2" fmla="*/ 487640 h 878907"/>
              <a:gd name="connsiteX3" fmla="*/ 1182181 w 1186682"/>
              <a:gd name="connsiteY3" fmla="*/ 22127 h 878907"/>
              <a:gd name="connsiteX4" fmla="*/ 806772 w 1186682"/>
              <a:gd name="connsiteY4" fmla="*/ 114414 h 878907"/>
              <a:gd name="connsiteX5" fmla="*/ 568311 w 1186682"/>
              <a:gd name="connsiteY5" fmla="*/ 461789 h 878907"/>
              <a:gd name="connsiteX6" fmla="*/ 226217 w 1186682"/>
              <a:gd name="connsiteY6" fmla="*/ 712083 h 878907"/>
              <a:gd name="connsiteX7" fmla="*/ 18399 w 1186682"/>
              <a:gd name="connsiteY7" fmla="*/ 820149 h 878907"/>
              <a:gd name="connsiteX8" fmla="*/ 76588 w 1186682"/>
              <a:gd name="connsiteY8" fmla="*/ 878338 h 878907"/>
              <a:gd name="connsiteX0" fmla="*/ 77624 w 1187718"/>
              <a:gd name="connsiteY0" fmla="*/ 878338 h 879252"/>
              <a:gd name="connsiteX1" fmla="*/ 651202 w 1187718"/>
              <a:gd name="connsiteY1" fmla="*/ 786898 h 879252"/>
              <a:gd name="connsiteX2" fmla="*/ 992024 w 1187718"/>
              <a:gd name="connsiteY2" fmla="*/ 487640 h 879252"/>
              <a:gd name="connsiteX3" fmla="*/ 1183217 w 1187718"/>
              <a:gd name="connsiteY3" fmla="*/ 22127 h 879252"/>
              <a:gd name="connsiteX4" fmla="*/ 807808 w 1187718"/>
              <a:gd name="connsiteY4" fmla="*/ 114414 h 879252"/>
              <a:gd name="connsiteX5" fmla="*/ 569347 w 1187718"/>
              <a:gd name="connsiteY5" fmla="*/ 461789 h 879252"/>
              <a:gd name="connsiteX6" fmla="*/ 208868 w 1187718"/>
              <a:gd name="connsiteY6" fmla="*/ 614026 h 879252"/>
              <a:gd name="connsiteX7" fmla="*/ 19435 w 1187718"/>
              <a:gd name="connsiteY7" fmla="*/ 820149 h 879252"/>
              <a:gd name="connsiteX8" fmla="*/ 77624 w 1187718"/>
              <a:gd name="connsiteY8" fmla="*/ 878338 h 879252"/>
              <a:gd name="connsiteX0" fmla="*/ 77624 w 1187718"/>
              <a:gd name="connsiteY0" fmla="*/ 877503 h 878417"/>
              <a:gd name="connsiteX1" fmla="*/ 651202 w 1187718"/>
              <a:gd name="connsiteY1" fmla="*/ 786063 h 878417"/>
              <a:gd name="connsiteX2" fmla="*/ 992024 w 1187718"/>
              <a:gd name="connsiteY2" fmla="*/ 486805 h 878417"/>
              <a:gd name="connsiteX3" fmla="*/ 1183217 w 1187718"/>
              <a:gd name="connsiteY3" fmla="*/ 21292 h 878417"/>
              <a:gd name="connsiteX4" fmla="*/ 807808 w 1187718"/>
              <a:gd name="connsiteY4" fmla="*/ 113579 h 878417"/>
              <a:gd name="connsiteX5" fmla="*/ 538705 w 1187718"/>
              <a:gd name="connsiteY5" fmla="*/ 424182 h 878417"/>
              <a:gd name="connsiteX6" fmla="*/ 208868 w 1187718"/>
              <a:gd name="connsiteY6" fmla="*/ 613191 h 878417"/>
              <a:gd name="connsiteX7" fmla="*/ 19435 w 1187718"/>
              <a:gd name="connsiteY7" fmla="*/ 819314 h 878417"/>
              <a:gd name="connsiteX8" fmla="*/ 77624 w 1187718"/>
              <a:gd name="connsiteY8" fmla="*/ 877503 h 878417"/>
              <a:gd name="connsiteX0" fmla="*/ 77624 w 1190396"/>
              <a:gd name="connsiteY0" fmla="*/ 883519 h 884433"/>
              <a:gd name="connsiteX1" fmla="*/ 651202 w 1190396"/>
              <a:gd name="connsiteY1" fmla="*/ 792079 h 884433"/>
              <a:gd name="connsiteX2" fmla="*/ 992024 w 1190396"/>
              <a:gd name="connsiteY2" fmla="*/ 492821 h 884433"/>
              <a:gd name="connsiteX3" fmla="*/ 1183217 w 1190396"/>
              <a:gd name="connsiteY3" fmla="*/ 27308 h 884433"/>
              <a:gd name="connsiteX4" fmla="*/ 746523 w 1190396"/>
              <a:gd name="connsiteY4" fmla="*/ 95081 h 884433"/>
              <a:gd name="connsiteX5" fmla="*/ 538705 w 1190396"/>
              <a:gd name="connsiteY5" fmla="*/ 430198 h 884433"/>
              <a:gd name="connsiteX6" fmla="*/ 208868 w 1190396"/>
              <a:gd name="connsiteY6" fmla="*/ 619207 h 884433"/>
              <a:gd name="connsiteX7" fmla="*/ 19435 w 1190396"/>
              <a:gd name="connsiteY7" fmla="*/ 825330 h 884433"/>
              <a:gd name="connsiteX8" fmla="*/ 77624 w 1190396"/>
              <a:gd name="connsiteY8" fmla="*/ 883519 h 884433"/>
              <a:gd name="connsiteX0" fmla="*/ 77624 w 1194025"/>
              <a:gd name="connsiteY0" fmla="*/ 913268 h 914182"/>
              <a:gd name="connsiteX1" fmla="*/ 651202 w 1194025"/>
              <a:gd name="connsiteY1" fmla="*/ 821828 h 914182"/>
              <a:gd name="connsiteX2" fmla="*/ 992024 w 1194025"/>
              <a:gd name="connsiteY2" fmla="*/ 522570 h 914182"/>
              <a:gd name="connsiteX3" fmla="*/ 1183217 w 1194025"/>
              <a:gd name="connsiteY3" fmla="*/ 57057 h 914182"/>
              <a:gd name="connsiteX4" fmla="*/ 746523 w 1194025"/>
              <a:gd name="connsiteY4" fmla="*/ 124830 h 914182"/>
              <a:gd name="connsiteX5" fmla="*/ 538705 w 1194025"/>
              <a:gd name="connsiteY5" fmla="*/ 459947 h 914182"/>
              <a:gd name="connsiteX6" fmla="*/ 208868 w 1194025"/>
              <a:gd name="connsiteY6" fmla="*/ 648956 h 914182"/>
              <a:gd name="connsiteX7" fmla="*/ 19435 w 1194025"/>
              <a:gd name="connsiteY7" fmla="*/ 855079 h 914182"/>
              <a:gd name="connsiteX8" fmla="*/ 77624 w 1194025"/>
              <a:gd name="connsiteY8" fmla="*/ 913268 h 91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025" h="914182">
                <a:moveTo>
                  <a:pt x="77624" y="913268"/>
                </a:moveTo>
                <a:cubicBezTo>
                  <a:pt x="182919" y="907726"/>
                  <a:pt x="498802" y="886944"/>
                  <a:pt x="651202" y="821828"/>
                </a:cubicBezTo>
                <a:cubicBezTo>
                  <a:pt x="803602" y="756712"/>
                  <a:pt x="903355" y="650032"/>
                  <a:pt x="992024" y="522570"/>
                </a:cubicBezTo>
                <a:cubicBezTo>
                  <a:pt x="1080693" y="395108"/>
                  <a:pt x="1236391" y="190761"/>
                  <a:pt x="1183217" y="57057"/>
                </a:cubicBezTo>
                <a:cubicBezTo>
                  <a:pt x="1130043" y="-76647"/>
                  <a:pt x="853942" y="57682"/>
                  <a:pt x="746523" y="124830"/>
                </a:cubicBezTo>
                <a:cubicBezTo>
                  <a:pt x="639104" y="191978"/>
                  <a:pt x="628314" y="372593"/>
                  <a:pt x="538705" y="459947"/>
                </a:cubicBezTo>
                <a:cubicBezTo>
                  <a:pt x="449096" y="547301"/>
                  <a:pt x="312777" y="600465"/>
                  <a:pt x="208868" y="648956"/>
                </a:cubicBezTo>
                <a:cubicBezTo>
                  <a:pt x="104959" y="697447"/>
                  <a:pt x="41309" y="811027"/>
                  <a:pt x="19435" y="855079"/>
                </a:cubicBezTo>
                <a:cubicBezTo>
                  <a:pt x="-2439" y="899131"/>
                  <a:pt x="-27671" y="918810"/>
                  <a:pt x="77624" y="913268"/>
                </a:cubicBezTo>
                <a:close/>
              </a:path>
            </a:pathLst>
          </a:custGeom>
          <a:solidFill>
            <a:srgbClr val="FF0000">
              <a:alpha val="29020"/>
            </a:srgbClr>
          </a:solidFill>
          <a:ln>
            <a:solidFill>
              <a:schemeClr val="tx1"/>
            </a:solid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7" name="Freeform 16"/>
          <p:cNvSpPr/>
          <p:nvPr/>
        </p:nvSpPr>
        <p:spPr bwMode="auto">
          <a:xfrm>
            <a:off x="755750" y="4156972"/>
            <a:ext cx="836364" cy="1221970"/>
          </a:xfrm>
          <a:custGeom>
            <a:avLst/>
            <a:gdLst>
              <a:gd name="connsiteX0" fmla="*/ 836364 w 836364"/>
              <a:gd name="connsiteY0" fmla="*/ 1221970 h 1221970"/>
              <a:gd name="connsiteX1" fmla="*/ 296037 w 836364"/>
              <a:gd name="connsiteY1" fmla="*/ 997527 h 1221970"/>
              <a:gd name="connsiteX2" fmla="*/ 5091 w 836364"/>
              <a:gd name="connsiteY2" fmla="*/ 756458 h 1221970"/>
              <a:gd name="connsiteX3" fmla="*/ 528793 w 836364"/>
              <a:gd name="connsiteY3" fmla="*/ 507076 h 1221970"/>
              <a:gd name="connsiteX4" fmla="*/ 836364 w 836364"/>
              <a:gd name="connsiteY4" fmla="*/ 0 h 1221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364" h="1221970">
                <a:moveTo>
                  <a:pt x="836364" y="1221970"/>
                </a:moveTo>
                <a:cubicBezTo>
                  <a:pt x="635473" y="1148541"/>
                  <a:pt x="434582" y="1075112"/>
                  <a:pt x="296037" y="997527"/>
                </a:cubicBezTo>
                <a:cubicBezTo>
                  <a:pt x="157491" y="919942"/>
                  <a:pt x="-33702" y="838200"/>
                  <a:pt x="5091" y="756458"/>
                </a:cubicBezTo>
                <a:cubicBezTo>
                  <a:pt x="43884" y="674716"/>
                  <a:pt x="390247" y="633152"/>
                  <a:pt x="528793" y="507076"/>
                </a:cubicBezTo>
                <a:cubicBezTo>
                  <a:pt x="667338" y="381000"/>
                  <a:pt x="751851" y="190500"/>
                  <a:pt x="836364" y="0"/>
                </a:cubicBezTo>
              </a:path>
            </a:pathLst>
          </a:custGeom>
          <a:solidFill>
            <a:srgbClr val="FF0000">
              <a:alpha val="32941"/>
            </a:srgb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sp>
        <p:nvSpPr>
          <p:cNvPr id="19" name="Freeform 18"/>
          <p:cNvSpPr/>
          <p:nvPr/>
        </p:nvSpPr>
        <p:spPr bwMode="auto">
          <a:xfrm>
            <a:off x="1725117" y="5661575"/>
            <a:ext cx="1596044" cy="714349"/>
          </a:xfrm>
          <a:custGeom>
            <a:avLst/>
            <a:gdLst>
              <a:gd name="connsiteX0" fmla="*/ 0 w 1596044"/>
              <a:gd name="connsiteY0" fmla="*/ 0 h 714349"/>
              <a:gd name="connsiteX1" fmla="*/ 448888 w 1596044"/>
              <a:gd name="connsiteY1" fmla="*/ 241069 h 714349"/>
              <a:gd name="connsiteX2" fmla="*/ 681644 w 1596044"/>
              <a:gd name="connsiteY2" fmla="*/ 681644 h 714349"/>
              <a:gd name="connsiteX3" fmla="*/ 939339 w 1596044"/>
              <a:gd name="connsiteY3" fmla="*/ 631767 h 714349"/>
              <a:gd name="connsiteX4" fmla="*/ 1147157 w 1596044"/>
              <a:gd name="connsiteY4" fmla="*/ 232757 h 714349"/>
              <a:gd name="connsiteX5" fmla="*/ 1596044 w 1596044"/>
              <a:gd name="connsiteY5" fmla="*/ 0 h 71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44" h="714349">
                <a:moveTo>
                  <a:pt x="0" y="0"/>
                </a:moveTo>
                <a:cubicBezTo>
                  <a:pt x="167640" y="63731"/>
                  <a:pt x="335281" y="127462"/>
                  <a:pt x="448888" y="241069"/>
                </a:cubicBezTo>
                <a:cubicBezTo>
                  <a:pt x="562495" y="354676"/>
                  <a:pt x="599902" y="616528"/>
                  <a:pt x="681644" y="681644"/>
                </a:cubicBezTo>
                <a:cubicBezTo>
                  <a:pt x="763386" y="746760"/>
                  <a:pt x="861754" y="706582"/>
                  <a:pt x="939339" y="631767"/>
                </a:cubicBezTo>
                <a:cubicBezTo>
                  <a:pt x="1016925" y="556953"/>
                  <a:pt x="1037706" y="338052"/>
                  <a:pt x="1147157" y="232757"/>
                </a:cubicBezTo>
                <a:cubicBezTo>
                  <a:pt x="1256608" y="127462"/>
                  <a:pt x="1426326" y="63731"/>
                  <a:pt x="1596044" y="0"/>
                </a:cubicBezTo>
              </a:path>
            </a:pathLst>
          </a:custGeom>
          <a:solidFill>
            <a:srgbClr val="FF0000">
              <a:alpha val="27843"/>
            </a:srgb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sp>
        <p:nvSpPr>
          <p:cNvPr id="83" name="Freeform 82"/>
          <p:cNvSpPr/>
          <p:nvPr/>
        </p:nvSpPr>
        <p:spPr bwMode="auto">
          <a:xfrm>
            <a:off x="2347737" y="4635521"/>
            <a:ext cx="531176" cy="488508"/>
          </a:xfrm>
          <a:custGeom>
            <a:avLst/>
            <a:gdLst>
              <a:gd name="connsiteX0" fmla="*/ 76588 w 1185060"/>
              <a:gd name="connsiteY0" fmla="*/ 870482 h 871051"/>
              <a:gd name="connsiteX1" fmla="*/ 650166 w 1185060"/>
              <a:gd name="connsiteY1" fmla="*/ 779042 h 871051"/>
              <a:gd name="connsiteX2" fmla="*/ 990988 w 1185060"/>
              <a:gd name="connsiteY2" fmla="*/ 479784 h 871051"/>
              <a:gd name="connsiteX3" fmla="*/ 1182181 w 1185060"/>
              <a:gd name="connsiteY3" fmla="*/ 14271 h 871051"/>
              <a:gd name="connsiteX4" fmla="*/ 849672 w 1185060"/>
              <a:gd name="connsiteY4" fmla="*/ 155587 h 871051"/>
              <a:gd name="connsiteX5" fmla="*/ 641853 w 1185060"/>
              <a:gd name="connsiteY5" fmla="*/ 521347 h 871051"/>
              <a:gd name="connsiteX6" fmla="*/ 226217 w 1185060"/>
              <a:gd name="connsiteY6" fmla="*/ 704227 h 871051"/>
              <a:gd name="connsiteX7" fmla="*/ 18399 w 1185060"/>
              <a:gd name="connsiteY7" fmla="*/ 812293 h 871051"/>
              <a:gd name="connsiteX8" fmla="*/ 76588 w 1185060"/>
              <a:gd name="connsiteY8" fmla="*/ 870482 h 871051"/>
              <a:gd name="connsiteX0" fmla="*/ 76588 w 1118148"/>
              <a:gd name="connsiteY0" fmla="*/ 947286 h 947855"/>
              <a:gd name="connsiteX1" fmla="*/ 650166 w 1118148"/>
              <a:gd name="connsiteY1" fmla="*/ 855846 h 947855"/>
              <a:gd name="connsiteX2" fmla="*/ 990988 w 1118148"/>
              <a:gd name="connsiteY2" fmla="*/ 556588 h 947855"/>
              <a:gd name="connsiteX3" fmla="*/ 1113452 w 1118148"/>
              <a:gd name="connsiteY3" fmla="*/ 9980 h 947855"/>
              <a:gd name="connsiteX4" fmla="*/ 849672 w 1118148"/>
              <a:gd name="connsiteY4" fmla="*/ 232391 h 947855"/>
              <a:gd name="connsiteX5" fmla="*/ 641853 w 1118148"/>
              <a:gd name="connsiteY5" fmla="*/ 598151 h 947855"/>
              <a:gd name="connsiteX6" fmla="*/ 226217 w 1118148"/>
              <a:gd name="connsiteY6" fmla="*/ 781031 h 947855"/>
              <a:gd name="connsiteX7" fmla="*/ 18399 w 1118148"/>
              <a:gd name="connsiteY7" fmla="*/ 889097 h 947855"/>
              <a:gd name="connsiteX8" fmla="*/ 76588 w 1118148"/>
              <a:gd name="connsiteY8" fmla="*/ 947286 h 947855"/>
              <a:gd name="connsiteX0" fmla="*/ 76588 w 1118148"/>
              <a:gd name="connsiteY0" fmla="*/ 947762 h 948331"/>
              <a:gd name="connsiteX1" fmla="*/ 650166 w 1118148"/>
              <a:gd name="connsiteY1" fmla="*/ 856322 h 948331"/>
              <a:gd name="connsiteX2" fmla="*/ 990988 w 1118148"/>
              <a:gd name="connsiteY2" fmla="*/ 557064 h 948331"/>
              <a:gd name="connsiteX3" fmla="*/ 1113452 w 1118148"/>
              <a:gd name="connsiteY3" fmla="*/ 10456 h 948331"/>
              <a:gd name="connsiteX4" fmla="*/ 849672 w 1118148"/>
              <a:gd name="connsiteY4" fmla="*/ 232867 h 948331"/>
              <a:gd name="connsiteX5" fmla="*/ 696835 w 1118148"/>
              <a:gd name="connsiteY5" fmla="*/ 663504 h 948331"/>
              <a:gd name="connsiteX6" fmla="*/ 226217 w 1118148"/>
              <a:gd name="connsiteY6" fmla="*/ 781507 h 948331"/>
              <a:gd name="connsiteX7" fmla="*/ 18399 w 1118148"/>
              <a:gd name="connsiteY7" fmla="*/ 889573 h 948331"/>
              <a:gd name="connsiteX8" fmla="*/ 76588 w 1118148"/>
              <a:gd name="connsiteY8" fmla="*/ 947762 h 948331"/>
              <a:gd name="connsiteX0" fmla="*/ 82799 w 1124359"/>
              <a:gd name="connsiteY0" fmla="*/ 947764 h 948241"/>
              <a:gd name="connsiteX1" fmla="*/ 656377 w 1124359"/>
              <a:gd name="connsiteY1" fmla="*/ 856324 h 948241"/>
              <a:gd name="connsiteX2" fmla="*/ 997199 w 1124359"/>
              <a:gd name="connsiteY2" fmla="*/ 557066 h 948241"/>
              <a:gd name="connsiteX3" fmla="*/ 1119663 w 1124359"/>
              <a:gd name="connsiteY3" fmla="*/ 10458 h 948241"/>
              <a:gd name="connsiteX4" fmla="*/ 855883 w 1124359"/>
              <a:gd name="connsiteY4" fmla="*/ 232869 h 948241"/>
              <a:gd name="connsiteX5" fmla="*/ 703046 w 1124359"/>
              <a:gd name="connsiteY5" fmla="*/ 663506 h 948241"/>
              <a:gd name="connsiteX6" fmla="*/ 287410 w 1124359"/>
              <a:gd name="connsiteY6" fmla="*/ 830165 h 948241"/>
              <a:gd name="connsiteX7" fmla="*/ 24610 w 1124359"/>
              <a:gd name="connsiteY7" fmla="*/ 889575 h 948241"/>
              <a:gd name="connsiteX8" fmla="*/ 82799 w 1124359"/>
              <a:gd name="connsiteY8" fmla="*/ 947764 h 948241"/>
              <a:gd name="connsiteX0" fmla="*/ 10651 w 1110400"/>
              <a:gd name="connsiteY0" fmla="*/ 889575 h 895768"/>
              <a:gd name="connsiteX1" fmla="*/ 642418 w 1110400"/>
              <a:gd name="connsiteY1" fmla="*/ 856324 h 895768"/>
              <a:gd name="connsiteX2" fmla="*/ 983240 w 1110400"/>
              <a:gd name="connsiteY2" fmla="*/ 557066 h 895768"/>
              <a:gd name="connsiteX3" fmla="*/ 1105704 w 1110400"/>
              <a:gd name="connsiteY3" fmla="*/ 10458 h 895768"/>
              <a:gd name="connsiteX4" fmla="*/ 841924 w 1110400"/>
              <a:gd name="connsiteY4" fmla="*/ 232869 h 895768"/>
              <a:gd name="connsiteX5" fmla="*/ 689087 w 1110400"/>
              <a:gd name="connsiteY5" fmla="*/ 663506 h 895768"/>
              <a:gd name="connsiteX6" fmla="*/ 273451 w 1110400"/>
              <a:gd name="connsiteY6" fmla="*/ 830165 h 895768"/>
              <a:gd name="connsiteX7" fmla="*/ 10651 w 1110400"/>
              <a:gd name="connsiteY7" fmla="*/ 889575 h 895768"/>
              <a:gd name="connsiteX0" fmla="*/ 172 w 837121"/>
              <a:gd name="connsiteY0" fmla="*/ 830165 h 876924"/>
              <a:gd name="connsiteX1" fmla="*/ 369139 w 837121"/>
              <a:gd name="connsiteY1" fmla="*/ 856324 h 876924"/>
              <a:gd name="connsiteX2" fmla="*/ 709961 w 837121"/>
              <a:gd name="connsiteY2" fmla="*/ 557066 h 876924"/>
              <a:gd name="connsiteX3" fmla="*/ 832425 w 837121"/>
              <a:gd name="connsiteY3" fmla="*/ 10458 h 876924"/>
              <a:gd name="connsiteX4" fmla="*/ 568645 w 837121"/>
              <a:gd name="connsiteY4" fmla="*/ 232869 h 876924"/>
              <a:gd name="connsiteX5" fmla="*/ 415808 w 837121"/>
              <a:gd name="connsiteY5" fmla="*/ 663506 h 876924"/>
              <a:gd name="connsiteX6" fmla="*/ 172 w 837121"/>
              <a:gd name="connsiteY6" fmla="*/ 830165 h 876924"/>
              <a:gd name="connsiteX0" fmla="*/ 150 w 878336"/>
              <a:gd name="connsiteY0" fmla="*/ 943699 h 953139"/>
              <a:gd name="connsiteX1" fmla="*/ 410354 w 878336"/>
              <a:gd name="connsiteY1" fmla="*/ 856324 h 953139"/>
              <a:gd name="connsiteX2" fmla="*/ 751176 w 878336"/>
              <a:gd name="connsiteY2" fmla="*/ 557066 h 953139"/>
              <a:gd name="connsiteX3" fmla="*/ 873640 w 878336"/>
              <a:gd name="connsiteY3" fmla="*/ 10458 h 953139"/>
              <a:gd name="connsiteX4" fmla="*/ 609860 w 878336"/>
              <a:gd name="connsiteY4" fmla="*/ 232869 h 953139"/>
              <a:gd name="connsiteX5" fmla="*/ 457023 w 878336"/>
              <a:gd name="connsiteY5" fmla="*/ 663506 h 953139"/>
              <a:gd name="connsiteX6" fmla="*/ 150 w 878336"/>
              <a:gd name="connsiteY6" fmla="*/ 943699 h 9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8336" h="953139">
                <a:moveTo>
                  <a:pt x="150" y="943699"/>
                </a:moveTo>
                <a:cubicBezTo>
                  <a:pt x="-7628" y="975835"/>
                  <a:pt x="285183" y="920763"/>
                  <a:pt x="410354" y="856324"/>
                </a:cubicBezTo>
                <a:cubicBezTo>
                  <a:pt x="535525" y="791885"/>
                  <a:pt x="673962" y="698044"/>
                  <a:pt x="751176" y="557066"/>
                </a:cubicBezTo>
                <a:cubicBezTo>
                  <a:pt x="828390" y="416088"/>
                  <a:pt x="897193" y="64491"/>
                  <a:pt x="873640" y="10458"/>
                </a:cubicBezTo>
                <a:cubicBezTo>
                  <a:pt x="850087" y="-43575"/>
                  <a:pt x="679296" y="124028"/>
                  <a:pt x="609860" y="232869"/>
                </a:cubicBezTo>
                <a:cubicBezTo>
                  <a:pt x="540424" y="341710"/>
                  <a:pt x="558641" y="545034"/>
                  <a:pt x="457023" y="663506"/>
                </a:cubicBezTo>
                <a:cubicBezTo>
                  <a:pt x="355405" y="781978"/>
                  <a:pt x="7928" y="911563"/>
                  <a:pt x="150" y="943699"/>
                </a:cubicBezTo>
                <a:close/>
              </a:path>
            </a:pathLst>
          </a:cu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mc:AlternateContent xmlns:mc="http://schemas.openxmlformats.org/markup-compatibility/2006" xmlns:a14="http://schemas.microsoft.com/office/drawing/2010/main">
        <mc:Choice Requires="a14">
          <p:sp>
            <p:nvSpPr>
              <p:cNvPr id="20" name="TextBox 19"/>
              <p:cNvSpPr txBox="1"/>
              <p:nvPr/>
            </p:nvSpPr>
            <p:spPr>
              <a:xfrm>
                <a:off x="2957007" y="5766778"/>
                <a:ext cx="724878"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ea typeface="Cambria Math" panose="02040503050406030204" pitchFamily="18" charset="0"/>
                        </a:rPr>
                        <m:t>𝐅</m:t>
                      </m:r>
                      <m:r>
                        <a:rPr lang="en-US" b="1"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𝝋</m:t>
                      </m:r>
                      <m:r>
                        <a:rPr lang="en-US" b="1" i="0" smtClean="0">
                          <a:latin typeface="Cambria Math" panose="02040503050406030204" pitchFamily="18" charset="0"/>
                          <a:ea typeface="Cambria Math" panose="02040503050406030204" pitchFamily="18" charset="0"/>
                        </a:rPr>
                        <m:t>)</m:t>
                      </m:r>
                    </m:oMath>
                  </m:oMathPara>
                </a14:m>
                <a:endParaRPr lang="en-US" baseline="-25000"/>
              </a:p>
            </p:txBody>
          </p:sp>
        </mc:Choice>
        <mc:Fallback xmlns="">
          <p:sp>
            <p:nvSpPr>
              <p:cNvPr id="20" name="TextBox 19"/>
              <p:cNvSpPr txBox="1">
                <a:spLocks noRot="1" noChangeAspect="1" noMove="1" noResize="1" noEditPoints="1" noAdjustHandles="1" noChangeArrowheads="1" noChangeShapeType="1" noTextEdit="1"/>
              </p:cNvSpPr>
              <p:nvPr/>
            </p:nvSpPr>
            <p:spPr>
              <a:xfrm>
                <a:off x="2957007" y="5766778"/>
                <a:ext cx="724878" cy="362984"/>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678814" y="4082157"/>
                <a:ext cx="691215"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ea typeface="Cambria Math" panose="02040503050406030204" pitchFamily="18" charset="0"/>
                        </a:rPr>
                        <m:t>𝐅</m:t>
                      </m:r>
                      <m:r>
                        <a:rPr lang="en-US" b="1" i="0"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𝐤</m:t>
                      </m:r>
                      <m:r>
                        <a:rPr lang="en-US" b="1" i="0" smtClean="0">
                          <a:latin typeface="Cambria Math" panose="02040503050406030204" pitchFamily="18" charset="0"/>
                          <a:ea typeface="Cambria Math" panose="02040503050406030204" pitchFamily="18" charset="0"/>
                        </a:rPr>
                        <m:t>)</m:t>
                      </m:r>
                    </m:oMath>
                  </m:oMathPara>
                </a14:m>
                <a:endParaRPr lang="en-US" baseline="-25000"/>
              </a:p>
            </p:txBody>
          </p:sp>
        </mc:Choice>
        <mc:Fallback xmlns="">
          <p:sp>
            <p:nvSpPr>
              <p:cNvPr id="86" name="TextBox 85"/>
              <p:cNvSpPr txBox="1">
                <a:spLocks noRot="1" noChangeAspect="1" noMove="1" noResize="1" noEditPoints="1" noAdjustHandles="1" noChangeArrowheads="1" noChangeShapeType="1" noTextEdit="1"/>
              </p:cNvSpPr>
              <p:nvPr/>
            </p:nvSpPr>
            <p:spPr>
              <a:xfrm>
                <a:off x="678814" y="4082157"/>
                <a:ext cx="691215" cy="362984"/>
              </a:xfrm>
              <a:prstGeom prst="rect">
                <a:avLst/>
              </a:prstGeom>
              <a:blipFill>
                <a:blip r:embed="rId5"/>
                <a:stretch>
                  <a:fillRect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3120738" y="4609860"/>
                <a:ext cx="952505"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ea typeface="Cambria Math" panose="02040503050406030204" pitchFamily="18" charset="0"/>
                        </a:rPr>
                        <m:t>𝐅</m:t>
                      </m:r>
                      <m:r>
                        <a:rPr lang="en-US" b="1"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𝝋</m:t>
                      </m:r>
                      <m:r>
                        <a:rPr lang="en-US" b="1" i="0"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𝐤</m:t>
                      </m:r>
                      <m:r>
                        <a:rPr lang="en-US" b="1" i="0" smtClean="0">
                          <a:latin typeface="Cambria Math" panose="02040503050406030204" pitchFamily="18" charset="0"/>
                          <a:ea typeface="Cambria Math" panose="02040503050406030204" pitchFamily="18" charset="0"/>
                        </a:rPr>
                        <m:t>)</m:t>
                      </m:r>
                    </m:oMath>
                  </m:oMathPara>
                </a14:m>
                <a:endParaRPr lang="en-US" baseline="-25000"/>
              </a:p>
            </p:txBody>
          </p:sp>
        </mc:Choice>
        <mc:Fallback xmlns="">
          <p:sp>
            <p:nvSpPr>
              <p:cNvPr id="87" name="TextBox 86"/>
              <p:cNvSpPr txBox="1">
                <a:spLocks noRot="1" noChangeAspect="1" noMove="1" noResize="1" noEditPoints="1" noAdjustHandles="1" noChangeArrowheads="1" noChangeShapeType="1" noTextEdit="1"/>
              </p:cNvSpPr>
              <p:nvPr/>
            </p:nvSpPr>
            <p:spPr>
              <a:xfrm>
                <a:off x="3120738" y="4609860"/>
                <a:ext cx="952505" cy="362984"/>
              </a:xfrm>
              <a:prstGeom prst="rect">
                <a:avLst/>
              </a:prstGeom>
              <a:blipFill>
                <a:blip r:embed="rId6"/>
                <a:stretch>
                  <a:fillRect b="-16667"/>
                </a:stretch>
              </a:blipFill>
            </p:spPr>
            <p:txBody>
              <a:bodyPr/>
              <a:lstStyle/>
              <a:p>
                <a:r>
                  <a:rPr lang="en-US">
                    <a:noFill/>
                  </a:rPr>
                  <a:t> </a:t>
                </a:r>
              </a:p>
            </p:txBody>
          </p:sp>
        </mc:Fallback>
      </mc:AlternateContent>
      <p:sp>
        <p:nvSpPr>
          <p:cNvPr id="22" name="TextBox 21"/>
          <p:cNvSpPr txBox="1"/>
          <p:nvPr/>
        </p:nvSpPr>
        <p:spPr>
          <a:xfrm>
            <a:off x="3333297" y="3889728"/>
            <a:ext cx="1188146" cy="523220"/>
          </a:xfrm>
          <a:prstGeom prst="rect">
            <a:avLst/>
          </a:prstGeom>
          <a:noFill/>
        </p:spPr>
        <p:txBody>
          <a:bodyPr wrap="none" rtlCol="0">
            <a:spAutoFit/>
          </a:bodyPr>
          <a:lstStyle/>
          <a:p>
            <a:r>
              <a:rPr lang="en-US" sz="1400">
                <a:solidFill>
                  <a:srgbClr val="FF0000"/>
                </a:solidFill>
              </a:rPr>
              <a:t>Bivariate </a:t>
            </a:r>
          </a:p>
          <a:p>
            <a:r>
              <a:rPr lang="en-US" sz="1400">
                <a:solidFill>
                  <a:srgbClr val="FF0000"/>
                </a:solidFill>
              </a:rPr>
              <a:t>Distribution</a:t>
            </a:r>
          </a:p>
        </p:txBody>
      </p:sp>
      <p:sp>
        <p:nvSpPr>
          <p:cNvPr id="89" name="TextBox 88"/>
          <p:cNvSpPr txBox="1"/>
          <p:nvPr/>
        </p:nvSpPr>
        <p:spPr>
          <a:xfrm>
            <a:off x="2819400" y="6106180"/>
            <a:ext cx="1188146" cy="523220"/>
          </a:xfrm>
          <a:prstGeom prst="rect">
            <a:avLst/>
          </a:prstGeom>
          <a:noFill/>
        </p:spPr>
        <p:txBody>
          <a:bodyPr wrap="none" rtlCol="0">
            <a:spAutoFit/>
          </a:bodyPr>
          <a:lstStyle/>
          <a:p>
            <a:r>
              <a:rPr lang="en-US" sz="1400">
                <a:solidFill>
                  <a:srgbClr val="FF0000"/>
                </a:solidFill>
              </a:rPr>
              <a:t>Univariate </a:t>
            </a:r>
          </a:p>
          <a:p>
            <a:r>
              <a:rPr lang="en-US" sz="1400">
                <a:solidFill>
                  <a:srgbClr val="FF0000"/>
                </a:solidFill>
              </a:rPr>
              <a:t>Distribution</a:t>
            </a:r>
          </a:p>
        </p:txBody>
      </p:sp>
      <p:sp>
        <p:nvSpPr>
          <p:cNvPr id="93" name="TextBox 92"/>
          <p:cNvSpPr txBox="1"/>
          <p:nvPr/>
        </p:nvSpPr>
        <p:spPr>
          <a:xfrm>
            <a:off x="259654" y="3591580"/>
            <a:ext cx="1188146" cy="523220"/>
          </a:xfrm>
          <a:prstGeom prst="rect">
            <a:avLst/>
          </a:prstGeom>
          <a:noFill/>
        </p:spPr>
        <p:txBody>
          <a:bodyPr wrap="none" rtlCol="0">
            <a:spAutoFit/>
          </a:bodyPr>
          <a:lstStyle/>
          <a:p>
            <a:r>
              <a:rPr lang="en-US" sz="1400">
                <a:solidFill>
                  <a:srgbClr val="FF0000"/>
                </a:solidFill>
              </a:rPr>
              <a:t>Univariate </a:t>
            </a:r>
          </a:p>
          <a:p>
            <a:r>
              <a:rPr lang="en-US" sz="1400">
                <a:solidFill>
                  <a:srgbClr val="FF0000"/>
                </a:solidFill>
              </a:rPr>
              <a:t>Distribution</a:t>
            </a:r>
          </a:p>
        </p:txBody>
      </p:sp>
      <p:cxnSp>
        <p:nvCxnSpPr>
          <p:cNvPr id="94" name="Straight Arrow Connector 93"/>
          <p:cNvCxnSpPr/>
          <p:nvPr/>
        </p:nvCxnSpPr>
        <p:spPr bwMode="auto">
          <a:xfrm>
            <a:off x="6063819" y="5664251"/>
            <a:ext cx="1867430" cy="0"/>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Arrow Connector 94"/>
          <p:cNvCxnSpPr/>
          <p:nvPr/>
        </p:nvCxnSpPr>
        <p:spPr bwMode="auto">
          <a:xfrm flipV="1">
            <a:off x="6062461" y="3777357"/>
            <a:ext cx="0" cy="1885117"/>
          </a:xfrm>
          <a:prstGeom prst="straightConnector1">
            <a:avLst/>
          </a:prstGeom>
          <a:noFill/>
          <a:ln>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6" name="TextBox 95"/>
          <p:cNvSpPr txBox="1"/>
          <p:nvPr/>
        </p:nvSpPr>
        <p:spPr>
          <a:xfrm>
            <a:off x="6572840" y="5682357"/>
            <a:ext cx="901209" cy="307777"/>
          </a:xfrm>
          <a:prstGeom prst="rect">
            <a:avLst/>
          </a:prstGeom>
          <a:noFill/>
        </p:spPr>
        <p:txBody>
          <a:bodyPr wrap="none" rtlCol="0">
            <a:spAutoFit/>
          </a:bodyPr>
          <a:lstStyle/>
          <a:p>
            <a:r>
              <a:rPr lang="en-US" sz="1400"/>
              <a:t>Porosity</a:t>
            </a:r>
          </a:p>
        </p:txBody>
      </p:sp>
      <p:sp>
        <p:nvSpPr>
          <p:cNvPr id="102" name="Freeform 101"/>
          <p:cNvSpPr/>
          <p:nvPr/>
        </p:nvSpPr>
        <p:spPr bwMode="auto">
          <a:xfrm>
            <a:off x="6376381" y="4400395"/>
            <a:ext cx="1185060" cy="871051"/>
          </a:xfrm>
          <a:custGeom>
            <a:avLst/>
            <a:gdLst>
              <a:gd name="connsiteX0" fmla="*/ 76588 w 1185060"/>
              <a:gd name="connsiteY0" fmla="*/ 870482 h 871051"/>
              <a:gd name="connsiteX1" fmla="*/ 650166 w 1185060"/>
              <a:gd name="connsiteY1" fmla="*/ 779042 h 871051"/>
              <a:gd name="connsiteX2" fmla="*/ 990988 w 1185060"/>
              <a:gd name="connsiteY2" fmla="*/ 479784 h 871051"/>
              <a:gd name="connsiteX3" fmla="*/ 1182181 w 1185060"/>
              <a:gd name="connsiteY3" fmla="*/ 14271 h 871051"/>
              <a:gd name="connsiteX4" fmla="*/ 849672 w 1185060"/>
              <a:gd name="connsiteY4" fmla="*/ 155587 h 871051"/>
              <a:gd name="connsiteX5" fmla="*/ 641853 w 1185060"/>
              <a:gd name="connsiteY5" fmla="*/ 521347 h 871051"/>
              <a:gd name="connsiteX6" fmla="*/ 226217 w 1185060"/>
              <a:gd name="connsiteY6" fmla="*/ 704227 h 871051"/>
              <a:gd name="connsiteX7" fmla="*/ 18399 w 1185060"/>
              <a:gd name="connsiteY7" fmla="*/ 812293 h 871051"/>
              <a:gd name="connsiteX8" fmla="*/ 76588 w 1185060"/>
              <a:gd name="connsiteY8" fmla="*/ 870482 h 87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5060" h="871051">
                <a:moveTo>
                  <a:pt x="76588" y="870482"/>
                </a:moveTo>
                <a:cubicBezTo>
                  <a:pt x="181883" y="864940"/>
                  <a:pt x="497766" y="844158"/>
                  <a:pt x="650166" y="779042"/>
                </a:cubicBezTo>
                <a:cubicBezTo>
                  <a:pt x="802566" y="713926"/>
                  <a:pt x="902319" y="607246"/>
                  <a:pt x="990988" y="479784"/>
                </a:cubicBezTo>
                <a:cubicBezTo>
                  <a:pt x="1079657" y="352322"/>
                  <a:pt x="1205734" y="68304"/>
                  <a:pt x="1182181" y="14271"/>
                </a:cubicBezTo>
                <a:cubicBezTo>
                  <a:pt x="1158628" y="-39762"/>
                  <a:pt x="939727" y="71074"/>
                  <a:pt x="849672" y="155587"/>
                </a:cubicBezTo>
                <a:cubicBezTo>
                  <a:pt x="759617" y="240100"/>
                  <a:pt x="745762" y="429907"/>
                  <a:pt x="641853" y="521347"/>
                </a:cubicBezTo>
                <a:cubicBezTo>
                  <a:pt x="537944" y="612787"/>
                  <a:pt x="330126" y="655736"/>
                  <a:pt x="226217" y="704227"/>
                </a:cubicBezTo>
                <a:cubicBezTo>
                  <a:pt x="122308" y="752718"/>
                  <a:pt x="37795" y="784584"/>
                  <a:pt x="18399" y="812293"/>
                </a:cubicBezTo>
                <a:cubicBezTo>
                  <a:pt x="-997" y="840002"/>
                  <a:pt x="-28707" y="876024"/>
                  <a:pt x="76588" y="870482"/>
                </a:cubicBezTo>
                <a:close/>
              </a:path>
            </a:pathLst>
          </a:cu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03" name="Freeform 102"/>
          <p:cNvSpPr/>
          <p:nvPr/>
        </p:nvSpPr>
        <p:spPr bwMode="auto">
          <a:xfrm>
            <a:off x="6170039" y="4137569"/>
            <a:ext cx="1619564" cy="1239988"/>
          </a:xfrm>
          <a:custGeom>
            <a:avLst/>
            <a:gdLst>
              <a:gd name="connsiteX0" fmla="*/ 76588 w 1185060"/>
              <a:gd name="connsiteY0" fmla="*/ 870482 h 871051"/>
              <a:gd name="connsiteX1" fmla="*/ 650166 w 1185060"/>
              <a:gd name="connsiteY1" fmla="*/ 779042 h 871051"/>
              <a:gd name="connsiteX2" fmla="*/ 990988 w 1185060"/>
              <a:gd name="connsiteY2" fmla="*/ 479784 h 871051"/>
              <a:gd name="connsiteX3" fmla="*/ 1182181 w 1185060"/>
              <a:gd name="connsiteY3" fmla="*/ 14271 h 871051"/>
              <a:gd name="connsiteX4" fmla="*/ 849672 w 1185060"/>
              <a:gd name="connsiteY4" fmla="*/ 155587 h 871051"/>
              <a:gd name="connsiteX5" fmla="*/ 641853 w 1185060"/>
              <a:gd name="connsiteY5" fmla="*/ 521347 h 871051"/>
              <a:gd name="connsiteX6" fmla="*/ 226217 w 1185060"/>
              <a:gd name="connsiteY6" fmla="*/ 704227 h 871051"/>
              <a:gd name="connsiteX7" fmla="*/ 18399 w 1185060"/>
              <a:gd name="connsiteY7" fmla="*/ 812293 h 871051"/>
              <a:gd name="connsiteX8" fmla="*/ 76588 w 1185060"/>
              <a:gd name="connsiteY8" fmla="*/ 870482 h 871051"/>
              <a:gd name="connsiteX0" fmla="*/ 76588 w 1185060"/>
              <a:gd name="connsiteY0" fmla="*/ 869607 h 870176"/>
              <a:gd name="connsiteX1" fmla="*/ 650166 w 1185060"/>
              <a:gd name="connsiteY1" fmla="*/ 778167 h 870176"/>
              <a:gd name="connsiteX2" fmla="*/ 990988 w 1185060"/>
              <a:gd name="connsiteY2" fmla="*/ 478909 h 870176"/>
              <a:gd name="connsiteX3" fmla="*/ 1182181 w 1185060"/>
              <a:gd name="connsiteY3" fmla="*/ 13396 h 870176"/>
              <a:gd name="connsiteX4" fmla="*/ 849672 w 1185060"/>
              <a:gd name="connsiteY4" fmla="*/ 154712 h 870176"/>
              <a:gd name="connsiteX5" fmla="*/ 568311 w 1185060"/>
              <a:gd name="connsiteY5" fmla="*/ 453058 h 870176"/>
              <a:gd name="connsiteX6" fmla="*/ 226217 w 1185060"/>
              <a:gd name="connsiteY6" fmla="*/ 703352 h 870176"/>
              <a:gd name="connsiteX7" fmla="*/ 18399 w 1185060"/>
              <a:gd name="connsiteY7" fmla="*/ 811418 h 870176"/>
              <a:gd name="connsiteX8" fmla="*/ 76588 w 1185060"/>
              <a:gd name="connsiteY8" fmla="*/ 869607 h 870176"/>
              <a:gd name="connsiteX0" fmla="*/ 76588 w 1186682"/>
              <a:gd name="connsiteY0" fmla="*/ 878338 h 878907"/>
              <a:gd name="connsiteX1" fmla="*/ 650166 w 1186682"/>
              <a:gd name="connsiteY1" fmla="*/ 786898 h 878907"/>
              <a:gd name="connsiteX2" fmla="*/ 990988 w 1186682"/>
              <a:gd name="connsiteY2" fmla="*/ 487640 h 878907"/>
              <a:gd name="connsiteX3" fmla="*/ 1182181 w 1186682"/>
              <a:gd name="connsiteY3" fmla="*/ 22127 h 878907"/>
              <a:gd name="connsiteX4" fmla="*/ 806772 w 1186682"/>
              <a:gd name="connsiteY4" fmla="*/ 114414 h 878907"/>
              <a:gd name="connsiteX5" fmla="*/ 568311 w 1186682"/>
              <a:gd name="connsiteY5" fmla="*/ 461789 h 878907"/>
              <a:gd name="connsiteX6" fmla="*/ 226217 w 1186682"/>
              <a:gd name="connsiteY6" fmla="*/ 712083 h 878907"/>
              <a:gd name="connsiteX7" fmla="*/ 18399 w 1186682"/>
              <a:gd name="connsiteY7" fmla="*/ 820149 h 878907"/>
              <a:gd name="connsiteX8" fmla="*/ 76588 w 1186682"/>
              <a:gd name="connsiteY8" fmla="*/ 878338 h 878907"/>
              <a:gd name="connsiteX0" fmla="*/ 77624 w 1187718"/>
              <a:gd name="connsiteY0" fmla="*/ 878338 h 879252"/>
              <a:gd name="connsiteX1" fmla="*/ 651202 w 1187718"/>
              <a:gd name="connsiteY1" fmla="*/ 786898 h 879252"/>
              <a:gd name="connsiteX2" fmla="*/ 992024 w 1187718"/>
              <a:gd name="connsiteY2" fmla="*/ 487640 h 879252"/>
              <a:gd name="connsiteX3" fmla="*/ 1183217 w 1187718"/>
              <a:gd name="connsiteY3" fmla="*/ 22127 h 879252"/>
              <a:gd name="connsiteX4" fmla="*/ 807808 w 1187718"/>
              <a:gd name="connsiteY4" fmla="*/ 114414 h 879252"/>
              <a:gd name="connsiteX5" fmla="*/ 569347 w 1187718"/>
              <a:gd name="connsiteY5" fmla="*/ 461789 h 879252"/>
              <a:gd name="connsiteX6" fmla="*/ 208868 w 1187718"/>
              <a:gd name="connsiteY6" fmla="*/ 614026 h 879252"/>
              <a:gd name="connsiteX7" fmla="*/ 19435 w 1187718"/>
              <a:gd name="connsiteY7" fmla="*/ 820149 h 879252"/>
              <a:gd name="connsiteX8" fmla="*/ 77624 w 1187718"/>
              <a:gd name="connsiteY8" fmla="*/ 878338 h 879252"/>
              <a:gd name="connsiteX0" fmla="*/ 77624 w 1187718"/>
              <a:gd name="connsiteY0" fmla="*/ 877503 h 878417"/>
              <a:gd name="connsiteX1" fmla="*/ 651202 w 1187718"/>
              <a:gd name="connsiteY1" fmla="*/ 786063 h 878417"/>
              <a:gd name="connsiteX2" fmla="*/ 992024 w 1187718"/>
              <a:gd name="connsiteY2" fmla="*/ 486805 h 878417"/>
              <a:gd name="connsiteX3" fmla="*/ 1183217 w 1187718"/>
              <a:gd name="connsiteY3" fmla="*/ 21292 h 878417"/>
              <a:gd name="connsiteX4" fmla="*/ 807808 w 1187718"/>
              <a:gd name="connsiteY4" fmla="*/ 113579 h 878417"/>
              <a:gd name="connsiteX5" fmla="*/ 538705 w 1187718"/>
              <a:gd name="connsiteY5" fmla="*/ 424182 h 878417"/>
              <a:gd name="connsiteX6" fmla="*/ 208868 w 1187718"/>
              <a:gd name="connsiteY6" fmla="*/ 613191 h 878417"/>
              <a:gd name="connsiteX7" fmla="*/ 19435 w 1187718"/>
              <a:gd name="connsiteY7" fmla="*/ 819314 h 878417"/>
              <a:gd name="connsiteX8" fmla="*/ 77624 w 1187718"/>
              <a:gd name="connsiteY8" fmla="*/ 877503 h 878417"/>
              <a:gd name="connsiteX0" fmla="*/ 77624 w 1190396"/>
              <a:gd name="connsiteY0" fmla="*/ 883519 h 884433"/>
              <a:gd name="connsiteX1" fmla="*/ 651202 w 1190396"/>
              <a:gd name="connsiteY1" fmla="*/ 792079 h 884433"/>
              <a:gd name="connsiteX2" fmla="*/ 992024 w 1190396"/>
              <a:gd name="connsiteY2" fmla="*/ 492821 h 884433"/>
              <a:gd name="connsiteX3" fmla="*/ 1183217 w 1190396"/>
              <a:gd name="connsiteY3" fmla="*/ 27308 h 884433"/>
              <a:gd name="connsiteX4" fmla="*/ 746523 w 1190396"/>
              <a:gd name="connsiteY4" fmla="*/ 95081 h 884433"/>
              <a:gd name="connsiteX5" fmla="*/ 538705 w 1190396"/>
              <a:gd name="connsiteY5" fmla="*/ 430198 h 884433"/>
              <a:gd name="connsiteX6" fmla="*/ 208868 w 1190396"/>
              <a:gd name="connsiteY6" fmla="*/ 619207 h 884433"/>
              <a:gd name="connsiteX7" fmla="*/ 19435 w 1190396"/>
              <a:gd name="connsiteY7" fmla="*/ 825330 h 884433"/>
              <a:gd name="connsiteX8" fmla="*/ 77624 w 1190396"/>
              <a:gd name="connsiteY8" fmla="*/ 883519 h 884433"/>
              <a:gd name="connsiteX0" fmla="*/ 77624 w 1194025"/>
              <a:gd name="connsiteY0" fmla="*/ 913268 h 914182"/>
              <a:gd name="connsiteX1" fmla="*/ 651202 w 1194025"/>
              <a:gd name="connsiteY1" fmla="*/ 821828 h 914182"/>
              <a:gd name="connsiteX2" fmla="*/ 992024 w 1194025"/>
              <a:gd name="connsiteY2" fmla="*/ 522570 h 914182"/>
              <a:gd name="connsiteX3" fmla="*/ 1183217 w 1194025"/>
              <a:gd name="connsiteY3" fmla="*/ 57057 h 914182"/>
              <a:gd name="connsiteX4" fmla="*/ 746523 w 1194025"/>
              <a:gd name="connsiteY4" fmla="*/ 124830 h 914182"/>
              <a:gd name="connsiteX5" fmla="*/ 538705 w 1194025"/>
              <a:gd name="connsiteY5" fmla="*/ 459947 h 914182"/>
              <a:gd name="connsiteX6" fmla="*/ 208868 w 1194025"/>
              <a:gd name="connsiteY6" fmla="*/ 648956 h 914182"/>
              <a:gd name="connsiteX7" fmla="*/ 19435 w 1194025"/>
              <a:gd name="connsiteY7" fmla="*/ 855079 h 914182"/>
              <a:gd name="connsiteX8" fmla="*/ 77624 w 1194025"/>
              <a:gd name="connsiteY8" fmla="*/ 913268 h 91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025" h="914182">
                <a:moveTo>
                  <a:pt x="77624" y="913268"/>
                </a:moveTo>
                <a:cubicBezTo>
                  <a:pt x="182919" y="907726"/>
                  <a:pt x="498802" y="886944"/>
                  <a:pt x="651202" y="821828"/>
                </a:cubicBezTo>
                <a:cubicBezTo>
                  <a:pt x="803602" y="756712"/>
                  <a:pt x="903355" y="650032"/>
                  <a:pt x="992024" y="522570"/>
                </a:cubicBezTo>
                <a:cubicBezTo>
                  <a:pt x="1080693" y="395108"/>
                  <a:pt x="1236391" y="190761"/>
                  <a:pt x="1183217" y="57057"/>
                </a:cubicBezTo>
                <a:cubicBezTo>
                  <a:pt x="1130043" y="-76647"/>
                  <a:pt x="853942" y="57682"/>
                  <a:pt x="746523" y="124830"/>
                </a:cubicBezTo>
                <a:cubicBezTo>
                  <a:pt x="639104" y="191978"/>
                  <a:pt x="628314" y="372593"/>
                  <a:pt x="538705" y="459947"/>
                </a:cubicBezTo>
                <a:cubicBezTo>
                  <a:pt x="449096" y="547301"/>
                  <a:pt x="312777" y="600465"/>
                  <a:pt x="208868" y="648956"/>
                </a:cubicBezTo>
                <a:cubicBezTo>
                  <a:pt x="104959" y="697447"/>
                  <a:pt x="41309" y="811027"/>
                  <a:pt x="19435" y="855079"/>
                </a:cubicBezTo>
                <a:cubicBezTo>
                  <a:pt x="-2439" y="899131"/>
                  <a:pt x="-27671" y="918810"/>
                  <a:pt x="77624" y="913268"/>
                </a:cubicBezTo>
                <a:close/>
              </a:path>
            </a:pathLst>
          </a:custGeom>
          <a:solidFill>
            <a:srgbClr val="FF0000">
              <a:alpha val="29020"/>
            </a:srgbClr>
          </a:solidFill>
          <a:ln>
            <a:solidFill>
              <a:schemeClr val="tx1"/>
            </a:solid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07" name="Freeform 106"/>
          <p:cNvSpPr/>
          <p:nvPr/>
        </p:nvSpPr>
        <p:spPr bwMode="auto">
          <a:xfrm>
            <a:off x="5225907" y="4156972"/>
            <a:ext cx="836364" cy="1221970"/>
          </a:xfrm>
          <a:custGeom>
            <a:avLst/>
            <a:gdLst>
              <a:gd name="connsiteX0" fmla="*/ 836364 w 836364"/>
              <a:gd name="connsiteY0" fmla="*/ 1221970 h 1221970"/>
              <a:gd name="connsiteX1" fmla="*/ 296037 w 836364"/>
              <a:gd name="connsiteY1" fmla="*/ 997527 h 1221970"/>
              <a:gd name="connsiteX2" fmla="*/ 5091 w 836364"/>
              <a:gd name="connsiteY2" fmla="*/ 756458 h 1221970"/>
              <a:gd name="connsiteX3" fmla="*/ 528793 w 836364"/>
              <a:gd name="connsiteY3" fmla="*/ 507076 h 1221970"/>
              <a:gd name="connsiteX4" fmla="*/ 836364 w 836364"/>
              <a:gd name="connsiteY4" fmla="*/ 0 h 1221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364" h="1221970">
                <a:moveTo>
                  <a:pt x="836364" y="1221970"/>
                </a:moveTo>
                <a:cubicBezTo>
                  <a:pt x="635473" y="1148541"/>
                  <a:pt x="434582" y="1075112"/>
                  <a:pt x="296037" y="997527"/>
                </a:cubicBezTo>
                <a:cubicBezTo>
                  <a:pt x="157491" y="919942"/>
                  <a:pt x="-33702" y="838200"/>
                  <a:pt x="5091" y="756458"/>
                </a:cubicBezTo>
                <a:cubicBezTo>
                  <a:pt x="43884" y="674716"/>
                  <a:pt x="390247" y="633152"/>
                  <a:pt x="528793" y="507076"/>
                </a:cubicBezTo>
                <a:cubicBezTo>
                  <a:pt x="667338" y="381000"/>
                  <a:pt x="751851" y="190500"/>
                  <a:pt x="836364" y="0"/>
                </a:cubicBezTo>
              </a:path>
            </a:pathLst>
          </a:custGeom>
          <a:solidFill>
            <a:srgbClr val="FF0000">
              <a:alpha val="32941"/>
            </a:srgb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sp>
        <p:nvSpPr>
          <p:cNvPr id="108" name="Freeform 107"/>
          <p:cNvSpPr/>
          <p:nvPr/>
        </p:nvSpPr>
        <p:spPr bwMode="auto">
          <a:xfrm>
            <a:off x="6195274" y="5661575"/>
            <a:ext cx="1596044" cy="714349"/>
          </a:xfrm>
          <a:custGeom>
            <a:avLst/>
            <a:gdLst>
              <a:gd name="connsiteX0" fmla="*/ 0 w 1596044"/>
              <a:gd name="connsiteY0" fmla="*/ 0 h 714349"/>
              <a:gd name="connsiteX1" fmla="*/ 448888 w 1596044"/>
              <a:gd name="connsiteY1" fmla="*/ 241069 h 714349"/>
              <a:gd name="connsiteX2" fmla="*/ 681644 w 1596044"/>
              <a:gd name="connsiteY2" fmla="*/ 681644 h 714349"/>
              <a:gd name="connsiteX3" fmla="*/ 939339 w 1596044"/>
              <a:gd name="connsiteY3" fmla="*/ 631767 h 714349"/>
              <a:gd name="connsiteX4" fmla="*/ 1147157 w 1596044"/>
              <a:gd name="connsiteY4" fmla="*/ 232757 h 714349"/>
              <a:gd name="connsiteX5" fmla="*/ 1596044 w 1596044"/>
              <a:gd name="connsiteY5" fmla="*/ 0 h 71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44" h="714349">
                <a:moveTo>
                  <a:pt x="0" y="0"/>
                </a:moveTo>
                <a:cubicBezTo>
                  <a:pt x="167640" y="63731"/>
                  <a:pt x="335281" y="127462"/>
                  <a:pt x="448888" y="241069"/>
                </a:cubicBezTo>
                <a:cubicBezTo>
                  <a:pt x="562495" y="354676"/>
                  <a:pt x="599902" y="616528"/>
                  <a:pt x="681644" y="681644"/>
                </a:cubicBezTo>
                <a:cubicBezTo>
                  <a:pt x="763386" y="746760"/>
                  <a:pt x="861754" y="706582"/>
                  <a:pt x="939339" y="631767"/>
                </a:cubicBezTo>
                <a:cubicBezTo>
                  <a:pt x="1016925" y="556953"/>
                  <a:pt x="1037706" y="338052"/>
                  <a:pt x="1147157" y="232757"/>
                </a:cubicBezTo>
                <a:cubicBezTo>
                  <a:pt x="1256608" y="127462"/>
                  <a:pt x="1426326" y="63731"/>
                  <a:pt x="1596044" y="0"/>
                </a:cubicBezTo>
              </a:path>
            </a:pathLst>
          </a:custGeom>
          <a:solidFill>
            <a:srgbClr val="FF0000">
              <a:alpha val="27843"/>
            </a:srgb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sp>
        <p:nvSpPr>
          <p:cNvPr id="110" name="Freeform 109"/>
          <p:cNvSpPr/>
          <p:nvPr/>
        </p:nvSpPr>
        <p:spPr bwMode="auto">
          <a:xfrm>
            <a:off x="6817894" y="4635521"/>
            <a:ext cx="531176" cy="488508"/>
          </a:xfrm>
          <a:custGeom>
            <a:avLst/>
            <a:gdLst>
              <a:gd name="connsiteX0" fmla="*/ 76588 w 1185060"/>
              <a:gd name="connsiteY0" fmla="*/ 870482 h 871051"/>
              <a:gd name="connsiteX1" fmla="*/ 650166 w 1185060"/>
              <a:gd name="connsiteY1" fmla="*/ 779042 h 871051"/>
              <a:gd name="connsiteX2" fmla="*/ 990988 w 1185060"/>
              <a:gd name="connsiteY2" fmla="*/ 479784 h 871051"/>
              <a:gd name="connsiteX3" fmla="*/ 1182181 w 1185060"/>
              <a:gd name="connsiteY3" fmla="*/ 14271 h 871051"/>
              <a:gd name="connsiteX4" fmla="*/ 849672 w 1185060"/>
              <a:gd name="connsiteY4" fmla="*/ 155587 h 871051"/>
              <a:gd name="connsiteX5" fmla="*/ 641853 w 1185060"/>
              <a:gd name="connsiteY5" fmla="*/ 521347 h 871051"/>
              <a:gd name="connsiteX6" fmla="*/ 226217 w 1185060"/>
              <a:gd name="connsiteY6" fmla="*/ 704227 h 871051"/>
              <a:gd name="connsiteX7" fmla="*/ 18399 w 1185060"/>
              <a:gd name="connsiteY7" fmla="*/ 812293 h 871051"/>
              <a:gd name="connsiteX8" fmla="*/ 76588 w 1185060"/>
              <a:gd name="connsiteY8" fmla="*/ 870482 h 871051"/>
              <a:gd name="connsiteX0" fmla="*/ 76588 w 1118148"/>
              <a:gd name="connsiteY0" fmla="*/ 947286 h 947855"/>
              <a:gd name="connsiteX1" fmla="*/ 650166 w 1118148"/>
              <a:gd name="connsiteY1" fmla="*/ 855846 h 947855"/>
              <a:gd name="connsiteX2" fmla="*/ 990988 w 1118148"/>
              <a:gd name="connsiteY2" fmla="*/ 556588 h 947855"/>
              <a:gd name="connsiteX3" fmla="*/ 1113452 w 1118148"/>
              <a:gd name="connsiteY3" fmla="*/ 9980 h 947855"/>
              <a:gd name="connsiteX4" fmla="*/ 849672 w 1118148"/>
              <a:gd name="connsiteY4" fmla="*/ 232391 h 947855"/>
              <a:gd name="connsiteX5" fmla="*/ 641853 w 1118148"/>
              <a:gd name="connsiteY5" fmla="*/ 598151 h 947855"/>
              <a:gd name="connsiteX6" fmla="*/ 226217 w 1118148"/>
              <a:gd name="connsiteY6" fmla="*/ 781031 h 947855"/>
              <a:gd name="connsiteX7" fmla="*/ 18399 w 1118148"/>
              <a:gd name="connsiteY7" fmla="*/ 889097 h 947855"/>
              <a:gd name="connsiteX8" fmla="*/ 76588 w 1118148"/>
              <a:gd name="connsiteY8" fmla="*/ 947286 h 947855"/>
              <a:gd name="connsiteX0" fmla="*/ 76588 w 1118148"/>
              <a:gd name="connsiteY0" fmla="*/ 947762 h 948331"/>
              <a:gd name="connsiteX1" fmla="*/ 650166 w 1118148"/>
              <a:gd name="connsiteY1" fmla="*/ 856322 h 948331"/>
              <a:gd name="connsiteX2" fmla="*/ 990988 w 1118148"/>
              <a:gd name="connsiteY2" fmla="*/ 557064 h 948331"/>
              <a:gd name="connsiteX3" fmla="*/ 1113452 w 1118148"/>
              <a:gd name="connsiteY3" fmla="*/ 10456 h 948331"/>
              <a:gd name="connsiteX4" fmla="*/ 849672 w 1118148"/>
              <a:gd name="connsiteY4" fmla="*/ 232867 h 948331"/>
              <a:gd name="connsiteX5" fmla="*/ 696835 w 1118148"/>
              <a:gd name="connsiteY5" fmla="*/ 663504 h 948331"/>
              <a:gd name="connsiteX6" fmla="*/ 226217 w 1118148"/>
              <a:gd name="connsiteY6" fmla="*/ 781507 h 948331"/>
              <a:gd name="connsiteX7" fmla="*/ 18399 w 1118148"/>
              <a:gd name="connsiteY7" fmla="*/ 889573 h 948331"/>
              <a:gd name="connsiteX8" fmla="*/ 76588 w 1118148"/>
              <a:gd name="connsiteY8" fmla="*/ 947762 h 948331"/>
              <a:gd name="connsiteX0" fmla="*/ 82799 w 1124359"/>
              <a:gd name="connsiteY0" fmla="*/ 947764 h 948241"/>
              <a:gd name="connsiteX1" fmla="*/ 656377 w 1124359"/>
              <a:gd name="connsiteY1" fmla="*/ 856324 h 948241"/>
              <a:gd name="connsiteX2" fmla="*/ 997199 w 1124359"/>
              <a:gd name="connsiteY2" fmla="*/ 557066 h 948241"/>
              <a:gd name="connsiteX3" fmla="*/ 1119663 w 1124359"/>
              <a:gd name="connsiteY3" fmla="*/ 10458 h 948241"/>
              <a:gd name="connsiteX4" fmla="*/ 855883 w 1124359"/>
              <a:gd name="connsiteY4" fmla="*/ 232869 h 948241"/>
              <a:gd name="connsiteX5" fmla="*/ 703046 w 1124359"/>
              <a:gd name="connsiteY5" fmla="*/ 663506 h 948241"/>
              <a:gd name="connsiteX6" fmla="*/ 287410 w 1124359"/>
              <a:gd name="connsiteY6" fmla="*/ 830165 h 948241"/>
              <a:gd name="connsiteX7" fmla="*/ 24610 w 1124359"/>
              <a:gd name="connsiteY7" fmla="*/ 889575 h 948241"/>
              <a:gd name="connsiteX8" fmla="*/ 82799 w 1124359"/>
              <a:gd name="connsiteY8" fmla="*/ 947764 h 948241"/>
              <a:gd name="connsiteX0" fmla="*/ 10651 w 1110400"/>
              <a:gd name="connsiteY0" fmla="*/ 889575 h 895768"/>
              <a:gd name="connsiteX1" fmla="*/ 642418 w 1110400"/>
              <a:gd name="connsiteY1" fmla="*/ 856324 h 895768"/>
              <a:gd name="connsiteX2" fmla="*/ 983240 w 1110400"/>
              <a:gd name="connsiteY2" fmla="*/ 557066 h 895768"/>
              <a:gd name="connsiteX3" fmla="*/ 1105704 w 1110400"/>
              <a:gd name="connsiteY3" fmla="*/ 10458 h 895768"/>
              <a:gd name="connsiteX4" fmla="*/ 841924 w 1110400"/>
              <a:gd name="connsiteY4" fmla="*/ 232869 h 895768"/>
              <a:gd name="connsiteX5" fmla="*/ 689087 w 1110400"/>
              <a:gd name="connsiteY5" fmla="*/ 663506 h 895768"/>
              <a:gd name="connsiteX6" fmla="*/ 273451 w 1110400"/>
              <a:gd name="connsiteY6" fmla="*/ 830165 h 895768"/>
              <a:gd name="connsiteX7" fmla="*/ 10651 w 1110400"/>
              <a:gd name="connsiteY7" fmla="*/ 889575 h 895768"/>
              <a:gd name="connsiteX0" fmla="*/ 172 w 837121"/>
              <a:gd name="connsiteY0" fmla="*/ 830165 h 876924"/>
              <a:gd name="connsiteX1" fmla="*/ 369139 w 837121"/>
              <a:gd name="connsiteY1" fmla="*/ 856324 h 876924"/>
              <a:gd name="connsiteX2" fmla="*/ 709961 w 837121"/>
              <a:gd name="connsiteY2" fmla="*/ 557066 h 876924"/>
              <a:gd name="connsiteX3" fmla="*/ 832425 w 837121"/>
              <a:gd name="connsiteY3" fmla="*/ 10458 h 876924"/>
              <a:gd name="connsiteX4" fmla="*/ 568645 w 837121"/>
              <a:gd name="connsiteY4" fmla="*/ 232869 h 876924"/>
              <a:gd name="connsiteX5" fmla="*/ 415808 w 837121"/>
              <a:gd name="connsiteY5" fmla="*/ 663506 h 876924"/>
              <a:gd name="connsiteX6" fmla="*/ 172 w 837121"/>
              <a:gd name="connsiteY6" fmla="*/ 830165 h 876924"/>
              <a:gd name="connsiteX0" fmla="*/ 150 w 878336"/>
              <a:gd name="connsiteY0" fmla="*/ 943699 h 953139"/>
              <a:gd name="connsiteX1" fmla="*/ 410354 w 878336"/>
              <a:gd name="connsiteY1" fmla="*/ 856324 h 953139"/>
              <a:gd name="connsiteX2" fmla="*/ 751176 w 878336"/>
              <a:gd name="connsiteY2" fmla="*/ 557066 h 953139"/>
              <a:gd name="connsiteX3" fmla="*/ 873640 w 878336"/>
              <a:gd name="connsiteY3" fmla="*/ 10458 h 953139"/>
              <a:gd name="connsiteX4" fmla="*/ 609860 w 878336"/>
              <a:gd name="connsiteY4" fmla="*/ 232869 h 953139"/>
              <a:gd name="connsiteX5" fmla="*/ 457023 w 878336"/>
              <a:gd name="connsiteY5" fmla="*/ 663506 h 953139"/>
              <a:gd name="connsiteX6" fmla="*/ 150 w 878336"/>
              <a:gd name="connsiteY6" fmla="*/ 943699 h 9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8336" h="953139">
                <a:moveTo>
                  <a:pt x="150" y="943699"/>
                </a:moveTo>
                <a:cubicBezTo>
                  <a:pt x="-7628" y="975835"/>
                  <a:pt x="285183" y="920763"/>
                  <a:pt x="410354" y="856324"/>
                </a:cubicBezTo>
                <a:cubicBezTo>
                  <a:pt x="535525" y="791885"/>
                  <a:pt x="673962" y="698044"/>
                  <a:pt x="751176" y="557066"/>
                </a:cubicBezTo>
                <a:cubicBezTo>
                  <a:pt x="828390" y="416088"/>
                  <a:pt x="897193" y="64491"/>
                  <a:pt x="873640" y="10458"/>
                </a:cubicBezTo>
                <a:cubicBezTo>
                  <a:pt x="850087" y="-43575"/>
                  <a:pt x="679296" y="124028"/>
                  <a:pt x="609860" y="232869"/>
                </a:cubicBezTo>
                <a:cubicBezTo>
                  <a:pt x="540424" y="341710"/>
                  <a:pt x="558641" y="545034"/>
                  <a:pt x="457023" y="663506"/>
                </a:cubicBezTo>
                <a:cubicBezTo>
                  <a:pt x="355405" y="781978"/>
                  <a:pt x="7928" y="911563"/>
                  <a:pt x="150" y="943699"/>
                </a:cubicBezTo>
                <a:close/>
              </a:path>
            </a:pathLst>
          </a:cu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mc:AlternateContent xmlns:mc="http://schemas.openxmlformats.org/markup-compatibility/2006" xmlns:a14="http://schemas.microsoft.com/office/drawing/2010/main">
        <mc:Choice Requires="a14">
          <p:sp>
            <p:nvSpPr>
              <p:cNvPr id="111" name="TextBox 110"/>
              <p:cNvSpPr txBox="1"/>
              <p:nvPr/>
            </p:nvSpPr>
            <p:spPr>
              <a:xfrm>
                <a:off x="7591348" y="5766778"/>
                <a:ext cx="545342" cy="27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0" smtClean="0">
                          <a:latin typeface="Cambria Math" panose="02040503050406030204" pitchFamily="18" charset="0"/>
                          <a:ea typeface="Cambria Math" panose="02040503050406030204" pitchFamily="18" charset="0"/>
                        </a:rPr>
                        <m:t>𝐅</m:t>
                      </m:r>
                      <m:r>
                        <a:rPr lang="en-US" sz="1200" b="1" i="0"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𝝋</m:t>
                      </m:r>
                      <m:r>
                        <a:rPr lang="en-US" sz="1200" b="1" i="0" smtClean="0">
                          <a:latin typeface="Cambria Math" panose="02040503050406030204" pitchFamily="18" charset="0"/>
                          <a:ea typeface="Cambria Math" panose="02040503050406030204" pitchFamily="18" charset="0"/>
                        </a:rPr>
                        <m:t>)</m:t>
                      </m:r>
                    </m:oMath>
                  </m:oMathPara>
                </a14:m>
                <a:endParaRPr lang="en-US" sz="1200" baseline="-25000"/>
              </a:p>
            </p:txBody>
          </p:sp>
        </mc:Choice>
        <mc:Fallback xmlns="">
          <p:sp>
            <p:nvSpPr>
              <p:cNvPr id="111" name="TextBox 110"/>
              <p:cNvSpPr txBox="1">
                <a:spLocks noRot="1" noChangeAspect="1" noMove="1" noResize="1" noEditPoints="1" noAdjustHandles="1" noChangeArrowheads="1" noChangeShapeType="1" noTextEdit="1"/>
              </p:cNvSpPr>
              <p:nvPr/>
            </p:nvSpPr>
            <p:spPr>
              <a:xfrm>
                <a:off x="7591348" y="5766778"/>
                <a:ext cx="545342" cy="272767"/>
              </a:xfrm>
              <a:prstGeom prst="rect">
                <a:avLst/>
              </a:prstGeom>
              <a:blipFill>
                <a:blip r:embed="rId7"/>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5297971" y="4439189"/>
                <a:ext cx="521297" cy="27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0" smtClean="0">
                          <a:latin typeface="Cambria Math" panose="02040503050406030204" pitchFamily="18" charset="0"/>
                          <a:ea typeface="Cambria Math" panose="02040503050406030204" pitchFamily="18" charset="0"/>
                        </a:rPr>
                        <m:t>𝐅</m:t>
                      </m:r>
                      <m:r>
                        <a:rPr lang="en-US" sz="1200" b="1" i="0" smtClean="0">
                          <a:latin typeface="Cambria Math" panose="02040503050406030204" pitchFamily="18" charset="0"/>
                          <a:ea typeface="Cambria Math" panose="02040503050406030204" pitchFamily="18" charset="0"/>
                        </a:rPr>
                        <m:t>(</m:t>
                      </m:r>
                      <m:r>
                        <a:rPr lang="en-US" sz="1200" b="1" i="0" smtClean="0">
                          <a:latin typeface="Cambria Math" panose="02040503050406030204" pitchFamily="18" charset="0"/>
                          <a:ea typeface="Cambria Math" panose="02040503050406030204" pitchFamily="18" charset="0"/>
                        </a:rPr>
                        <m:t>𝐤</m:t>
                      </m:r>
                      <m:r>
                        <a:rPr lang="en-US" sz="1200" b="1" i="0" smtClean="0">
                          <a:latin typeface="Cambria Math" panose="02040503050406030204" pitchFamily="18" charset="0"/>
                          <a:ea typeface="Cambria Math" panose="02040503050406030204" pitchFamily="18" charset="0"/>
                        </a:rPr>
                        <m:t>)</m:t>
                      </m:r>
                    </m:oMath>
                  </m:oMathPara>
                </a14:m>
                <a:endParaRPr lang="en-US" sz="1200" baseline="-25000"/>
              </a:p>
            </p:txBody>
          </p:sp>
        </mc:Choice>
        <mc:Fallback xmlns="">
          <p:sp>
            <p:nvSpPr>
              <p:cNvPr id="112" name="TextBox 111"/>
              <p:cNvSpPr txBox="1">
                <a:spLocks noRot="1" noChangeAspect="1" noMove="1" noResize="1" noEditPoints="1" noAdjustHandles="1" noChangeArrowheads="1" noChangeShapeType="1" noTextEdit="1"/>
              </p:cNvSpPr>
              <p:nvPr/>
            </p:nvSpPr>
            <p:spPr>
              <a:xfrm>
                <a:off x="5297971" y="4439189"/>
                <a:ext cx="521297" cy="272767"/>
              </a:xfrm>
              <a:prstGeom prst="rect">
                <a:avLst/>
              </a:prstGeom>
              <a:blipFill>
                <a:blip r:embed="rId8"/>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7737650" y="4112034"/>
                <a:ext cx="1439368" cy="27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0" smtClean="0">
                          <a:latin typeface="Cambria Math" panose="02040503050406030204" pitchFamily="18" charset="0"/>
                          <a:ea typeface="Cambria Math" panose="02040503050406030204" pitchFamily="18" charset="0"/>
                        </a:rPr>
                        <m:t>𝐏</m:t>
                      </m:r>
                      <m:r>
                        <a:rPr lang="en-US" sz="1200" b="1" i="0"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𝝋</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𝝋</m:t>
                      </m:r>
                      <m:r>
                        <a:rPr lang="en-US" sz="1200" baseline="-25000">
                          <a:latin typeface="Cambria Math" panose="02040503050406030204" pitchFamily="18" charset="0"/>
                          <a:ea typeface="Cambria Math" panose="02040503050406030204" pitchFamily="18" charset="0"/>
                        </a:rPr>
                        <m:t>𝟐</m:t>
                      </m:r>
                      <m:r>
                        <a:rPr lang="en-US" sz="1200" b="1" i="0" smtClean="0">
                          <a:latin typeface="Cambria Math" panose="02040503050406030204" pitchFamily="18" charset="0"/>
                          <a:ea typeface="Cambria Math" panose="02040503050406030204" pitchFamily="18" charset="0"/>
                        </a:rPr>
                        <m:t>,</m:t>
                      </m:r>
                      <m:r>
                        <a:rPr lang="en-US" sz="1200" b="1" i="0" smtClean="0">
                          <a:latin typeface="Cambria Math" panose="02040503050406030204" pitchFamily="18" charset="0"/>
                          <a:ea typeface="Cambria Math" panose="02040503050406030204" pitchFamily="18" charset="0"/>
                        </a:rPr>
                        <m:t>𝐤</m:t>
                      </m:r>
                      <m:r>
                        <a:rPr lang="en-US" sz="1200" b="1" i="0" smtClean="0">
                          <a:latin typeface="Cambria Math" panose="02040503050406030204" pitchFamily="18" charset="0"/>
                          <a:ea typeface="Cambria Math" panose="02040503050406030204" pitchFamily="18" charset="0"/>
                        </a:rPr>
                        <m:t>=</m:t>
                      </m:r>
                      <m:r>
                        <a:rPr lang="en-US" sz="1200" b="1" i="0" smtClean="0">
                          <a:latin typeface="Cambria Math" panose="02040503050406030204" pitchFamily="18" charset="0"/>
                          <a:ea typeface="Cambria Math" panose="02040503050406030204" pitchFamily="18" charset="0"/>
                        </a:rPr>
                        <m:t>𝐤𝟏</m:t>
                      </m:r>
                      <m:r>
                        <a:rPr lang="en-US" sz="1200" b="1" i="0" smtClean="0">
                          <a:latin typeface="Cambria Math" panose="02040503050406030204" pitchFamily="18" charset="0"/>
                          <a:ea typeface="Cambria Math" panose="02040503050406030204" pitchFamily="18" charset="0"/>
                        </a:rPr>
                        <m:t>)</m:t>
                      </m:r>
                    </m:oMath>
                  </m:oMathPara>
                </a14:m>
                <a:endParaRPr lang="en-US" sz="1200" baseline="-25000"/>
              </a:p>
            </p:txBody>
          </p:sp>
        </mc:Choice>
        <mc:Fallback xmlns="">
          <p:sp>
            <p:nvSpPr>
              <p:cNvPr id="113" name="TextBox 112"/>
              <p:cNvSpPr txBox="1">
                <a:spLocks noRot="1" noChangeAspect="1" noMove="1" noResize="1" noEditPoints="1" noAdjustHandles="1" noChangeArrowheads="1" noChangeShapeType="1" noTextEdit="1"/>
              </p:cNvSpPr>
              <p:nvPr/>
            </p:nvSpPr>
            <p:spPr>
              <a:xfrm>
                <a:off x="7737650" y="4112034"/>
                <a:ext cx="1439368" cy="272767"/>
              </a:xfrm>
              <a:prstGeom prst="rect">
                <a:avLst/>
              </a:prstGeom>
              <a:blipFill>
                <a:blip r:embed="rId9"/>
                <a:stretch>
                  <a:fillRect b="-13636"/>
                </a:stretch>
              </a:blipFill>
            </p:spPr>
            <p:txBody>
              <a:bodyPr/>
              <a:lstStyle/>
              <a:p>
                <a:r>
                  <a:rPr lang="en-US">
                    <a:noFill/>
                  </a:rPr>
                  <a:t> </a:t>
                </a:r>
              </a:p>
            </p:txBody>
          </p:sp>
        </mc:Fallback>
      </mc:AlternateContent>
      <p:sp>
        <p:nvSpPr>
          <p:cNvPr id="114" name="TextBox 113"/>
          <p:cNvSpPr txBox="1"/>
          <p:nvPr/>
        </p:nvSpPr>
        <p:spPr>
          <a:xfrm>
            <a:off x="5374746" y="5200912"/>
            <a:ext cx="1217000" cy="523220"/>
          </a:xfrm>
          <a:prstGeom prst="rect">
            <a:avLst/>
          </a:prstGeom>
          <a:noFill/>
        </p:spPr>
        <p:txBody>
          <a:bodyPr wrap="none" rtlCol="0">
            <a:spAutoFit/>
          </a:bodyPr>
          <a:lstStyle/>
          <a:p>
            <a:r>
              <a:rPr lang="en-US" sz="1400">
                <a:solidFill>
                  <a:srgbClr val="FF0000"/>
                </a:solidFill>
              </a:rPr>
              <a:t>Conditional </a:t>
            </a:r>
          </a:p>
          <a:p>
            <a:r>
              <a:rPr lang="en-US" sz="1400">
                <a:solidFill>
                  <a:srgbClr val="FF0000"/>
                </a:solidFill>
              </a:rPr>
              <a:t>Distribution</a:t>
            </a:r>
          </a:p>
        </p:txBody>
      </p:sp>
      <p:sp>
        <p:nvSpPr>
          <p:cNvPr id="116" name="TextBox 115"/>
          <p:cNvSpPr txBox="1"/>
          <p:nvPr/>
        </p:nvSpPr>
        <p:spPr>
          <a:xfrm>
            <a:off x="4946955" y="3667780"/>
            <a:ext cx="1188146" cy="523220"/>
          </a:xfrm>
          <a:prstGeom prst="rect">
            <a:avLst/>
          </a:prstGeom>
          <a:noFill/>
        </p:spPr>
        <p:txBody>
          <a:bodyPr wrap="none" rtlCol="0">
            <a:spAutoFit/>
          </a:bodyPr>
          <a:lstStyle/>
          <a:p>
            <a:r>
              <a:rPr lang="en-US" sz="1400">
                <a:solidFill>
                  <a:srgbClr val="FF0000"/>
                </a:solidFill>
              </a:rPr>
              <a:t>Marginal</a:t>
            </a:r>
          </a:p>
          <a:p>
            <a:r>
              <a:rPr lang="en-US" sz="1400">
                <a:solidFill>
                  <a:srgbClr val="FF0000"/>
                </a:solidFill>
              </a:rPr>
              <a:t>Distribution</a:t>
            </a:r>
          </a:p>
        </p:txBody>
      </p:sp>
      <p:sp>
        <p:nvSpPr>
          <p:cNvPr id="24" name="Rectangle 23"/>
          <p:cNvSpPr/>
          <p:nvPr/>
        </p:nvSpPr>
        <p:spPr bwMode="auto">
          <a:xfrm>
            <a:off x="6555984" y="4756423"/>
            <a:ext cx="118627" cy="1657533"/>
          </a:xfrm>
          <a:prstGeom prst="rect">
            <a:avLst/>
          </a:prstGeom>
          <a:noFill/>
          <a:ln w="19050">
            <a:solidFill>
              <a:schemeClr val="bg1">
                <a:lumMod val="65000"/>
              </a:schemeClr>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5" name="Freeform 24"/>
          <p:cNvSpPr/>
          <p:nvPr/>
        </p:nvSpPr>
        <p:spPr bwMode="auto">
          <a:xfrm rot="21396640">
            <a:off x="6237730" y="4938681"/>
            <a:ext cx="387623" cy="432262"/>
          </a:xfrm>
          <a:custGeom>
            <a:avLst/>
            <a:gdLst>
              <a:gd name="connsiteX0" fmla="*/ 191214 w 207840"/>
              <a:gd name="connsiteY0" fmla="*/ 432262 h 432262"/>
              <a:gd name="connsiteX1" fmla="*/ 108087 w 207840"/>
              <a:gd name="connsiteY1" fmla="*/ 299258 h 432262"/>
              <a:gd name="connsiteX2" fmla="*/ 21 w 207840"/>
              <a:gd name="connsiteY2" fmla="*/ 241069 h 432262"/>
              <a:gd name="connsiteX3" fmla="*/ 99774 w 207840"/>
              <a:gd name="connsiteY3" fmla="*/ 149629 h 432262"/>
              <a:gd name="connsiteX4" fmla="*/ 207840 w 207840"/>
              <a:gd name="connsiteY4" fmla="*/ 0 h 43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40" h="432262">
                <a:moveTo>
                  <a:pt x="191214" y="432262"/>
                </a:moveTo>
                <a:cubicBezTo>
                  <a:pt x="165583" y="381692"/>
                  <a:pt x="139952" y="331123"/>
                  <a:pt x="108087" y="299258"/>
                </a:cubicBezTo>
                <a:cubicBezTo>
                  <a:pt x="76222" y="267393"/>
                  <a:pt x="1406" y="266007"/>
                  <a:pt x="21" y="241069"/>
                </a:cubicBezTo>
                <a:cubicBezTo>
                  <a:pt x="-1364" y="216131"/>
                  <a:pt x="65137" y="189807"/>
                  <a:pt x="99774" y="149629"/>
                </a:cubicBezTo>
                <a:cubicBezTo>
                  <a:pt x="134410" y="109451"/>
                  <a:pt x="171125" y="54725"/>
                  <a:pt x="207840" y="0"/>
                </a:cubicBezTo>
              </a:path>
            </a:pathLst>
          </a:cu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sp>
        <p:nvSpPr>
          <p:cNvPr id="118" name="TextBox 117"/>
          <p:cNvSpPr txBox="1"/>
          <p:nvPr/>
        </p:nvSpPr>
        <p:spPr>
          <a:xfrm>
            <a:off x="7335810" y="3635447"/>
            <a:ext cx="1109599" cy="523220"/>
          </a:xfrm>
          <a:prstGeom prst="rect">
            <a:avLst/>
          </a:prstGeom>
          <a:noFill/>
        </p:spPr>
        <p:txBody>
          <a:bodyPr wrap="none" rtlCol="0">
            <a:spAutoFit/>
          </a:bodyPr>
          <a:lstStyle/>
          <a:p>
            <a:r>
              <a:rPr lang="en-US" sz="1400">
                <a:solidFill>
                  <a:srgbClr val="FF0000"/>
                </a:solidFill>
              </a:rPr>
              <a:t>Joint </a:t>
            </a:r>
          </a:p>
          <a:p>
            <a:r>
              <a:rPr lang="en-US" sz="1400">
                <a:solidFill>
                  <a:srgbClr val="FF0000"/>
                </a:solidFill>
              </a:rPr>
              <a:t>Probability</a:t>
            </a:r>
          </a:p>
        </p:txBody>
      </p:sp>
      <mc:AlternateContent xmlns:mc="http://schemas.openxmlformats.org/markup-compatibility/2006" xmlns:a14="http://schemas.microsoft.com/office/drawing/2010/main">
        <mc:Choice Requires="a14">
          <p:sp>
            <p:nvSpPr>
              <p:cNvPr id="119" name="TextBox 118"/>
              <p:cNvSpPr txBox="1"/>
              <p:nvPr/>
            </p:nvSpPr>
            <p:spPr>
              <a:xfrm>
                <a:off x="6023202" y="4475247"/>
                <a:ext cx="1099275" cy="27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0" smtClean="0">
                          <a:latin typeface="Cambria Math" panose="02040503050406030204" pitchFamily="18" charset="0"/>
                          <a:ea typeface="Cambria Math" panose="02040503050406030204" pitchFamily="18" charset="0"/>
                        </a:rPr>
                        <m:t>𝐅</m:t>
                      </m:r>
                      <m:d>
                        <m:dPr>
                          <m:endChr m:val="|"/>
                          <m:ctrlPr>
                            <a:rPr lang="en-US" sz="1200" b="1" i="1" smtClean="0">
                              <a:latin typeface="Cambria Math" panose="02040503050406030204" pitchFamily="18" charset="0"/>
                              <a:ea typeface="Cambria Math" panose="02040503050406030204" pitchFamily="18" charset="0"/>
                            </a:rPr>
                          </m:ctrlPr>
                        </m:dPr>
                        <m:e>
                          <m:r>
                            <a:rPr lang="en-US" sz="1200" b="1" i="0" smtClean="0">
                              <a:latin typeface="Cambria Math" panose="02040503050406030204" pitchFamily="18" charset="0"/>
                              <a:ea typeface="Cambria Math" panose="02040503050406030204" pitchFamily="18" charset="0"/>
                            </a:rPr>
                            <m:t>𝐤</m:t>
                          </m:r>
                          <m:r>
                            <a:rPr lang="en-US" sz="1200" b="1" i="0" smtClean="0">
                              <a:latin typeface="Cambria Math" panose="02040503050406030204" pitchFamily="18" charset="0"/>
                              <a:ea typeface="Cambria Math" panose="02040503050406030204" pitchFamily="18" charset="0"/>
                            </a:rPr>
                            <m:t> </m:t>
                          </m:r>
                        </m:e>
                      </m:d>
                      <m:r>
                        <a:rPr lang="en-US" sz="1200" i="1">
                          <a:latin typeface="Cambria Math" panose="02040503050406030204" pitchFamily="18" charset="0"/>
                          <a:ea typeface="Cambria Math" panose="02040503050406030204" pitchFamily="18" charset="0"/>
                        </a:rPr>
                        <m:t>𝝋</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𝝋</m:t>
                      </m:r>
                      <m:r>
                        <a:rPr lang="en-US" sz="1200" baseline="-25000">
                          <a:latin typeface="Cambria Math" panose="02040503050406030204" pitchFamily="18" charset="0"/>
                          <a:ea typeface="Cambria Math" panose="02040503050406030204" pitchFamily="18" charset="0"/>
                        </a:rPr>
                        <m:t>𝟏</m:t>
                      </m:r>
                      <m:r>
                        <a:rPr lang="en-US" sz="1200" b="1" i="0" smtClean="0">
                          <a:latin typeface="Cambria Math" panose="02040503050406030204" pitchFamily="18" charset="0"/>
                          <a:ea typeface="Cambria Math" panose="02040503050406030204" pitchFamily="18" charset="0"/>
                        </a:rPr>
                        <m:t>)</m:t>
                      </m:r>
                    </m:oMath>
                  </m:oMathPara>
                </a14:m>
                <a:endParaRPr lang="en-US" sz="1200" baseline="-25000"/>
              </a:p>
            </p:txBody>
          </p:sp>
        </mc:Choice>
        <mc:Fallback xmlns="">
          <p:sp>
            <p:nvSpPr>
              <p:cNvPr id="119" name="TextBox 118"/>
              <p:cNvSpPr txBox="1">
                <a:spLocks noRot="1" noChangeAspect="1" noMove="1" noResize="1" noEditPoints="1" noAdjustHandles="1" noChangeArrowheads="1" noChangeShapeType="1" noTextEdit="1"/>
              </p:cNvSpPr>
              <p:nvPr/>
            </p:nvSpPr>
            <p:spPr>
              <a:xfrm>
                <a:off x="6023202" y="4475247"/>
                <a:ext cx="1099275" cy="272767"/>
              </a:xfrm>
              <a:prstGeom prst="rect">
                <a:avLst/>
              </a:prstGeom>
              <a:blipFill>
                <a:blip r:embed="rId10"/>
                <a:stretch>
                  <a:fillRect b="-11111"/>
                </a:stretch>
              </a:blipFill>
            </p:spPr>
            <p:txBody>
              <a:bodyPr/>
              <a:lstStyle/>
              <a:p>
                <a:r>
                  <a:rPr lang="en-US">
                    <a:noFill/>
                  </a:rPr>
                  <a:t> </a:t>
                </a:r>
              </a:p>
            </p:txBody>
          </p:sp>
        </mc:Fallback>
      </mc:AlternateContent>
      <p:sp>
        <p:nvSpPr>
          <p:cNvPr id="120" name="Rectangle 119"/>
          <p:cNvSpPr/>
          <p:nvPr/>
        </p:nvSpPr>
        <p:spPr bwMode="auto">
          <a:xfrm>
            <a:off x="7546750" y="4099152"/>
            <a:ext cx="122268" cy="1832894"/>
          </a:xfrm>
          <a:prstGeom prst="rect">
            <a:avLst/>
          </a:prstGeom>
          <a:noFill/>
          <a:ln w="19050">
            <a:solidFill>
              <a:schemeClr val="bg1">
                <a:lumMod val="65000"/>
              </a:schemeClr>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mc:AlternateContent xmlns:mc="http://schemas.openxmlformats.org/markup-compatibility/2006" xmlns:a14="http://schemas.microsoft.com/office/drawing/2010/main">
        <mc:Choice Requires="a14">
          <p:sp>
            <p:nvSpPr>
              <p:cNvPr id="121" name="Rectangle 120"/>
              <p:cNvSpPr/>
              <p:nvPr/>
            </p:nvSpPr>
            <p:spPr>
              <a:xfrm>
                <a:off x="6419315" y="5292435"/>
                <a:ext cx="514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𝝋</m:t>
                      </m:r>
                      <m:r>
                        <a:rPr lang="en-US" b="1" i="0" baseline="-25000" smtClean="0">
                          <a:latin typeface="Cambria Math" panose="02040503050406030204" pitchFamily="18" charset="0"/>
                          <a:ea typeface="Cambria Math" panose="02040503050406030204" pitchFamily="18" charset="0"/>
                        </a:rPr>
                        <m:t>𝟏</m:t>
                      </m:r>
                    </m:oMath>
                  </m:oMathPara>
                </a14:m>
                <a:endParaRPr lang="en-US"/>
              </a:p>
            </p:txBody>
          </p:sp>
        </mc:Choice>
        <mc:Fallback xmlns="">
          <p:sp>
            <p:nvSpPr>
              <p:cNvPr id="121" name="Rectangle 120"/>
              <p:cNvSpPr>
                <a:spLocks noRot="1" noChangeAspect="1" noMove="1" noResize="1" noEditPoints="1" noAdjustHandles="1" noChangeArrowheads="1" noChangeShapeType="1" noTextEdit="1"/>
              </p:cNvSpPr>
              <p:nvPr/>
            </p:nvSpPr>
            <p:spPr>
              <a:xfrm>
                <a:off x="6419315" y="5292435"/>
                <a:ext cx="514885" cy="369332"/>
              </a:xfrm>
              <a:prstGeom prst="rect">
                <a:avLst/>
              </a:prstGeom>
              <a:blipFill>
                <a:blip r:embed="rId11"/>
                <a:stretch>
                  <a:fillRect b="-8197"/>
                </a:stretch>
              </a:blipFill>
            </p:spPr>
            <p:txBody>
              <a:bodyPr/>
              <a:lstStyle/>
              <a:p>
                <a:r>
                  <a:rPr lang="en-US">
                    <a:noFill/>
                  </a:rPr>
                  <a:t> </a:t>
                </a:r>
              </a:p>
            </p:txBody>
          </p:sp>
        </mc:Fallback>
      </mc:AlternateContent>
      <p:sp>
        <p:nvSpPr>
          <p:cNvPr id="122" name="Rectangle 121"/>
          <p:cNvSpPr/>
          <p:nvPr/>
        </p:nvSpPr>
        <p:spPr bwMode="auto">
          <a:xfrm>
            <a:off x="5180966" y="4269970"/>
            <a:ext cx="2608638" cy="122937"/>
          </a:xfrm>
          <a:prstGeom prst="rect">
            <a:avLst/>
          </a:prstGeom>
          <a:noFill/>
          <a:ln w="19050">
            <a:solidFill>
              <a:schemeClr val="bg1">
                <a:lumMod val="65000"/>
              </a:schemeClr>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mc:AlternateContent xmlns:mc="http://schemas.openxmlformats.org/markup-compatibility/2006" xmlns:a14="http://schemas.microsoft.com/office/drawing/2010/main">
        <mc:Choice Requires="a14">
          <p:sp>
            <p:nvSpPr>
              <p:cNvPr id="27" name="Rectangle 26"/>
              <p:cNvSpPr/>
              <p:nvPr/>
            </p:nvSpPr>
            <p:spPr>
              <a:xfrm>
                <a:off x="5969234" y="4097505"/>
                <a:ext cx="4812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ea typeface="Cambria Math" panose="02040503050406030204" pitchFamily="18" charset="0"/>
                        </a:rPr>
                        <m:t>𝐤</m:t>
                      </m:r>
                      <m:r>
                        <a:rPr lang="en-US" baseline="-25000">
                          <a:latin typeface="Cambria Math" panose="02040503050406030204" pitchFamily="18" charset="0"/>
                          <a:ea typeface="Cambria Math" panose="02040503050406030204" pitchFamily="18" charset="0"/>
                        </a:rPr>
                        <m:t>𝟏</m:t>
                      </m:r>
                    </m:oMath>
                  </m:oMathPara>
                </a14:m>
                <a:endParaRPr lang="en-US"/>
              </a:p>
            </p:txBody>
          </p:sp>
        </mc:Choice>
        <mc:Fallback xmlns="">
          <p:sp>
            <p:nvSpPr>
              <p:cNvPr id="27" name="Rectangle 26"/>
              <p:cNvSpPr>
                <a:spLocks noRot="1" noChangeAspect="1" noMove="1" noResize="1" noEditPoints="1" noAdjustHandles="1" noChangeArrowheads="1" noChangeShapeType="1" noTextEdit="1"/>
              </p:cNvSpPr>
              <p:nvPr/>
            </p:nvSpPr>
            <p:spPr>
              <a:xfrm>
                <a:off x="5969234" y="4097505"/>
                <a:ext cx="481221" cy="369332"/>
              </a:xfrm>
              <a:prstGeom prst="rect">
                <a:avLst/>
              </a:prstGeom>
              <a:blipFill>
                <a:blip r:embed="rId12"/>
                <a:stretch>
                  <a:fillRect/>
                </a:stretch>
              </a:blipFill>
            </p:spPr>
            <p:txBody>
              <a:bodyPr/>
              <a:lstStyle/>
              <a:p>
                <a:r>
                  <a:rPr lang="en-US">
                    <a:noFill/>
                  </a:rPr>
                  <a:t> </a:t>
                </a:r>
              </a:p>
            </p:txBody>
          </p:sp>
        </mc:Fallback>
      </mc:AlternateContent>
      <p:sp>
        <p:nvSpPr>
          <p:cNvPr id="115" name="TextBox 114"/>
          <p:cNvSpPr txBox="1"/>
          <p:nvPr/>
        </p:nvSpPr>
        <p:spPr>
          <a:xfrm>
            <a:off x="7388214" y="5970077"/>
            <a:ext cx="1188146" cy="523220"/>
          </a:xfrm>
          <a:prstGeom prst="rect">
            <a:avLst/>
          </a:prstGeom>
          <a:noFill/>
        </p:spPr>
        <p:txBody>
          <a:bodyPr wrap="none" rtlCol="0">
            <a:spAutoFit/>
          </a:bodyPr>
          <a:lstStyle/>
          <a:p>
            <a:r>
              <a:rPr lang="en-US" sz="1400">
                <a:solidFill>
                  <a:srgbClr val="FF0000"/>
                </a:solidFill>
              </a:rPr>
              <a:t>Marginal</a:t>
            </a:r>
          </a:p>
          <a:p>
            <a:r>
              <a:rPr lang="en-US" sz="1400">
                <a:solidFill>
                  <a:srgbClr val="FF0000"/>
                </a:solidFill>
              </a:rPr>
              <a:t>Distribution</a:t>
            </a:r>
          </a:p>
        </p:txBody>
      </p:sp>
      <p:sp>
        <p:nvSpPr>
          <p:cNvPr id="97" name="TextBox 96"/>
          <p:cNvSpPr txBox="1"/>
          <p:nvPr/>
        </p:nvSpPr>
        <p:spPr>
          <a:xfrm rot="16200000">
            <a:off x="5250006" y="4554903"/>
            <a:ext cx="1250663" cy="307777"/>
          </a:xfrm>
          <a:prstGeom prst="rect">
            <a:avLst/>
          </a:prstGeom>
          <a:noFill/>
        </p:spPr>
        <p:txBody>
          <a:bodyPr wrap="none" rtlCol="0">
            <a:spAutoFit/>
          </a:bodyPr>
          <a:lstStyle/>
          <a:p>
            <a:r>
              <a:rPr lang="en-US" sz="1400"/>
              <a:t>Permeability</a:t>
            </a:r>
          </a:p>
        </p:txBody>
      </p:sp>
      <mc:AlternateContent xmlns:mc="http://schemas.openxmlformats.org/markup-compatibility/2006" xmlns:a14="http://schemas.microsoft.com/office/drawing/2010/main">
        <mc:Choice Requires="a14">
          <p:sp>
            <p:nvSpPr>
              <p:cNvPr id="26" name="Rectangle 25"/>
              <p:cNvSpPr/>
              <p:nvPr/>
            </p:nvSpPr>
            <p:spPr>
              <a:xfrm>
                <a:off x="7409915" y="5293581"/>
                <a:ext cx="514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𝝋</m:t>
                      </m:r>
                      <m:r>
                        <a:rPr lang="en-US" baseline="-25000">
                          <a:latin typeface="Cambria Math" panose="02040503050406030204" pitchFamily="18" charset="0"/>
                          <a:ea typeface="Cambria Math" panose="02040503050406030204" pitchFamily="18" charset="0"/>
                        </a:rPr>
                        <m:t>𝟐</m:t>
                      </m:r>
                    </m:oMath>
                  </m:oMathPara>
                </a14:m>
                <a:endParaRPr lang="en-US"/>
              </a:p>
            </p:txBody>
          </p:sp>
        </mc:Choice>
        <mc:Fallback xmlns="">
          <p:sp>
            <p:nvSpPr>
              <p:cNvPr id="26" name="Rectangle 25"/>
              <p:cNvSpPr>
                <a:spLocks noRot="1" noChangeAspect="1" noMove="1" noResize="1" noEditPoints="1" noAdjustHandles="1" noChangeArrowheads="1" noChangeShapeType="1" noTextEdit="1"/>
              </p:cNvSpPr>
              <p:nvPr/>
            </p:nvSpPr>
            <p:spPr>
              <a:xfrm>
                <a:off x="7409915" y="5293581"/>
                <a:ext cx="514885" cy="369332"/>
              </a:xfrm>
              <a:prstGeom prst="rect">
                <a:avLst/>
              </a:prstGeom>
              <a:blipFill>
                <a:blip r:embed="rId13"/>
                <a:stretch>
                  <a:fillRect b="-8197"/>
                </a:stretch>
              </a:blipFill>
            </p:spPr>
            <p:txBody>
              <a:bodyPr/>
              <a:lstStyle/>
              <a:p>
                <a:r>
                  <a:rPr lang="en-US">
                    <a:noFill/>
                  </a:rPr>
                  <a:t> </a:t>
                </a:r>
              </a:p>
            </p:txBody>
          </p:sp>
        </mc:Fallback>
      </mc:AlternateContent>
      <p:sp>
        <p:nvSpPr>
          <p:cNvPr id="117" name="Rectangle 116"/>
          <p:cNvSpPr/>
          <p:nvPr/>
        </p:nvSpPr>
        <p:spPr bwMode="auto">
          <a:xfrm>
            <a:off x="7542483" y="4261193"/>
            <a:ext cx="126535" cy="134735"/>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189092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600200"/>
                <a:ext cx="8229600" cy="6740307"/>
              </a:xfrm>
              <a:prstGeom prst="rect">
                <a:avLst/>
              </a:prstGeom>
            </p:spPr>
            <p:txBody>
              <a:bodyPr wrap="square">
                <a:spAutoFit/>
              </a:bodyPr>
              <a:lstStyle/>
              <a:p>
                <a:r>
                  <a:rPr lang="en-US"/>
                  <a:t>Marginal Probability: </a:t>
                </a:r>
                <a:r>
                  <a:rPr lang="en-US" b="0"/>
                  <a:t>Probability of an event, irrespective of any other event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m:oMathPara>
                </a14:m>
                <a:endParaRPr lang="en-US" b="0"/>
              </a:p>
              <a:p>
                <a:endParaRPr lang="en-US" b="0">
                  <a:latin typeface="Cambria Math" panose="02040503050406030204" pitchFamily="18" charset="0"/>
                  <a:ea typeface="Cambria Math" panose="02040503050406030204" pitchFamily="18" charset="0"/>
                </a:endParaRPr>
              </a:p>
              <a:p>
                <a:r>
                  <a:rPr lang="en-US"/>
                  <a:t>Conditional Probability: </a:t>
                </a:r>
                <a:r>
                  <a:rPr lang="en-US" b="0"/>
                  <a:t>Probability of an event, given another event is already true.</a:t>
                </a:r>
              </a:p>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𝑌</m:t>
                      </m:r>
                      <m:r>
                        <a:rPr lang="en-US" b="0" i="1">
                          <a:latin typeface="Cambria Math" panose="02040503050406030204" pitchFamily="18" charset="0"/>
                        </a:rPr>
                        <m:t>), </m:t>
                      </m:r>
                      <m:r>
                        <a:rPr lang="en-US" b="0" i="1">
                          <a:latin typeface="Cambria Math" panose="02040503050406030204" pitchFamily="18" charset="0"/>
                        </a:rPr>
                        <m:t>𝑃</m:t>
                      </m:r>
                      <m:r>
                        <a:rPr lang="en-US" b="0" i="1">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a:latin typeface="Cambria Math" panose="02040503050406030204" pitchFamily="18" charset="0"/>
                        </a:rPr>
                        <m:t>)</m:t>
                      </m:r>
                    </m:oMath>
                  </m:oMathPara>
                </a14:m>
                <a:endParaRPr lang="en-US" b="0">
                  <a:latin typeface="Cambria Math" panose="02040503050406030204" pitchFamily="18" charset="0"/>
                  <a:ea typeface="Cambria Math" panose="02040503050406030204" pitchFamily="18" charset="0"/>
                </a:endParaRPr>
              </a:p>
              <a:p>
                <a:endParaRPr lang="en-US" b="0"/>
              </a:p>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𝑃</m:t>
                      </m:r>
                      <m:d>
                        <m:dPr>
                          <m:endChr m:val="|"/>
                          <m:ctrlPr>
                            <a:rPr lang="en-US" b="0" i="1">
                              <a:latin typeface="Cambria Math" panose="02040503050406030204" pitchFamily="18" charset="0"/>
                            </a:rPr>
                          </m:ctrlPr>
                        </m:dPr>
                        <m:e>
                          <m:r>
                            <a:rPr lang="en-US" b="0" i="1">
                              <a:latin typeface="Cambria Math" panose="02040503050406030204" pitchFamily="18" charset="0"/>
                            </a:rPr>
                            <m:t>𝑋</m:t>
                          </m:r>
                          <m:r>
                            <a:rPr lang="en-US" b="0" i="1">
                              <a:latin typeface="Cambria Math" panose="02040503050406030204" pitchFamily="18" charset="0"/>
                            </a:rPr>
                            <m:t> </m:t>
                          </m:r>
                        </m:e>
                      </m:d>
                      <m:r>
                        <a:rPr lang="en-US" b="0" i="1">
                          <a:latin typeface="Cambria Math" panose="02040503050406030204" pitchFamily="18" charset="0"/>
                        </a:rPr>
                        <m:t> </m:t>
                      </m:r>
                      <m:r>
                        <a:rPr lang="en-US" b="0" i="1">
                          <a:latin typeface="Cambria Math" panose="02040503050406030204" pitchFamily="18" charset="0"/>
                        </a:rPr>
                        <m:t>𝑌</m:t>
                      </m:r>
                      <m:r>
                        <a:rPr lang="en-US" b="0" i="1">
                          <a:latin typeface="Cambria Math" panose="02040503050406030204" pitchFamily="18" charset="0"/>
                        </a:rPr>
                        <m:t>), </m:t>
                      </m:r>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𝑌</m:t>
                      </m:r>
                      <m:r>
                        <a:rPr lang="en-US" b="0" i="1">
                          <a:latin typeface="Cambria Math" panose="02040503050406030204" pitchFamily="18" charset="0"/>
                        </a:rPr>
                        <m:t>|</m:t>
                      </m:r>
                      <m:r>
                        <a:rPr lang="en-US" b="0" i="1">
                          <a:latin typeface="Cambria Math" panose="02040503050406030204" pitchFamily="18" charset="0"/>
                        </a:rPr>
                        <m:t>𝑋</m:t>
                      </m:r>
                      <m:r>
                        <a:rPr lang="en-US" b="0" i="1">
                          <a:latin typeface="Cambria Math" panose="02040503050406030204" pitchFamily="18" charset="0"/>
                        </a:rPr>
                        <m:t>)</m:t>
                      </m:r>
                    </m:oMath>
                  </m:oMathPara>
                </a14:m>
                <a:endParaRPr lang="en-US" b="0"/>
              </a:p>
              <a:p>
                <a:endParaRPr lang="en-US" b="0"/>
              </a:p>
              <a:p>
                <a:r>
                  <a:rPr lang="en-US"/>
                  <a:t>Joint Probability</a:t>
                </a:r>
                <a:r>
                  <a:rPr lang="en-US" b="0"/>
                  <a:t>: Probability of multiple events occurring together.</a:t>
                </a:r>
              </a:p>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a:latin typeface="Cambria Math" panose="02040503050406030204" pitchFamily="18" charset="0"/>
                        </a:rPr>
                        <m:t> </m:t>
                      </m:r>
                      <m:r>
                        <a:rPr lang="en-US" b="0" i="1">
                          <a:latin typeface="Cambria Math" panose="02040503050406030204" pitchFamily="18" charset="0"/>
                        </a:rPr>
                        <m:t>𝑌</m:t>
                      </m:r>
                      <m:r>
                        <a:rPr lang="en-US" b="0" i="1">
                          <a:latin typeface="Cambria Math" panose="02040503050406030204" pitchFamily="18" charset="0"/>
                        </a:rPr>
                        <m:t>), </m:t>
                      </m:r>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a:latin typeface="Cambria Math" panose="02040503050406030204" pitchFamily="18" charset="0"/>
                        </a:rPr>
                        <m:t>𝑋</m:t>
                      </m:r>
                      <m:r>
                        <a:rPr lang="en-US" b="0" i="1">
                          <a:latin typeface="Cambria Math" panose="02040503050406030204" pitchFamily="18" charset="0"/>
                        </a:rPr>
                        <m:t>)</m:t>
                      </m:r>
                    </m:oMath>
                  </m:oMathPara>
                </a14:m>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𝑋</m:t>
                      </m:r>
                      <m:r>
                        <a:rPr lang="en-US" b="0" i="1">
                          <a:latin typeface="Cambria Math" panose="02040503050406030204" pitchFamily="18" charset="0"/>
                        </a:rPr>
                        <m:t> ∩ </m:t>
                      </m:r>
                      <m:r>
                        <a:rPr lang="en-US" b="0" i="1">
                          <a:latin typeface="Cambria Math" panose="02040503050406030204" pitchFamily="18" charset="0"/>
                        </a:rPr>
                        <m:t>𝑌</m:t>
                      </m:r>
                      <m:r>
                        <a:rPr lang="en-US" b="0" i="1">
                          <a:latin typeface="Cambria Math" panose="02040503050406030204" pitchFamily="18" charset="0"/>
                        </a:rPr>
                        <m:t>), </m:t>
                      </m:r>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𝑌</m:t>
                      </m:r>
                      <m:r>
                        <a:rPr lang="en-US" b="0" i="1">
                          <a:latin typeface="Cambria Math" panose="02040503050406030204" pitchFamily="18" charset="0"/>
                        </a:rPr>
                        <m:t>∩</m:t>
                      </m:r>
                      <m:r>
                        <a:rPr lang="en-US" b="0" i="1">
                          <a:latin typeface="Cambria Math" panose="02040503050406030204" pitchFamily="18" charset="0"/>
                        </a:rPr>
                        <m:t>𝑋</m:t>
                      </m:r>
                      <m:r>
                        <a:rPr lang="en-US" b="0" i="1">
                          <a:latin typeface="Cambria Math" panose="02040503050406030204" pitchFamily="18" charset="0"/>
                        </a:rPr>
                        <m:t>)</m:t>
                      </m:r>
                    </m:oMath>
                  </m:oMathPara>
                </a14:m>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𝑋</m:t>
                      </m:r>
                      <m:r>
                        <a:rPr lang="en-US" b="0" i="1" smtClean="0">
                          <a:latin typeface="Cambria Math" panose="02040503050406030204" pitchFamily="18" charset="0"/>
                        </a:rPr>
                        <m:t>,</m:t>
                      </m:r>
                      <m:r>
                        <a:rPr lang="en-US" b="0" i="1">
                          <a:latin typeface="Cambria Math" panose="02040503050406030204" pitchFamily="18" charset="0"/>
                        </a:rPr>
                        <m:t> </m:t>
                      </m:r>
                      <m:r>
                        <a:rPr lang="en-US" b="0" i="1">
                          <a:latin typeface="Cambria Math" panose="02040503050406030204" pitchFamily="18" charset="0"/>
                        </a:rPr>
                        <m:t>𝑌</m:t>
                      </m:r>
                      <m:r>
                        <a:rPr lang="en-US" b="0" i="1">
                          <a:latin typeface="Cambria Math" panose="02040503050406030204" pitchFamily="18" charset="0"/>
                        </a:rPr>
                        <m:t>), </m:t>
                      </m:r>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𝑌</m:t>
                      </m:r>
                      <m:r>
                        <a:rPr lang="en-US" b="0" i="1" smtClean="0">
                          <a:latin typeface="Cambria Math" panose="02040503050406030204" pitchFamily="18" charset="0"/>
                        </a:rPr>
                        <m:t>,</m:t>
                      </m:r>
                      <m:r>
                        <a:rPr lang="en-US" b="0" i="1">
                          <a:latin typeface="Cambria Math" panose="02040503050406030204" pitchFamily="18" charset="0"/>
                        </a:rPr>
                        <m:t>𝑋</m:t>
                      </m:r>
                      <m:r>
                        <a:rPr lang="en-US" b="0" i="1">
                          <a:latin typeface="Cambria Math" panose="02040503050406030204" pitchFamily="18" charset="0"/>
                        </a:rPr>
                        <m:t>)</m:t>
                      </m:r>
                    </m:oMath>
                  </m:oMathPara>
                </a14:m>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a:p>
                <a:r>
                  <a:rPr lang="en-US" b="0">
                    <a:latin typeface="Cambria Math" panose="02040503050406030204" pitchFamily="18" charset="0"/>
                    <a:ea typeface="Cambria Math" panose="02040503050406030204" pitchFamily="18" charset="0"/>
                  </a:rPr>
                  <a:t>See YouTube Video on Marginals, Conditionals and                                                             Joints! </a:t>
                </a:r>
                <a:r>
                  <a:rPr lang="en-US" sz="1200" b="0">
                    <a:latin typeface="Cambria Math" panose="02040503050406030204" pitchFamily="18" charset="0"/>
                    <a:ea typeface="Cambria Math" panose="02040503050406030204" pitchFamily="18" charset="0"/>
                    <a:hlinkClick r:id="rId2"/>
                  </a:rPr>
                  <a:t>https://www.youtube.com/watch?v=bL2gPwMfYpc&amp;index=5&amp;t=0s&amp;list=PLG19vXLQHvSB-D4XKYieEku9GQMQyAzjJ</a:t>
                </a:r>
                <a:r>
                  <a:rPr lang="en-US" b="0">
                    <a:latin typeface="Cambria Math" panose="02040503050406030204" pitchFamily="18" charset="0"/>
                    <a:ea typeface="Cambria Math" panose="02040503050406030204" pitchFamily="18" charset="0"/>
                  </a:rPr>
                  <a:t> </a:t>
                </a:r>
              </a:p>
              <a:p>
                <a:endParaRPr lang="en-US" b="0">
                  <a:latin typeface="Cambria Math" panose="02040503050406030204" pitchFamily="18" charset="0"/>
                  <a:ea typeface="Cambria Math" panose="02040503050406030204" pitchFamily="18" charset="0"/>
                </a:endParaRPr>
              </a:p>
              <a:p>
                <a:endParaRPr lang="en-US" b="0">
                  <a:latin typeface="Cambria Math" panose="02040503050406030204" pitchFamily="18" charset="0"/>
                  <a:ea typeface="Cambria Math" panose="02040503050406030204" pitchFamily="18" charset="0"/>
                </a:endParaRPr>
              </a:p>
              <a:p>
                <a:endParaRPr lang="en-US" b="0"/>
              </a:p>
              <a:p>
                <a:endParaRPr lang="en-US" b="0"/>
              </a:p>
              <a:p>
                <a:endParaRPr lang="en-US" b="0">
                  <a:latin typeface="Cambria Math" panose="02040503050406030204" pitchFamily="18" charset="0"/>
                  <a:ea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600200"/>
                <a:ext cx="8229600" cy="6740307"/>
              </a:xfrm>
              <a:prstGeom prst="rect">
                <a:avLst/>
              </a:prstGeom>
              <a:blipFill>
                <a:blip r:embed="rId3"/>
                <a:stretch>
                  <a:fillRect l="-593" t="-543" r="-74"/>
                </a:stretch>
              </a:blipFill>
            </p:spPr>
            <p:txBody>
              <a:bodyPr/>
              <a:lstStyle/>
              <a:p>
                <a:r>
                  <a:rPr lang="en-US">
                    <a:noFill/>
                  </a:rPr>
                  <a:t> </a:t>
                </a:r>
              </a:p>
            </p:txBody>
          </p:sp>
        </mc:Fallback>
      </mc:AlternateContent>
      <p:sp>
        <p:nvSpPr>
          <p:cNvPr id="5" name="Rectangle 2">
            <a:extLst>
              <a:ext uri="{FF2B5EF4-FFF2-40B4-BE49-F238E27FC236}">
                <a16:creationId xmlns:a16="http://schemas.microsoft.com/office/drawing/2014/main" id="{82331A6D-AE32-46DA-899F-F80BCA55562B}"/>
              </a:ext>
            </a:extLst>
          </p:cNvPr>
          <p:cNvSpPr>
            <a:spLocks noGrp="1" noChangeArrowheads="1"/>
          </p:cNvSpPr>
          <p:nvPr>
            <p:ph type="title" idx="4294967295"/>
          </p:nvPr>
        </p:nvSpPr>
        <p:spPr>
          <a:xfrm>
            <a:off x="1869546" y="160940"/>
            <a:ext cx="7010400" cy="1143000"/>
          </a:xfrm>
          <a:prstGeom prst="rect">
            <a:avLst/>
          </a:prstGeom>
        </p:spPr>
        <p:txBody>
          <a:bodyPr/>
          <a:lstStyle/>
          <a:p>
            <a:pPr>
              <a:defRPr/>
            </a:pPr>
            <a:r>
              <a:rPr lang="en-US">
                <a:solidFill>
                  <a:srgbClr val="FF6600"/>
                </a:solidFill>
                <a:ea typeface="+mj-ea"/>
                <a:cs typeface="+mj-cs"/>
              </a:rPr>
              <a:t>Probability Definitions</a:t>
            </a:r>
            <a:br>
              <a:rPr lang="en-US">
                <a:solidFill>
                  <a:srgbClr val="FF6600"/>
                </a:solidFill>
                <a:ea typeface="+mj-ea"/>
                <a:cs typeface="+mj-cs"/>
              </a:rPr>
            </a:br>
            <a:r>
              <a:rPr lang="en-US" sz="2800">
                <a:solidFill>
                  <a:srgbClr val="FF6600"/>
                </a:solidFill>
                <a:ea typeface="+mj-ea"/>
                <a:cs typeface="+mj-cs"/>
              </a:rPr>
              <a:t>Conditional, Marginal and Joint </a:t>
            </a:r>
            <a:r>
              <a:rPr lang="en-US" sz="2800">
                <a:solidFill>
                  <a:srgbClr val="FF6600"/>
                </a:solidFill>
              </a:rPr>
              <a:t>Probability</a:t>
            </a:r>
            <a:endParaRPr lang="en-US" sz="2800">
              <a:ea typeface="+mj-ea"/>
              <a:cs typeface="+mj-cs"/>
            </a:endParaRPr>
          </a:p>
        </p:txBody>
      </p:sp>
      <p:pic>
        <p:nvPicPr>
          <p:cNvPr id="6" name="Picture 5"/>
          <p:cNvPicPr>
            <a:picLocks noChangeAspect="1"/>
          </p:cNvPicPr>
          <p:nvPr/>
        </p:nvPicPr>
        <p:blipFill>
          <a:blip r:embed="rId4"/>
          <a:stretch>
            <a:fillRect/>
          </a:stretch>
        </p:blipFill>
        <p:spPr>
          <a:xfrm>
            <a:off x="5942963" y="4495800"/>
            <a:ext cx="2743837" cy="1676400"/>
          </a:xfrm>
          <a:prstGeom prst="rect">
            <a:avLst/>
          </a:prstGeom>
        </p:spPr>
      </p:pic>
    </p:spTree>
    <p:extLst>
      <p:ext uri="{BB962C8B-B14F-4D97-AF65-F5344CB8AC3E}">
        <p14:creationId xmlns:p14="http://schemas.microsoft.com/office/powerpoint/2010/main" val="3502593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3"/>
          <p:cNvSpPr>
            <a:spLocks noGrp="1" noChangeArrowheads="1"/>
          </p:cNvSpPr>
          <p:nvPr>
            <p:ph type="body" idx="4294967295"/>
          </p:nvPr>
        </p:nvSpPr>
        <p:spPr>
          <a:xfrm>
            <a:off x="609600" y="1635125"/>
            <a:ext cx="8001000" cy="422275"/>
          </a:xfrm>
          <a:prstGeom prst="rect">
            <a:avLst/>
          </a:prstGeom>
        </p:spPr>
        <p:txBody>
          <a:bodyPr/>
          <a:lstStyle/>
          <a:p>
            <a:r>
              <a:rPr lang="en-US" sz="1800" b="0"/>
              <a:t>Working directly with marginal, conditional and joint probability</a:t>
            </a:r>
          </a:p>
          <a:p>
            <a:pPr lvl="1"/>
            <a:r>
              <a:rPr lang="en-US" sz="1600" b="0"/>
              <a:t>If you have enough data, you can directly calculate all the required probabilities</a:t>
            </a:r>
          </a:p>
          <a:p>
            <a:pPr lvl="1"/>
            <a:r>
              <a:rPr lang="en-US" sz="1600" b="0"/>
              <a:t>Go beyond statistics like correlation coefficient</a:t>
            </a:r>
          </a:p>
        </p:txBody>
      </p:sp>
      <p:sp>
        <p:nvSpPr>
          <p:cNvPr id="9"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Marginal, Conditional and Joint Probability</a:t>
            </a:r>
            <a:endParaRPr lang="en-US" sz="2800">
              <a:ea typeface="+mj-ea"/>
              <a:cs typeface="+mj-cs"/>
            </a:endParaRPr>
          </a:p>
        </p:txBody>
      </p:sp>
      <p:pic>
        <p:nvPicPr>
          <p:cNvPr id="3" name="Picture 2"/>
          <p:cNvPicPr>
            <a:picLocks noChangeAspect="1"/>
          </p:cNvPicPr>
          <p:nvPr/>
        </p:nvPicPr>
        <p:blipFill>
          <a:blip r:embed="rId2"/>
          <a:stretch>
            <a:fillRect/>
          </a:stretch>
        </p:blipFill>
        <p:spPr>
          <a:xfrm>
            <a:off x="2743199" y="2699365"/>
            <a:ext cx="3661392" cy="3653602"/>
          </a:xfrm>
          <a:prstGeom prst="rect">
            <a:avLst/>
          </a:prstGeom>
        </p:spPr>
      </p:pic>
      <p:sp>
        <p:nvSpPr>
          <p:cNvPr id="4" name="Rectangle 3"/>
          <p:cNvSpPr/>
          <p:nvPr/>
        </p:nvSpPr>
        <p:spPr bwMode="auto">
          <a:xfrm>
            <a:off x="4119239" y="3314496"/>
            <a:ext cx="1740024" cy="257453"/>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pic>
        <p:nvPicPr>
          <p:cNvPr id="6" name="Picture 5"/>
          <p:cNvPicPr>
            <a:picLocks noChangeAspect="1"/>
          </p:cNvPicPr>
          <p:nvPr/>
        </p:nvPicPr>
        <p:blipFill>
          <a:blip r:embed="rId3"/>
          <a:stretch>
            <a:fillRect/>
          </a:stretch>
        </p:blipFill>
        <p:spPr>
          <a:xfrm>
            <a:off x="3948575" y="6121643"/>
            <a:ext cx="1495425" cy="142875"/>
          </a:xfrm>
          <a:prstGeom prst="rect">
            <a:avLst/>
          </a:prstGeom>
        </p:spPr>
      </p:pic>
      <p:sp>
        <p:nvSpPr>
          <p:cNvPr id="10" name="TextBox 9"/>
          <p:cNvSpPr txBox="1"/>
          <p:nvPr/>
        </p:nvSpPr>
        <p:spPr>
          <a:xfrm>
            <a:off x="4989249" y="2654975"/>
            <a:ext cx="817853" cy="276999"/>
          </a:xfrm>
          <a:prstGeom prst="rect">
            <a:avLst/>
          </a:prstGeom>
          <a:noFill/>
        </p:spPr>
        <p:txBody>
          <a:bodyPr wrap="none" rtlCol="0">
            <a:spAutoFit/>
          </a:bodyPr>
          <a:lstStyle/>
          <a:p>
            <a:r>
              <a:rPr lang="en-US" sz="1200"/>
              <a:t>Marginal</a:t>
            </a:r>
          </a:p>
        </p:txBody>
      </p:sp>
      <p:sp>
        <p:nvSpPr>
          <p:cNvPr id="14" name="TextBox 13"/>
          <p:cNvSpPr txBox="1"/>
          <p:nvPr/>
        </p:nvSpPr>
        <p:spPr>
          <a:xfrm>
            <a:off x="6127071" y="5204345"/>
            <a:ext cx="817853" cy="276999"/>
          </a:xfrm>
          <a:prstGeom prst="rect">
            <a:avLst/>
          </a:prstGeom>
          <a:noFill/>
        </p:spPr>
        <p:txBody>
          <a:bodyPr wrap="none" rtlCol="0">
            <a:spAutoFit/>
          </a:bodyPr>
          <a:lstStyle/>
          <a:p>
            <a:r>
              <a:rPr lang="en-US" sz="1200"/>
              <a:t>Marginal</a:t>
            </a:r>
          </a:p>
        </p:txBody>
      </p:sp>
      <p:sp>
        <p:nvSpPr>
          <p:cNvPr id="15" name="TextBox 14"/>
          <p:cNvSpPr txBox="1"/>
          <p:nvPr/>
        </p:nvSpPr>
        <p:spPr>
          <a:xfrm>
            <a:off x="4696287" y="3721734"/>
            <a:ext cx="553357" cy="276999"/>
          </a:xfrm>
          <a:prstGeom prst="rect">
            <a:avLst/>
          </a:prstGeom>
          <a:noFill/>
        </p:spPr>
        <p:txBody>
          <a:bodyPr wrap="none" rtlCol="0">
            <a:spAutoFit/>
          </a:bodyPr>
          <a:lstStyle/>
          <a:p>
            <a:r>
              <a:rPr lang="en-US" sz="1200"/>
              <a:t>Joint</a:t>
            </a:r>
          </a:p>
        </p:txBody>
      </p:sp>
    </p:spTree>
    <p:extLst>
      <p:ext uri="{BB962C8B-B14F-4D97-AF65-F5344CB8AC3E}">
        <p14:creationId xmlns:p14="http://schemas.microsoft.com/office/powerpoint/2010/main" val="3231605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Marginal, Conditional and Joint Probability</a:t>
            </a:r>
            <a:endParaRPr lang="en-US" sz="2800">
              <a:ea typeface="+mj-ea"/>
              <a:cs typeface="+mj-cs"/>
            </a:endParaRPr>
          </a:p>
        </p:txBody>
      </p:sp>
      <p:sp>
        <p:nvSpPr>
          <p:cNvPr id="9" name="Cube 8"/>
          <p:cNvSpPr/>
          <p:nvPr/>
        </p:nvSpPr>
        <p:spPr bwMode="auto">
          <a:xfrm>
            <a:off x="457200" y="1752600"/>
            <a:ext cx="3352800" cy="762000"/>
          </a:xfrm>
          <a:prstGeom prst="cube">
            <a:avLst>
              <a:gd name="adj" fmla="val 582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1412731" y="1383268"/>
            <a:ext cx="1787669" cy="369332"/>
          </a:xfrm>
          <a:prstGeom prst="rect">
            <a:avLst/>
          </a:prstGeom>
          <a:noFill/>
        </p:spPr>
        <p:txBody>
          <a:bodyPr wrap="none" rtlCol="0">
            <a:spAutoFit/>
          </a:bodyPr>
          <a:lstStyle/>
          <a:p>
            <a:r>
              <a:rPr lang="en-US"/>
              <a:t>The Reservoir </a:t>
            </a:r>
          </a:p>
        </p:txBody>
      </p:sp>
      <p:sp>
        <p:nvSpPr>
          <p:cNvPr id="14" name="Cube 13"/>
          <p:cNvSpPr/>
          <p:nvPr/>
        </p:nvSpPr>
        <p:spPr bwMode="auto">
          <a:xfrm>
            <a:off x="2918988" y="1895192"/>
            <a:ext cx="304800" cy="152400"/>
          </a:xfrm>
          <a:prstGeom prst="cube">
            <a:avLst>
              <a:gd name="adj" fmla="val 49950"/>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 name="TextBox 11"/>
          <p:cNvSpPr txBox="1"/>
          <p:nvPr/>
        </p:nvSpPr>
        <p:spPr>
          <a:xfrm>
            <a:off x="3837848" y="1461700"/>
            <a:ext cx="3411511" cy="276999"/>
          </a:xfrm>
          <a:prstGeom prst="rect">
            <a:avLst/>
          </a:prstGeom>
          <a:noFill/>
        </p:spPr>
        <p:txBody>
          <a:bodyPr wrap="none" rtlCol="0">
            <a:spAutoFit/>
          </a:bodyPr>
          <a:lstStyle/>
          <a:p>
            <a:r>
              <a:rPr lang="en-US" sz="1200" b="0"/>
              <a:t>Porosity at </a:t>
            </a:r>
            <a:r>
              <a:rPr lang="en-US" sz="1200"/>
              <a:t>u</a:t>
            </a:r>
            <a:r>
              <a:rPr lang="en-US" sz="1200" baseline="-25000"/>
              <a:t>0</a:t>
            </a:r>
            <a:r>
              <a:rPr lang="en-US" sz="1200" b="0"/>
              <a:t>? What kind of distribution is that?</a:t>
            </a:r>
            <a:endParaRPr lang="en-US" sz="1200" baseline="-25000"/>
          </a:p>
        </p:txBody>
      </p:sp>
      <p:sp>
        <p:nvSpPr>
          <p:cNvPr id="15" name="Freeform 14"/>
          <p:cNvSpPr/>
          <p:nvPr/>
        </p:nvSpPr>
        <p:spPr bwMode="auto">
          <a:xfrm rot="21252570">
            <a:off x="3132499" y="1527364"/>
            <a:ext cx="751438" cy="301436"/>
          </a:xfrm>
          <a:custGeom>
            <a:avLst/>
            <a:gdLst>
              <a:gd name="connsiteX0" fmla="*/ 751438 w 751438"/>
              <a:gd name="connsiteY0" fmla="*/ 84153 h 301436"/>
              <a:gd name="connsiteX1" fmla="*/ 253497 w 751438"/>
              <a:gd name="connsiteY1" fmla="*/ 11725 h 301436"/>
              <a:gd name="connsiteX2" fmla="*/ 0 w 751438"/>
              <a:gd name="connsiteY2" fmla="*/ 301436 h 301436"/>
            </a:gdLst>
            <a:ahLst/>
            <a:cxnLst>
              <a:cxn ang="0">
                <a:pos x="connsiteX0" y="connsiteY0"/>
              </a:cxn>
              <a:cxn ang="0">
                <a:pos x="connsiteX1" y="connsiteY1"/>
              </a:cxn>
              <a:cxn ang="0">
                <a:pos x="connsiteX2" y="connsiteY2"/>
              </a:cxn>
            </a:cxnLst>
            <a:rect l="l" t="t" r="r" b="b"/>
            <a:pathLst>
              <a:path w="751438" h="301436">
                <a:moveTo>
                  <a:pt x="751438" y="84153"/>
                </a:moveTo>
                <a:cubicBezTo>
                  <a:pt x="565087" y="29832"/>
                  <a:pt x="378737" y="-24489"/>
                  <a:pt x="253497" y="11725"/>
                </a:cubicBezTo>
                <a:cubicBezTo>
                  <a:pt x="128257" y="47939"/>
                  <a:pt x="64128" y="174687"/>
                  <a:pt x="0" y="301436"/>
                </a:cubicBezTo>
              </a:path>
            </a:pathLst>
          </a:custGeom>
          <a:noFill/>
          <a:ln>
            <a:solidFill>
              <a:schemeClr val="tx1"/>
            </a:solidFill>
            <a:headEnd type="none" w="med" len="med"/>
            <a:tailEnd type="arrow"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grpSp>
        <p:nvGrpSpPr>
          <p:cNvPr id="14341" name="Group 14340"/>
          <p:cNvGrpSpPr/>
          <p:nvPr/>
        </p:nvGrpSpPr>
        <p:grpSpPr>
          <a:xfrm>
            <a:off x="4343400" y="1748135"/>
            <a:ext cx="4014069" cy="1028075"/>
            <a:chOff x="4343400" y="1748135"/>
            <a:chExt cx="4014069" cy="1028075"/>
          </a:xfrm>
        </p:grpSpPr>
        <p:cxnSp>
          <p:nvCxnSpPr>
            <p:cNvPr id="17" name="Straight Connector 16"/>
            <p:cNvCxnSpPr/>
            <p:nvPr/>
          </p:nvCxnSpPr>
          <p:spPr bwMode="auto">
            <a:xfrm>
              <a:off x="4349376" y="183477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4343400" y="253648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Freeform 19"/>
            <p:cNvSpPr/>
            <p:nvPr/>
          </p:nvSpPr>
          <p:spPr bwMode="auto">
            <a:xfrm>
              <a:off x="4495800" y="1828800"/>
              <a:ext cx="1044154" cy="704661"/>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073" h="922587">
                  <a:moveTo>
                    <a:pt x="0" y="922587"/>
                  </a:moveTo>
                  <a:cubicBezTo>
                    <a:pt x="97325" y="881846"/>
                    <a:pt x="194650" y="841105"/>
                    <a:pt x="262551" y="705303"/>
                  </a:cubicBezTo>
                  <a:cubicBezTo>
                    <a:pt x="330452" y="569501"/>
                    <a:pt x="342523" y="214908"/>
                    <a:pt x="407406" y="107775"/>
                  </a:cubicBezTo>
                  <a:cubicBezTo>
                    <a:pt x="472289" y="642"/>
                    <a:pt x="558297" y="-47644"/>
                    <a:pt x="651850" y="62507"/>
                  </a:cubicBezTo>
                  <a:cubicBezTo>
                    <a:pt x="745403" y="172658"/>
                    <a:pt x="849517" y="626840"/>
                    <a:pt x="968721" y="768678"/>
                  </a:cubicBezTo>
                  <a:cubicBezTo>
                    <a:pt x="1087925" y="910516"/>
                    <a:pt x="1227499" y="912024"/>
                    <a:pt x="1367073" y="913533"/>
                  </a:cubicBezTo>
                </a:path>
              </a:pathLst>
            </a:custGeom>
            <a:solidFill>
              <a:schemeClr val="accent1">
                <a:lumMod val="40000"/>
                <a:lumOff val="60000"/>
              </a:scheme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sp>
          <p:nvSpPr>
            <p:cNvPr id="24" name="TextBox 23"/>
            <p:cNvSpPr txBox="1"/>
            <p:nvPr/>
          </p:nvSpPr>
          <p:spPr>
            <a:xfrm>
              <a:off x="4343400" y="2514600"/>
              <a:ext cx="388248" cy="261610"/>
            </a:xfrm>
            <a:prstGeom prst="rect">
              <a:avLst/>
            </a:prstGeom>
            <a:noFill/>
          </p:spPr>
          <p:txBody>
            <a:bodyPr wrap="none" rtlCol="0">
              <a:spAutoFit/>
            </a:bodyPr>
            <a:lstStyle/>
            <a:p>
              <a:r>
                <a:rPr lang="en-US" sz="1050" b="0"/>
                <a:t>5%</a:t>
              </a:r>
            </a:p>
          </p:txBody>
        </p:sp>
        <p:sp>
          <p:nvSpPr>
            <p:cNvPr id="27" name="TextBox 26"/>
            <p:cNvSpPr txBox="1"/>
            <p:nvPr/>
          </p:nvSpPr>
          <p:spPr>
            <a:xfrm>
              <a:off x="4775720" y="2506189"/>
              <a:ext cx="466794" cy="261610"/>
            </a:xfrm>
            <a:prstGeom prst="rect">
              <a:avLst/>
            </a:prstGeom>
            <a:noFill/>
          </p:spPr>
          <p:txBody>
            <a:bodyPr wrap="none" rtlCol="0">
              <a:spAutoFit/>
            </a:bodyPr>
            <a:lstStyle/>
            <a:p>
              <a:r>
                <a:rPr lang="en-US" sz="1050" b="0"/>
                <a:t>10%</a:t>
              </a:r>
            </a:p>
          </p:txBody>
        </p:sp>
        <p:sp>
          <p:nvSpPr>
            <p:cNvPr id="28" name="TextBox 27"/>
            <p:cNvSpPr txBox="1"/>
            <p:nvPr/>
          </p:nvSpPr>
          <p:spPr>
            <a:xfrm>
              <a:off x="5232920" y="2505547"/>
              <a:ext cx="466794" cy="261610"/>
            </a:xfrm>
            <a:prstGeom prst="rect">
              <a:avLst/>
            </a:prstGeom>
            <a:noFill/>
          </p:spPr>
          <p:txBody>
            <a:bodyPr wrap="none" rtlCol="0">
              <a:spAutoFit/>
            </a:bodyPr>
            <a:lstStyle/>
            <a:p>
              <a:r>
                <a:rPr lang="en-US" sz="1050" b="0"/>
                <a:t>15%</a:t>
              </a:r>
            </a:p>
          </p:txBody>
        </p:sp>
        <p:sp>
          <p:nvSpPr>
            <p:cNvPr id="25" name="TextBox 24"/>
            <p:cNvSpPr txBox="1"/>
            <p:nvPr/>
          </p:nvSpPr>
          <p:spPr>
            <a:xfrm>
              <a:off x="5181600" y="1748135"/>
              <a:ext cx="3175869" cy="461665"/>
            </a:xfrm>
            <a:prstGeom prst="rect">
              <a:avLst/>
            </a:prstGeom>
            <a:noFill/>
          </p:spPr>
          <p:txBody>
            <a:bodyPr wrap="none" rtlCol="0">
              <a:spAutoFit/>
            </a:bodyPr>
            <a:lstStyle/>
            <a:p>
              <a:r>
                <a:rPr lang="en-US" sz="1200"/>
                <a:t>Marginal Distribution</a:t>
              </a:r>
            </a:p>
            <a:p>
              <a:r>
                <a:rPr lang="en-US" sz="1200"/>
                <a:t>Continuous Probability Density Function</a:t>
              </a:r>
            </a:p>
          </p:txBody>
        </p:sp>
      </p:grpSp>
      <p:grpSp>
        <p:nvGrpSpPr>
          <p:cNvPr id="14340" name="Group 14339"/>
          <p:cNvGrpSpPr/>
          <p:nvPr/>
        </p:nvGrpSpPr>
        <p:grpSpPr>
          <a:xfrm>
            <a:off x="4343400" y="2858125"/>
            <a:ext cx="3868710" cy="1028075"/>
            <a:chOff x="4343400" y="2858125"/>
            <a:chExt cx="3868710" cy="1028075"/>
          </a:xfrm>
        </p:grpSpPr>
        <p:cxnSp>
          <p:nvCxnSpPr>
            <p:cNvPr id="30" name="Straight Connector 29"/>
            <p:cNvCxnSpPr/>
            <p:nvPr/>
          </p:nvCxnSpPr>
          <p:spPr bwMode="auto">
            <a:xfrm>
              <a:off x="4349376" y="29447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4343400" y="36464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 name="TextBox 32"/>
            <p:cNvSpPr txBox="1"/>
            <p:nvPr/>
          </p:nvSpPr>
          <p:spPr>
            <a:xfrm>
              <a:off x="4343400" y="3624590"/>
              <a:ext cx="388248" cy="261610"/>
            </a:xfrm>
            <a:prstGeom prst="rect">
              <a:avLst/>
            </a:prstGeom>
            <a:noFill/>
          </p:spPr>
          <p:txBody>
            <a:bodyPr wrap="none" rtlCol="0">
              <a:spAutoFit/>
            </a:bodyPr>
            <a:lstStyle/>
            <a:p>
              <a:r>
                <a:rPr lang="en-US" sz="1050" b="0"/>
                <a:t>5%</a:t>
              </a:r>
            </a:p>
          </p:txBody>
        </p:sp>
        <p:sp>
          <p:nvSpPr>
            <p:cNvPr id="34" name="TextBox 33"/>
            <p:cNvSpPr txBox="1"/>
            <p:nvPr/>
          </p:nvSpPr>
          <p:spPr>
            <a:xfrm>
              <a:off x="4775720" y="3616179"/>
              <a:ext cx="466794" cy="261610"/>
            </a:xfrm>
            <a:prstGeom prst="rect">
              <a:avLst/>
            </a:prstGeom>
            <a:noFill/>
          </p:spPr>
          <p:txBody>
            <a:bodyPr wrap="none" rtlCol="0">
              <a:spAutoFit/>
            </a:bodyPr>
            <a:lstStyle/>
            <a:p>
              <a:r>
                <a:rPr lang="en-US" sz="1050" b="0"/>
                <a:t>10%</a:t>
              </a:r>
            </a:p>
          </p:txBody>
        </p:sp>
        <p:sp>
          <p:nvSpPr>
            <p:cNvPr id="35" name="TextBox 34"/>
            <p:cNvSpPr txBox="1"/>
            <p:nvPr/>
          </p:nvSpPr>
          <p:spPr>
            <a:xfrm>
              <a:off x="5232920" y="3615537"/>
              <a:ext cx="466794" cy="261610"/>
            </a:xfrm>
            <a:prstGeom prst="rect">
              <a:avLst/>
            </a:prstGeom>
            <a:noFill/>
          </p:spPr>
          <p:txBody>
            <a:bodyPr wrap="none" rtlCol="0">
              <a:spAutoFit/>
            </a:bodyPr>
            <a:lstStyle/>
            <a:p>
              <a:r>
                <a:rPr lang="en-US" sz="1050" b="0"/>
                <a:t>15%</a:t>
              </a:r>
            </a:p>
          </p:txBody>
        </p:sp>
        <p:sp>
          <p:nvSpPr>
            <p:cNvPr id="36" name="TextBox 35"/>
            <p:cNvSpPr txBox="1"/>
            <p:nvPr/>
          </p:nvSpPr>
          <p:spPr>
            <a:xfrm>
              <a:off x="5181600" y="2858125"/>
              <a:ext cx="3030510" cy="276999"/>
            </a:xfrm>
            <a:prstGeom prst="rect">
              <a:avLst/>
            </a:prstGeom>
            <a:noFill/>
          </p:spPr>
          <p:txBody>
            <a:bodyPr wrap="none" rtlCol="0">
              <a:spAutoFit/>
            </a:bodyPr>
            <a:lstStyle/>
            <a:p>
              <a:r>
                <a:rPr lang="en-US" sz="1200"/>
                <a:t>Marginal Probability, Event A: </a:t>
              </a:r>
              <a:r>
                <a:rPr lang="el-GR" sz="1200"/>
                <a:t>φ</a:t>
              </a:r>
              <a:r>
                <a:rPr lang="en-US" sz="1200"/>
                <a:t> &gt; 10%</a:t>
              </a:r>
            </a:p>
          </p:txBody>
        </p:sp>
        <p:sp>
          <p:nvSpPr>
            <p:cNvPr id="26" name="Freeform 25"/>
            <p:cNvSpPr/>
            <p:nvPr/>
          </p:nvSpPr>
          <p:spPr bwMode="auto">
            <a:xfrm>
              <a:off x="4917743" y="2943366"/>
              <a:ext cx="620446" cy="709683"/>
            </a:xfrm>
            <a:custGeom>
              <a:avLst/>
              <a:gdLst>
                <a:gd name="connsiteX0" fmla="*/ 652575 w 667970"/>
                <a:gd name="connsiteY0" fmla="*/ 728497 h 795438"/>
                <a:gd name="connsiteX1" fmla="*/ 475154 w 667970"/>
                <a:gd name="connsiteY1" fmla="*/ 710300 h 795438"/>
                <a:gd name="connsiteX2" fmla="*/ 338677 w 667970"/>
                <a:gd name="connsiteY2" fmla="*/ 578372 h 795438"/>
                <a:gd name="connsiteX3" fmla="*/ 224945 w 667970"/>
                <a:gd name="connsiteY3" fmla="*/ 296318 h 795438"/>
                <a:gd name="connsiteX4" fmla="*/ 133960 w 667970"/>
                <a:gd name="connsiteY4" fmla="*/ 105250 h 795438"/>
                <a:gd name="connsiteX5" fmla="*/ 47524 w 667970"/>
                <a:gd name="connsiteY5" fmla="*/ 41560 h 795438"/>
                <a:gd name="connsiteX6" fmla="*/ 47524 w 667970"/>
                <a:gd name="connsiteY6" fmla="*/ 746694 h 795438"/>
                <a:gd name="connsiteX7" fmla="*/ 652575 w 667970"/>
                <a:gd name="connsiteY7" fmla="*/ 728497 h 795438"/>
                <a:gd name="connsiteX0" fmla="*/ 605051 w 620446"/>
                <a:gd name="connsiteY0" fmla="*/ 728497 h 795438"/>
                <a:gd name="connsiteX1" fmla="*/ 427630 w 620446"/>
                <a:gd name="connsiteY1" fmla="*/ 710300 h 795438"/>
                <a:gd name="connsiteX2" fmla="*/ 291153 w 620446"/>
                <a:gd name="connsiteY2" fmla="*/ 578372 h 795438"/>
                <a:gd name="connsiteX3" fmla="*/ 177421 w 620446"/>
                <a:gd name="connsiteY3" fmla="*/ 296318 h 795438"/>
                <a:gd name="connsiteX4" fmla="*/ 86436 w 620446"/>
                <a:gd name="connsiteY4" fmla="*/ 105250 h 795438"/>
                <a:gd name="connsiteX5" fmla="*/ 0 w 620446"/>
                <a:gd name="connsiteY5" fmla="*/ 41560 h 795438"/>
                <a:gd name="connsiteX6" fmla="*/ 0 w 620446"/>
                <a:gd name="connsiteY6" fmla="*/ 746694 h 795438"/>
                <a:gd name="connsiteX7" fmla="*/ 605051 w 620446"/>
                <a:gd name="connsiteY7" fmla="*/ 728497 h 795438"/>
                <a:gd name="connsiteX0" fmla="*/ 605051 w 620446"/>
                <a:gd name="connsiteY0" fmla="*/ 686937 h 753878"/>
                <a:gd name="connsiteX1" fmla="*/ 427630 w 620446"/>
                <a:gd name="connsiteY1" fmla="*/ 668740 h 753878"/>
                <a:gd name="connsiteX2" fmla="*/ 291153 w 620446"/>
                <a:gd name="connsiteY2" fmla="*/ 536812 h 753878"/>
                <a:gd name="connsiteX3" fmla="*/ 177421 w 620446"/>
                <a:gd name="connsiteY3" fmla="*/ 254758 h 753878"/>
                <a:gd name="connsiteX4" fmla="*/ 86436 w 620446"/>
                <a:gd name="connsiteY4" fmla="*/ 63690 h 753878"/>
                <a:gd name="connsiteX5" fmla="*/ 0 w 620446"/>
                <a:gd name="connsiteY5" fmla="*/ 0 h 753878"/>
                <a:gd name="connsiteX6" fmla="*/ 0 w 620446"/>
                <a:gd name="connsiteY6" fmla="*/ 705134 h 753878"/>
                <a:gd name="connsiteX7" fmla="*/ 605051 w 620446"/>
                <a:gd name="connsiteY7" fmla="*/ 686937 h 753878"/>
                <a:gd name="connsiteX0" fmla="*/ 605051 w 620446"/>
                <a:gd name="connsiteY0" fmla="*/ 686937 h 705134"/>
                <a:gd name="connsiteX1" fmla="*/ 427630 w 620446"/>
                <a:gd name="connsiteY1" fmla="*/ 668740 h 705134"/>
                <a:gd name="connsiteX2" fmla="*/ 291153 w 620446"/>
                <a:gd name="connsiteY2" fmla="*/ 536812 h 705134"/>
                <a:gd name="connsiteX3" fmla="*/ 177421 w 620446"/>
                <a:gd name="connsiteY3" fmla="*/ 254758 h 705134"/>
                <a:gd name="connsiteX4" fmla="*/ 86436 w 620446"/>
                <a:gd name="connsiteY4" fmla="*/ 63690 h 705134"/>
                <a:gd name="connsiteX5" fmla="*/ 0 w 620446"/>
                <a:gd name="connsiteY5" fmla="*/ 0 h 705134"/>
                <a:gd name="connsiteX6" fmla="*/ 0 w 620446"/>
                <a:gd name="connsiteY6" fmla="*/ 705134 h 705134"/>
                <a:gd name="connsiteX7" fmla="*/ 605051 w 620446"/>
                <a:gd name="connsiteY7" fmla="*/ 686937 h 705134"/>
                <a:gd name="connsiteX0" fmla="*/ 649869 w 665264"/>
                <a:gd name="connsiteY0" fmla="*/ 709683 h 758560"/>
                <a:gd name="connsiteX1" fmla="*/ 472448 w 665264"/>
                <a:gd name="connsiteY1" fmla="*/ 668740 h 758560"/>
                <a:gd name="connsiteX2" fmla="*/ 335971 w 665264"/>
                <a:gd name="connsiteY2" fmla="*/ 536812 h 758560"/>
                <a:gd name="connsiteX3" fmla="*/ 222239 w 665264"/>
                <a:gd name="connsiteY3" fmla="*/ 254758 h 758560"/>
                <a:gd name="connsiteX4" fmla="*/ 131254 w 665264"/>
                <a:gd name="connsiteY4" fmla="*/ 63690 h 758560"/>
                <a:gd name="connsiteX5" fmla="*/ 44818 w 665264"/>
                <a:gd name="connsiteY5" fmla="*/ 0 h 758560"/>
                <a:gd name="connsiteX6" fmla="*/ 44818 w 665264"/>
                <a:gd name="connsiteY6" fmla="*/ 705134 h 758560"/>
                <a:gd name="connsiteX7" fmla="*/ 649869 w 665264"/>
                <a:gd name="connsiteY7" fmla="*/ 709683 h 758560"/>
                <a:gd name="connsiteX0" fmla="*/ 649869 w 665264"/>
                <a:gd name="connsiteY0" fmla="*/ 709683 h 709683"/>
                <a:gd name="connsiteX1" fmla="*/ 472448 w 665264"/>
                <a:gd name="connsiteY1" fmla="*/ 668740 h 709683"/>
                <a:gd name="connsiteX2" fmla="*/ 335971 w 665264"/>
                <a:gd name="connsiteY2" fmla="*/ 536812 h 709683"/>
                <a:gd name="connsiteX3" fmla="*/ 222239 w 665264"/>
                <a:gd name="connsiteY3" fmla="*/ 254758 h 709683"/>
                <a:gd name="connsiteX4" fmla="*/ 131254 w 665264"/>
                <a:gd name="connsiteY4" fmla="*/ 63690 h 709683"/>
                <a:gd name="connsiteX5" fmla="*/ 44818 w 665264"/>
                <a:gd name="connsiteY5" fmla="*/ 0 h 709683"/>
                <a:gd name="connsiteX6" fmla="*/ 44818 w 665264"/>
                <a:gd name="connsiteY6" fmla="*/ 705134 h 709683"/>
                <a:gd name="connsiteX7" fmla="*/ 649869 w 665264"/>
                <a:gd name="connsiteY7" fmla="*/ 709683 h 709683"/>
                <a:gd name="connsiteX0" fmla="*/ 605051 w 620446"/>
                <a:gd name="connsiteY0" fmla="*/ 709683 h 709683"/>
                <a:gd name="connsiteX1" fmla="*/ 427630 w 620446"/>
                <a:gd name="connsiteY1" fmla="*/ 668740 h 709683"/>
                <a:gd name="connsiteX2" fmla="*/ 291153 w 620446"/>
                <a:gd name="connsiteY2" fmla="*/ 536812 h 709683"/>
                <a:gd name="connsiteX3" fmla="*/ 177421 w 620446"/>
                <a:gd name="connsiteY3" fmla="*/ 254758 h 709683"/>
                <a:gd name="connsiteX4" fmla="*/ 86436 w 620446"/>
                <a:gd name="connsiteY4" fmla="*/ 63690 h 709683"/>
                <a:gd name="connsiteX5" fmla="*/ 0 w 620446"/>
                <a:gd name="connsiteY5" fmla="*/ 0 h 709683"/>
                <a:gd name="connsiteX6" fmla="*/ 0 w 620446"/>
                <a:gd name="connsiteY6" fmla="*/ 705134 h 709683"/>
                <a:gd name="connsiteX7" fmla="*/ 605051 w 620446"/>
                <a:gd name="connsiteY7" fmla="*/ 709683 h 70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446" h="709683">
                  <a:moveTo>
                    <a:pt x="605051" y="709683"/>
                  </a:moveTo>
                  <a:cubicBezTo>
                    <a:pt x="676323" y="703617"/>
                    <a:pt x="479946" y="697552"/>
                    <a:pt x="427630" y="668740"/>
                  </a:cubicBezTo>
                  <a:cubicBezTo>
                    <a:pt x="375314" y="639928"/>
                    <a:pt x="332854" y="605809"/>
                    <a:pt x="291153" y="536812"/>
                  </a:cubicBezTo>
                  <a:cubicBezTo>
                    <a:pt x="249452" y="467815"/>
                    <a:pt x="211540" y="333612"/>
                    <a:pt x="177421" y="254758"/>
                  </a:cubicBezTo>
                  <a:cubicBezTo>
                    <a:pt x="143302" y="175904"/>
                    <a:pt x="116006" y="106150"/>
                    <a:pt x="86436" y="63690"/>
                  </a:cubicBezTo>
                  <a:lnTo>
                    <a:pt x="0" y="0"/>
                  </a:lnTo>
                  <a:lnTo>
                    <a:pt x="0" y="705134"/>
                  </a:lnTo>
                  <a:lnTo>
                    <a:pt x="605051" y="709683"/>
                  </a:lnTo>
                  <a:close/>
                </a:path>
              </a:pathLst>
            </a:cu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32" name="Freeform 31"/>
            <p:cNvSpPr/>
            <p:nvPr/>
          </p:nvSpPr>
          <p:spPr bwMode="auto">
            <a:xfrm>
              <a:off x="4495800" y="2946963"/>
              <a:ext cx="1044154" cy="704661"/>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073" h="922587">
                  <a:moveTo>
                    <a:pt x="0" y="922587"/>
                  </a:moveTo>
                  <a:cubicBezTo>
                    <a:pt x="97325" y="881846"/>
                    <a:pt x="194650" y="841105"/>
                    <a:pt x="262551" y="705303"/>
                  </a:cubicBezTo>
                  <a:cubicBezTo>
                    <a:pt x="330452" y="569501"/>
                    <a:pt x="342523" y="214908"/>
                    <a:pt x="407406" y="107775"/>
                  </a:cubicBezTo>
                  <a:cubicBezTo>
                    <a:pt x="472289" y="642"/>
                    <a:pt x="558297" y="-47644"/>
                    <a:pt x="651850" y="62507"/>
                  </a:cubicBezTo>
                  <a:cubicBezTo>
                    <a:pt x="745403" y="172658"/>
                    <a:pt x="849517" y="626840"/>
                    <a:pt x="968721" y="768678"/>
                  </a:cubicBezTo>
                  <a:cubicBezTo>
                    <a:pt x="1087925" y="910516"/>
                    <a:pt x="1227499" y="912024"/>
                    <a:pt x="1367073" y="913533"/>
                  </a:cubicBezTo>
                </a:path>
              </a:pathLst>
            </a:cu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grpSp>
      <p:grpSp>
        <p:nvGrpSpPr>
          <p:cNvPr id="14337" name="Group 14336"/>
          <p:cNvGrpSpPr/>
          <p:nvPr/>
        </p:nvGrpSpPr>
        <p:grpSpPr>
          <a:xfrm>
            <a:off x="4348236" y="3810000"/>
            <a:ext cx="4467064" cy="2923253"/>
            <a:chOff x="4348236" y="3985906"/>
            <a:chExt cx="4467064" cy="2923253"/>
          </a:xfrm>
        </p:grpSpPr>
        <p:cxnSp>
          <p:nvCxnSpPr>
            <p:cNvPr id="38" name="Straight Connector 37"/>
            <p:cNvCxnSpPr/>
            <p:nvPr/>
          </p:nvCxnSpPr>
          <p:spPr bwMode="auto">
            <a:xfrm>
              <a:off x="4354212" y="407254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a:off x="4348236" y="477425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1" name="TextBox 40"/>
            <p:cNvSpPr txBox="1"/>
            <p:nvPr/>
          </p:nvSpPr>
          <p:spPr>
            <a:xfrm>
              <a:off x="5186436" y="3985906"/>
              <a:ext cx="2922595" cy="461665"/>
            </a:xfrm>
            <a:prstGeom prst="rect">
              <a:avLst/>
            </a:prstGeom>
            <a:noFill/>
          </p:spPr>
          <p:txBody>
            <a:bodyPr wrap="none" rtlCol="0">
              <a:spAutoFit/>
            </a:bodyPr>
            <a:lstStyle/>
            <a:p>
              <a:r>
                <a:rPr lang="en-US" sz="1200"/>
                <a:t>Marginal Distribution</a:t>
              </a:r>
            </a:p>
            <a:p>
              <a:r>
                <a:rPr lang="en-US" sz="1200"/>
                <a:t>Discrete Probability Density Function</a:t>
              </a:r>
            </a:p>
          </p:txBody>
        </p:sp>
        <p:sp>
          <p:nvSpPr>
            <p:cNvPr id="29" name="Rectangle 28"/>
            <p:cNvSpPr/>
            <p:nvPr/>
          </p:nvSpPr>
          <p:spPr bwMode="auto">
            <a:xfrm>
              <a:off x="4419600" y="4329127"/>
              <a:ext cx="152400" cy="445126"/>
            </a:xfrm>
            <a:prstGeom prst="rect">
              <a:avLst/>
            </a:prstGeom>
            <a:solidFill>
              <a:schemeClr val="accent2"/>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43" name="Rectangle 42"/>
            <p:cNvSpPr/>
            <p:nvPr/>
          </p:nvSpPr>
          <p:spPr bwMode="auto">
            <a:xfrm>
              <a:off x="4684056" y="4030132"/>
              <a:ext cx="152400" cy="743999"/>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44" name="Rectangle 43"/>
            <p:cNvSpPr/>
            <p:nvPr/>
          </p:nvSpPr>
          <p:spPr bwMode="auto">
            <a:xfrm>
              <a:off x="4957662" y="4229508"/>
              <a:ext cx="152400" cy="538385"/>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4336" name="TextBox 14335"/>
            <p:cNvSpPr txBox="1"/>
            <p:nvPr/>
          </p:nvSpPr>
          <p:spPr>
            <a:xfrm rot="16200000">
              <a:off x="4216211" y="4846091"/>
              <a:ext cx="524503" cy="246221"/>
            </a:xfrm>
            <a:prstGeom prst="rect">
              <a:avLst/>
            </a:prstGeom>
            <a:noFill/>
          </p:spPr>
          <p:txBody>
            <a:bodyPr wrap="none" rtlCol="0">
              <a:spAutoFit/>
            </a:bodyPr>
            <a:lstStyle/>
            <a:p>
              <a:r>
                <a:rPr lang="en-US" sz="1000"/>
                <a:t>Shale</a:t>
              </a:r>
            </a:p>
          </p:txBody>
        </p:sp>
        <p:sp>
          <p:nvSpPr>
            <p:cNvPr id="46" name="TextBox 45"/>
            <p:cNvSpPr txBox="1"/>
            <p:nvPr/>
          </p:nvSpPr>
          <p:spPr>
            <a:xfrm rot="16200000">
              <a:off x="4430524" y="4910061"/>
              <a:ext cx="646331" cy="246221"/>
            </a:xfrm>
            <a:prstGeom prst="rect">
              <a:avLst/>
            </a:prstGeom>
            <a:noFill/>
          </p:spPr>
          <p:txBody>
            <a:bodyPr wrap="none" rtlCol="0">
              <a:spAutoFit/>
            </a:bodyPr>
            <a:lstStyle/>
            <a:p>
              <a:r>
                <a:rPr lang="en-US" sz="1000"/>
                <a:t>F. Sand</a:t>
              </a:r>
            </a:p>
          </p:txBody>
        </p:sp>
        <p:sp>
          <p:nvSpPr>
            <p:cNvPr id="47" name="TextBox 46"/>
            <p:cNvSpPr txBox="1"/>
            <p:nvPr/>
          </p:nvSpPr>
          <p:spPr>
            <a:xfrm rot="16200000">
              <a:off x="4716158" y="4904085"/>
              <a:ext cx="660758" cy="246221"/>
            </a:xfrm>
            <a:prstGeom prst="rect">
              <a:avLst/>
            </a:prstGeom>
            <a:noFill/>
          </p:spPr>
          <p:txBody>
            <a:bodyPr wrap="none" rtlCol="0">
              <a:spAutoFit/>
            </a:bodyPr>
            <a:lstStyle/>
            <a:p>
              <a:r>
                <a:rPr lang="en-US" sz="1000"/>
                <a:t>C. Sand</a:t>
              </a:r>
            </a:p>
          </p:txBody>
        </p:sp>
        <p:cxnSp>
          <p:nvCxnSpPr>
            <p:cNvPr id="48" name="Straight Connector 47"/>
            <p:cNvCxnSpPr/>
            <p:nvPr/>
          </p:nvCxnSpPr>
          <p:spPr bwMode="auto">
            <a:xfrm>
              <a:off x="4355352" y="5622894"/>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 name="Straight Connector 48"/>
            <p:cNvCxnSpPr/>
            <p:nvPr/>
          </p:nvCxnSpPr>
          <p:spPr bwMode="auto">
            <a:xfrm>
              <a:off x="4349376" y="6324600"/>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 name="TextBox 49"/>
            <p:cNvSpPr txBox="1"/>
            <p:nvPr/>
          </p:nvSpPr>
          <p:spPr>
            <a:xfrm>
              <a:off x="5187576" y="5536253"/>
              <a:ext cx="3627724" cy="276999"/>
            </a:xfrm>
            <a:prstGeom prst="rect">
              <a:avLst/>
            </a:prstGeom>
            <a:noFill/>
          </p:spPr>
          <p:txBody>
            <a:bodyPr wrap="none" rtlCol="0">
              <a:spAutoFit/>
            </a:bodyPr>
            <a:lstStyle/>
            <a:p>
              <a:r>
                <a:rPr lang="en-US" sz="1200"/>
                <a:t>Marginal Probability, Event B: Facies = C. Sand</a:t>
              </a:r>
            </a:p>
          </p:txBody>
        </p:sp>
        <p:sp>
          <p:nvSpPr>
            <p:cNvPr id="51" name="Rectangle 50"/>
            <p:cNvSpPr/>
            <p:nvPr/>
          </p:nvSpPr>
          <p:spPr bwMode="auto">
            <a:xfrm>
              <a:off x="4420740" y="5879474"/>
              <a:ext cx="152400" cy="445126"/>
            </a:xfrm>
            <a:prstGeom prst="rect">
              <a:avLst/>
            </a:prstGeom>
            <a:solidFill>
              <a:schemeClr val="bg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52" name="Rectangle 51"/>
            <p:cNvSpPr/>
            <p:nvPr/>
          </p:nvSpPr>
          <p:spPr bwMode="auto">
            <a:xfrm>
              <a:off x="4685196" y="5580479"/>
              <a:ext cx="152400" cy="743999"/>
            </a:xfrm>
            <a:prstGeom prst="rect">
              <a:avLst/>
            </a:prstGeom>
            <a:solidFill>
              <a:schemeClr val="bg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53" name="Rectangle 52"/>
            <p:cNvSpPr/>
            <p:nvPr/>
          </p:nvSpPr>
          <p:spPr bwMode="auto">
            <a:xfrm>
              <a:off x="4958802" y="5781830"/>
              <a:ext cx="152400" cy="538385"/>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54" name="TextBox 53"/>
            <p:cNvSpPr txBox="1"/>
            <p:nvPr/>
          </p:nvSpPr>
          <p:spPr>
            <a:xfrm rot="16200000">
              <a:off x="4217351" y="6396438"/>
              <a:ext cx="524503" cy="246221"/>
            </a:xfrm>
            <a:prstGeom prst="rect">
              <a:avLst/>
            </a:prstGeom>
            <a:noFill/>
          </p:spPr>
          <p:txBody>
            <a:bodyPr wrap="none" rtlCol="0">
              <a:spAutoFit/>
            </a:bodyPr>
            <a:lstStyle/>
            <a:p>
              <a:r>
                <a:rPr lang="en-US" sz="1000"/>
                <a:t>Shale</a:t>
              </a:r>
            </a:p>
          </p:txBody>
        </p:sp>
        <p:sp>
          <p:nvSpPr>
            <p:cNvPr id="55" name="TextBox 54"/>
            <p:cNvSpPr txBox="1"/>
            <p:nvPr/>
          </p:nvSpPr>
          <p:spPr>
            <a:xfrm rot="16200000">
              <a:off x="4431664" y="6461645"/>
              <a:ext cx="646331" cy="246221"/>
            </a:xfrm>
            <a:prstGeom prst="rect">
              <a:avLst/>
            </a:prstGeom>
            <a:noFill/>
          </p:spPr>
          <p:txBody>
            <a:bodyPr wrap="none" rtlCol="0">
              <a:spAutoFit/>
            </a:bodyPr>
            <a:lstStyle/>
            <a:p>
              <a:r>
                <a:rPr lang="en-US" sz="1000"/>
                <a:t>F. Sand</a:t>
              </a:r>
            </a:p>
          </p:txBody>
        </p:sp>
        <p:sp>
          <p:nvSpPr>
            <p:cNvPr id="56" name="TextBox 55"/>
            <p:cNvSpPr txBox="1"/>
            <p:nvPr/>
          </p:nvSpPr>
          <p:spPr>
            <a:xfrm rot="16200000">
              <a:off x="4717298" y="6455669"/>
              <a:ext cx="660758" cy="246221"/>
            </a:xfrm>
            <a:prstGeom prst="rect">
              <a:avLst/>
            </a:prstGeom>
            <a:noFill/>
          </p:spPr>
          <p:txBody>
            <a:bodyPr wrap="none" rtlCol="0">
              <a:spAutoFit/>
            </a:bodyPr>
            <a:lstStyle/>
            <a:p>
              <a:r>
                <a:rPr lang="en-US" sz="1000"/>
                <a:t>C. Sand</a:t>
              </a:r>
            </a:p>
          </p:txBody>
        </p:sp>
      </p:grpSp>
    </p:spTree>
    <p:extLst>
      <p:ext uri="{BB962C8B-B14F-4D97-AF65-F5344CB8AC3E}">
        <p14:creationId xmlns:p14="http://schemas.microsoft.com/office/powerpoint/2010/main" val="358673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276599" y="0"/>
            <a:ext cx="5334000" cy="1143000"/>
          </a:xfrm>
          <a:prstGeom prst="rect">
            <a:avLst/>
          </a:prstGeom>
        </p:spPr>
        <p:txBody>
          <a:bodyPr/>
          <a:lstStyle/>
          <a:p>
            <a:pPr>
              <a:defRPr/>
            </a:pPr>
            <a:r>
              <a:rPr lang="en-US">
                <a:solidFill>
                  <a:srgbClr val="FF6600"/>
                </a:solidFill>
                <a:ea typeface="+mj-ea"/>
                <a:cs typeface="+mj-cs"/>
              </a:rPr>
              <a:t>Curse of Dimensionality</a:t>
            </a:r>
            <a:endParaRPr lang="en-US">
              <a:ea typeface="+mj-ea"/>
              <a:cs typeface="+mj-cs"/>
            </a:endParaRPr>
          </a:p>
        </p:txBody>
      </p:sp>
      <p:sp>
        <p:nvSpPr>
          <p:cNvPr id="5" name="Rectangle 3"/>
          <p:cNvSpPr txBox="1">
            <a:spLocks noChangeArrowheads="1"/>
          </p:cNvSpPr>
          <p:nvPr/>
        </p:nvSpPr>
        <p:spPr bwMode="auto">
          <a:xfrm>
            <a:off x="454094" y="1676400"/>
            <a:ext cx="815650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0" indent="0">
              <a:buNone/>
              <a:defRPr/>
            </a:pPr>
            <a:r>
              <a:rPr lang="en-US" altLang="en-US" kern="0"/>
              <a:t>Working with more features / variables is harder!</a:t>
            </a:r>
          </a:p>
          <a:p>
            <a:pPr>
              <a:defRPr/>
            </a:pPr>
            <a:endParaRPr lang="en-US" altLang="en-US" sz="2000" kern="0"/>
          </a:p>
          <a:p>
            <a:pPr marL="914400" lvl="1" indent="-457200">
              <a:buFont typeface="+mj-lt"/>
              <a:buAutoNum type="arabicPeriod"/>
              <a:defRPr/>
            </a:pPr>
            <a:r>
              <a:rPr lang="en-US" altLang="en-US" sz="2400" b="0" kern="0"/>
              <a:t>More difficult to visualize</a:t>
            </a:r>
          </a:p>
          <a:p>
            <a:pPr marL="914400" lvl="1" indent="-457200">
              <a:buFont typeface="+mj-lt"/>
              <a:buAutoNum type="arabicPeriod"/>
              <a:defRPr/>
            </a:pPr>
            <a:r>
              <a:rPr lang="en-US" altLang="en-US" sz="2400" b="0" kern="0"/>
              <a:t>More data are required to infer the joint probabilities</a:t>
            </a:r>
          </a:p>
          <a:p>
            <a:pPr marL="914400" lvl="1" indent="-457200">
              <a:buFont typeface="+mj-lt"/>
              <a:buAutoNum type="arabicPeriod"/>
              <a:defRPr/>
            </a:pPr>
            <a:r>
              <a:rPr lang="en-US" altLang="en-US" sz="2400" b="0" kern="0"/>
              <a:t>Less coverage </a:t>
            </a:r>
          </a:p>
          <a:p>
            <a:pPr marL="914400" lvl="1" indent="-457200">
              <a:buFont typeface="+mj-lt"/>
              <a:buAutoNum type="arabicPeriod"/>
              <a:defRPr/>
            </a:pPr>
            <a:r>
              <a:rPr lang="en-US" altLang="en-US" sz="2400" b="0" kern="0"/>
              <a:t>More difficult to interrogate / check the model</a:t>
            </a:r>
          </a:p>
          <a:p>
            <a:pPr marL="914400" lvl="1" indent="-457200">
              <a:buFont typeface="+mj-lt"/>
              <a:buAutoNum type="arabicPeriod"/>
              <a:defRPr/>
            </a:pPr>
            <a:r>
              <a:rPr lang="en-US" altLang="en-US" sz="2400" b="0" kern="0"/>
              <a:t>More likely redundant</a:t>
            </a:r>
          </a:p>
          <a:p>
            <a:pPr marL="914400" lvl="1" indent="-457200">
              <a:buFont typeface="+mj-lt"/>
              <a:buAutoNum type="arabicPeriod"/>
              <a:defRPr/>
            </a:pPr>
            <a:r>
              <a:rPr lang="en-US" altLang="en-US" sz="2400" b="0" kern="0"/>
              <a:t>More complicated, more likely overfit</a:t>
            </a:r>
          </a:p>
          <a:p>
            <a:pPr>
              <a:defRPr/>
            </a:pPr>
            <a:endParaRPr lang="en-US" altLang="en-US" sz="2000" kern="0"/>
          </a:p>
          <a:p>
            <a:pPr>
              <a:defRPr/>
            </a:pPr>
            <a:endParaRPr lang="en-US" altLang="en-US" sz="1800" b="0" kern="0"/>
          </a:p>
        </p:txBody>
      </p:sp>
    </p:spTree>
    <p:extLst>
      <p:ext uri="{BB962C8B-B14F-4D97-AF65-F5344CB8AC3E}">
        <p14:creationId xmlns:p14="http://schemas.microsoft.com/office/powerpoint/2010/main" val="1628853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Cube 8"/>
          <p:cNvSpPr/>
          <p:nvPr/>
        </p:nvSpPr>
        <p:spPr bwMode="auto">
          <a:xfrm>
            <a:off x="457200" y="1752600"/>
            <a:ext cx="3352800" cy="762000"/>
          </a:xfrm>
          <a:prstGeom prst="cube">
            <a:avLst>
              <a:gd name="adj" fmla="val 582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1412731" y="1383268"/>
            <a:ext cx="1787669" cy="369332"/>
          </a:xfrm>
          <a:prstGeom prst="rect">
            <a:avLst/>
          </a:prstGeom>
          <a:noFill/>
        </p:spPr>
        <p:txBody>
          <a:bodyPr wrap="none" rtlCol="0">
            <a:spAutoFit/>
          </a:bodyPr>
          <a:lstStyle/>
          <a:p>
            <a:r>
              <a:rPr lang="en-US"/>
              <a:t>The Reservoir </a:t>
            </a:r>
          </a:p>
        </p:txBody>
      </p:sp>
      <p:sp>
        <p:nvSpPr>
          <p:cNvPr id="14" name="Cube 13"/>
          <p:cNvSpPr/>
          <p:nvPr/>
        </p:nvSpPr>
        <p:spPr bwMode="auto">
          <a:xfrm>
            <a:off x="2918988" y="1895192"/>
            <a:ext cx="304800" cy="152400"/>
          </a:xfrm>
          <a:prstGeom prst="cube">
            <a:avLst>
              <a:gd name="adj" fmla="val 49950"/>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 name="TextBox 11"/>
          <p:cNvSpPr txBox="1"/>
          <p:nvPr/>
        </p:nvSpPr>
        <p:spPr>
          <a:xfrm>
            <a:off x="3837848" y="1461700"/>
            <a:ext cx="4596130" cy="276999"/>
          </a:xfrm>
          <a:prstGeom prst="rect">
            <a:avLst/>
          </a:prstGeom>
          <a:noFill/>
        </p:spPr>
        <p:txBody>
          <a:bodyPr wrap="none" rtlCol="0">
            <a:spAutoFit/>
          </a:bodyPr>
          <a:lstStyle/>
          <a:p>
            <a:r>
              <a:rPr lang="en-US" sz="1200" b="0"/>
              <a:t>Porosity and Permeability at </a:t>
            </a:r>
            <a:r>
              <a:rPr lang="en-US" sz="1200"/>
              <a:t>u</a:t>
            </a:r>
            <a:r>
              <a:rPr lang="en-US" sz="1200" baseline="-25000"/>
              <a:t>0</a:t>
            </a:r>
            <a:r>
              <a:rPr lang="en-US" sz="1200" b="0"/>
              <a:t>? What kind of distribution is that?</a:t>
            </a:r>
            <a:endParaRPr lang="en-US" sz="1200" baseline="-25000"/>
          </a:p>
        </p:txBody>
      </p:sp>
      <p:sp>
        <p:nvSpPr>
          <p:cNvPr id="15" name="Freeform 14"/>
          <p:cNvSpPr/>
          <p:nvPr/>
        </p:nvSpPr>
        <p:spPr bwMode="auto">
          <a:xfrm rot="21252570">
            <a:off x="3132499" y="1527364"/>
            <a:ext cx="751438" cy="301436"/>
          </a:xfrm>
          <a:custGeom>
            <a:avLst/>
            <a:gdLst>
              <a:gd name="connsiteX0" fmla="*/ 751438 w 751438"/>
              <a:gd name="connsiteY0" fmla="*/ 84153 h 301436"/>
              <a:gd name="connsiteX1" fmla="*/ 253497 w 751438"/>
              <a:gd name="connsiteY1" fmla="*/ 11725 h 301436"/>
              <a:gd name="connsiteX2" fmla="*/ 0 w 751438"/>
              <a:gd name="connsiteY2" fmla="*/ 301436 h 301436"/>
            </a:gdLst>
            <a:ahLst/>
            <a:cxnLst>
              <a:cxn ang="0">
                <a:pos x="connsiteX0" y="connsiteY0"/>
              </a:cxn>
              <a:cxn ang="0">
                <a:pos x="connsiteX1" y="connsiteY1"/>
              </a:cxn>
              <a:cxn ang="0">
                <a:pos x="connsiteX2" y="connsiteY2"/>
              </a:cxn>
            </a:cxnLst>
            <a:rect l="l" t="t" r="r" b="b"/>
            <a:pathLst>
              <a:path w="751438" h="301436">
                <a:moveTo>
                  <a:pt x="751438" y="84153"/>
                </a:moveTo>
                <a:cubicBezTo>
                  <a:pt x="565087" y="29832"/>
                  <a:pt x="378737" y="-24489"/>
                  <a:pt x="253497" y="11725"/>
                </a:cubicBezTo>
                <a:cubicBezTo>
                  <a:pt x="128257" y="47939"/>
                  <a:pt x="64128" y="174687"/>
                  <a:pt x="0" y="301436"/>
                </a:cubicBezTo>
              </a:path>
            </a:pathLst>
          </a:custGeom>
          <a:noFill/>
          <a:ln>
            <a:solidFill>
              <a:schemeClr val="tx1"/>
            </a:solidFill>
            <a:headEnd type="none" w="med" len="med"/>
            <a:tailEnd type="arrow"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grpSp>
        <p:nvGrpSpPr>
          <p:cNvPr id="3" name="Group 2"/>
          <p:cNvGrpSpPr/>
          <p:nvPr/>
        </p:nvGrpSpPr>
        <p:grpSpPr>
          <a:xfrm>
            <a:off x="686242" y="2971800"/>
            <a:ext cx="3008458" cy="3664219"/>
            <a:chOff x="4343400" y="1748135"/>
            <a:chExt cx="4199582" cy="5114979"/>
          </a:xfrm>
        </p:grpSpPr>
        <p:cxnSp>
          <p:nvCxnSpPr>
            <p:cNvPr id="17" name="Straight Connector 16"/>
            <p:cNvCxnSpPr/>
            <p:nvPr/>
          </p:nvCxnSpPr>
          <p:spPr bwMode="auto">
            <a:xfrm>
              <a:off x="4349376" y="183477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4343400" y="253648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Freeform 19"/>
            <p:cNvSpPr/>
            <p:nvPr/>
          </p:nvSpPr>
          <p:spPr bwMode="auto">
            <a:xfrm>
              <a:off x="4495800" y="1828800"/>
              <a:ext cx="1044154" cy="704661"/>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073" h="922587">
                  <a:moveTo>
                    <a:pt x="0" y="922587"/>
                  </a:moveTo>
                  <a:cubicBezTo>
                    <a:pt x="97325" y="881846"/>
                    <a:pt x="194650" y="841105"/>
                    <a:pt x="262551" y="705303"/>
                  </a:cubicBezTo>
                  <a:cubicBezTo>
                    <a:pt x="330452" y="569501"/>
                    <a:pt x="342523" y="214908"/>
                    <a:pt x="407406" y="107775"/>
                  </a:cubicBezTo>
                  <a:cubicBezTo>
                    <a:pt x="472289" y="642"/>
                    <a:pt x="558297" y="-47644"/>
                    <a:pt x="651850" y="62507"/>
                  </a:cubicBezTo>
                  <a:cubicBezTo>
                    <a:pt x="745403" y="172658"/>
                    <a:pt x="849517" y="626840"/>
                    <a:pt x="968721" y="768678"/>
                  </a:cubicBezTo>
                  <a:cubicBezTo>
                    <a:pt x="1087925" y="910516"/>
                    <a:pt x="1227499" y="912024"/>
                    <a:pt x="1367073" y="913533"/>
                  </a:cubicBezTo>
                </a:path>
              </a:pathLst>
            </a:custGeom>
            <a:solidFill>
              <a:schemeClr val="accent1">
                <a:lumMod val="40000"/>
                <a:lumOff val="60000"/>
              </a:scheme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1050"/>
            </a:p>
          </p:txBody>
        </p:sp>
        <p:sp>
          <p:nvSpPr>
            <p:cNvPr id="24" name="TextBox 23"/>
            <p:cNvSpPr txBox="1"/>
            <p:nvPr/>
          </p:nvSpPr>
          <p:spPr>
            <a:xfrm>
              <a:off x="4343400" y="2514600"/>
              <a:ext cx="399319" cy="248389"/>
            </a:xfrm>
            <a:prstGeom prst="rect">
              <a:avLst/>
            </a:prstGeom>
            <a:noFill/>
          </p:spPr>
          <p:txBody>
            <a:bodyPr wrap="none" rtlCol="0">
              <a:spAutoFit/>
            </a:bodyPr>
            <a:lstStyle/>
            <a:p>
              <a:r>
                <a:rPr lang="en-US" sz="600" b="0"/>
                <a:t>5%</a:t>
              </a:r>
            </a:p>
          </p:txBody>
        </p:sp>
        <p:sp>
          <p:nvSpPr>
            <p:cNvPr id="27" name="TextBox 26"/>
            <p:cNvSpPr txBox="1"/>
            <p:nvPr/>
          </p:nvSpPr>
          <p:spPr>
            <a:xfrm>
              <a:off x="4775719" y="2506189"/>
              <a:ext cx="457537" cy="248389"/>
            </a:xfrm>
            <a:prstGeom prst="rect">
              <a:avLst/>
            </a:prstGeom>
            <a:noFill/>
          </p:spPr>
          <p:txBody>
            <a:bodyPr wrap="none" rtlCol="0">
              <a:spAutoFit/>
            </a:bodyPr>
            <a:lstStyle/>
            <a:p>
              <a:r>
                <a:rPr lang="en-US" sz="600" b="0"/>
                <a:t>10%</a:t>
              </a:r>
            </a:p>
          </p:txBody>
        </p:sp>
        <p:sp>
          <p:nvSpPr>
            <p:cNvPr id="28" name="TextBox 27"/>
            <p:cNvSpPr txBox="1"/>
            <p:nvPr/>
          </p:nvSpPr>
          <p:spPr>
            <a:xfrm>
              <a:off x="5232920" y="2505548"/>
              <a:ext cx="457537" cy="248389"/>
            </a:xfrm>
            <a:prstGeom prst="rect">
              <a:avLst/>
            </a:prstGeom>
            <a:noFill/>
          </p:spPr>
          <p:txBody>
            <a:bodyPr wrap="none" rtlCol="0">
              <a:spAutoFit/>
            </a:bodyPr>
            <a:lstStyle/>
            <a:p>
              <a:r>
                <a:rPr lang="en-US" sz="600" b="0"/>
                <a:t>15%</a:t>
              </a:r>
            </a:p>
          </p:txBody>
        </p:sp>
        <p:sp>
          <p:nvSpPr>
            <p:cNvPr id="25" name="TextBox 24"/>
            <p:cNvSpPr txBox="1"/>
            <p:nvPr/>
          </p:nvSpPr>
          <p:spPr>
            <a:xfrm>
              <a:off x="5181600" y="1748135"/>
              <a:ext cx="2928487" cy="455379"/>
            </a:xfrm>
            <a:prstGeom prst="rect">
              <a:avLst/>
            </a:prstGeom>
            <a:noFill/>
          </p:spPr>
          <p:txBody>
            <a:bodyPr wrap="none" rtlCol="0">
              <a:spAutoFit/>
            </a:bodyPr>
            <a:lstStyle/>
            <a:p>
              <a:r>
                <a:rPr lang="en-US" sz="800"/>
                <a:t>Marginal Distribution</a:t>
              </a:r>
            </a:p>
            <a:p>
              <a:r>
                <a:rPr lang="en-US" sz="800"/>
                <a:t>Continuous Probability Density Function</a:t>
              </a:r>
            </a:p>
          </p:txBody>
        </p:sp>
        <p:cxnSp>
          <p:nvCxnSpPr>
            <p:cNvPr id="30" name="Straight Connector 29"/>
            <p:cNvCxnSpPr/>
            <p:nvPr/>
          </p:nvCxnSpPr>
          <p:spPr bwMode="auto">
            <a:xfrm>
              <a:off x="4349376" y="29447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4343400" y="36464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 name="TextBox 32"/>
            <p:cNvSpPr txBox="1"/>
            <p:nvPr/>
          </p:nvSpPr>
          <p:spPr>
            <a:xfrm>
              <a:off x="4343400" y="3624591"/>
              <a:ext cx="399319" cy="248389"/>
            </a:xfrm>
            <a:prstGeom prst="rect">
              <a:avLst/>
            </a:prstGeom>
            <a:noFill/>
          </p:spPr>
          <p:txBody>
            <a:bodyPr wrap="none" rtlCol="0">
              <a:spAutoFit/>
            </a:bodyPr>
            <a:lstStyle/>
            <a:p>
              <a:r>
                <a:rPr lang="en-US" sz="600" b="0"/>
                <a:t>5%</a:t>
              </a:r>
            </a:p>
          </p:txBody>
        </p:sp>
        <p:sp>
          <p:nvSpPr>
            <p:cNvPr id="34" name="TextBox 33"/>
            <p:cNvSpPr txBox="1"/>
            <p:nvPr/>
          </p:nvSpPr>
          <p:spPr>
            <a:xfrm>
              <a:off x="4775719" y="3616180"/>
              <a:ext cx="457537" cy="248389"/>
            </a:xfrm>
            <a:prstGeom prst="rect">
              <a:avLst/>
            </a:prstGeom>
            <a:noFill/>
          </p:spPr>
          <p:txBody>
            <a:bodyPr wrap="none" rtlCol="0">
              <a:spAutoFit/>
            </a:bodyPr>
            <a:lstStyle/>
            <a:p>
              <a:r>
                <a:rPr lang="en-US" sz="600" b="0"/>
                <a:t>10%</a:t>
              </a:r>
            </a:p>
          </p:txBody>
        </p:sp>
        <p:sp>
          <p:nvSpPr>
            <p:cNvPr id="35" name="TextBox 34"/>
            <p:cNvSpPr txBox="1"/>
            <p:nvPr/>
          </p:nvSpPr>
          <p:spPr>
            <a:xfrm>
              <a:off x="5232920" y="3615537"/>
              <a:ext cx="457537" cy="248389"/>
            </a:xfrm>
            <a:prstGeom prst="rect">
              <a:avLst/>
            </a:prstGeom>
            <a:noFill/>
          </p:spPr>
          <p:txBody>
            <a:bodyPr wrap="none" rtlCol="0">
              <a:spAutoFit/>
            </a:bodyPr>
            <a:lstStyle/>
            <a:p>
              <a:r>
                <a:rPr lang="en-US" sz="600" b="0"/>
                <a:t>15%</a:t>
              </a:r>
            </a:p>
          </p:txBody>
        </p:sp>
        <p:sp>
          <p:nvSpPr>
            <p:cNvPr id="36" name="TextBox 35"/>
            <p:cNvSpPr txBox="1"/>
            <p:nvPr/>
          </p:nvSpPr>
          <p:spPr>
            <a:xfrm>
              <a:off x="5181600" y="2858126"/>
              <a:ext cx="2784024" cy="455379"/>
            </a:xfrm>
            <a:prstGeom prst="rect">
              <a:avLst/>
            </a:prstGeom>
            <a:noFill/>
          </p:spPr>
          <p:txBody>
            <a:bodyPr wrap="none" rtlCol="0">
              <a:spAutoFit/>
            </a:bodyPr>
            <a:lstStyle/>
            <a:p>
              <a:r>
                <a:rPr lang="en-US" sz="800"/>
                <a:t>Marginal Probability, Event A: </a:t>
              </a:r>
              <a:r>
                <a:rPr lang="el-GR" sz="800"/>
                <a:t>φ</a:t>
              </a:r>
              <a:r>
                <a:rPr lang="en-US" sz="800"/>
                <a:t> &gt; 10%</a:t>
              </a:r>
            </a:p>
            <a:p>
              <a:r>
                <a:rPr lang="en-US" sz="800"/>
                <a:t>P(</a:t>
              </a:r>
              <a:r>
                <a:rPr lang="el-GR" sz="800"/>
                <a:t>φ</a:t>
              </a:r>
              <a:r>
                <a:rPr lang="en-US" sz="800"/>
                <a:t> &gt; 10%)</a:t>
              </a:r>
            </a:p>
          </p:txBody>
        </p:sp>
        <p:sp>
          <p:nvSpPr>
            <p:cNvPr id="26" name="Freeform 25"/>
            <p:cNvSpPr/>
            <p:nvPr/>
          </p:nvSpPr>
          <p:spPr bwMode="auto">
            <a:xfrm>
              <a:off x="4917743" y="2943366"/>
              <a:ext cx="620446" cy="709683"/>
            </a:xfrm>
            <a:custGeom>
              <a:avLst/>
              <a:gdLst>
                <a:gd name="connsiteX0" fmla="*/ 652575 w 667970"/>
                <a:gd name="connsiteY0" fmla="*/ 728497 h 795438"/>
                <a:gd name="connsiteX1" fmla="*/ 475154 w 667970"/>
                <a:gd name="connsiteY1" fmla="*/ 710300 h 795438"/>
                <a:gd name="connsiteX2" fmla="*/ 338677 w 667970"/>
                <a:gd name="connsiteY2" fmla="*/ 578372 h 795438"/>
                <a:gd name="connsiteX3" fmla="*/ 224945 w 667970"/>
                <a:gd name="connsiteY3" fmla="*/ 296318 h 795438"/>
                <a:gd name="connsiteX4" fmla="*/ 133960 w 667970"/>
                <a:gd name="connsiteY4" fmla="*/ 105250 h 795438"/>
                <a:gd name="connsiteX5" fmla="*/ 47524 w 667970"/>
                <a:gd name="connsiteY5" fmla="*/ 41560 h 795438"/>
                <a:gd name="connsiteX6" fmla="*/ 47524 w 667970"/>
                <a:gd name="connsiteY6" fmla="*/ 746694 h 795438"/>
                <a:gd name="connsiteX7" fmla="*/ 652575 w 667970"/>
                <a:gd name="connsiteY7" fmla="*/ 728497 h 795438"/>
                <a:gd name="connsiteX0" fmla="*/ 605051 w 620446"/>
                <a:gd name="connsiteY0" fmla="*/ 728497 h 795438"/>
                <a:gd name="connsiteX1" fmla="*/ 427630 w 620446"/>
                <a:gd name="connsiteY1" fmla="*/ 710300 h 795438"/>
                <a:gd name="connsiteX2" fmla="*/ 291153 w 620446"/>
                <a:gd name="connsiteY2" fmla="*/ 578372 h 795438"/>
                <a:gd name="connsiteX3" fmla="*/ 177421 w 620446"/>
                <a:gd name="connsiteY3" fmla="*/ 296318 h 795438"/>
                <a:gd name="connsiteX4" fmla="*/ 86436 w 620446"/>
                <a:gd name="connsiteY4" fmla="*/ 105250 h 795438"/>
                <a:gd name="connsiteX5" fmla="*/ 0 w 620446"/>
                <a:gd name="connsiteY5" fmla="*/ 41560 h 795438"/>
                <a:gd name="connsiteX6" fmla="*/ 0 w 620446"/>
                <a:gd name="connsiteY6" fmla="*/ 746694 h 795438"/>
                <a:gd name="connsiteX7" fmla="*/ 605051 w 620446"/>
                <a:gd name="connsiteY7" fmla="*/ 728497 h 795438"/>
                <a:gd name="connsiteX0" fmla="*/ 605051 w 620446"/>
                <a:gd name="connsiteY0" fmla="*/ 686937 h 753878"/>
                <a:gd name="connsiteX1" fmla="*/ 427630 w 620446"/>
                <a:gd name="connsiteY1" fmla="*/ 668740 h 753878"/>
                <a:gd name="connsiteX2" fmla="*/ 291153 w 620446"/>
                <a:gd name="connsiteY2" fmla="*/ 536812 h 753878"/>
                <a:gd name="connsiteX3" fmla="*/ 177421 w 620446"/>
                <a:gd name="connsiteY3" fmla="*/ 254758 h 753878"/>
                <a:gd name="connsiteX4" fmla="*/ 86436 w 620446"/>
                <a:gd name="connsiteY4" fmla="*/ 63690 h 753878"/>
                <a:gd name="connsiteX5" fmla="*/ 0 w 620446"/>
                <a:gd name="connsiteY5" fmla="*/ 0 h 753878"/>
                <a:gd name="connsiteX6" fmla="*/ 0 w 620446"/>
                <a:gd name="connsiteY6" fmla="*/ 705134 h 753878"/>
                <a:gd name="connsiteX7" fmla="*/ 605051 w 620446"/>
                <a:gd name="connsiteY7" fmla="*/ 686937 h 753878"/>
                <a:gd name="connsiteX0" fmla="*/ 605051 w 620446"/>
                <a:gd name="connsiteY0" fmla="*/ 686937 h 705134"/>
                <a:gd name="connsiteX1" fmla="*/ 427630 w 620446"/>
                <a:gd name="connsiteY1" fmla="*/ 668740 h 705134"/>
                <a:gd name="connsiteX2" fmla="*/ 291153 w 620446"/>
                <a:gd name="connsiteY2" fmla="*/ 536812 h 705134"/>
                <a:gd name="connsiteX3" fmla="*/ 177421 w 620446"/>
                <a:gd name="connsiteY3" fmla="*/ 254758 h 705134"/>
                <a:gd name="connsiteX4" fmla="*/ 86436 w 620446"/>
                <a:gd name="connsiteY4" fmla="*/ 63690 h 705134"/>
                <a:gd name="connsiteX5" fmla="*/ 0 w 620446"/>
                <a:gd name="connsiteY5" fmla="*/ 0 h 705134"/>
                <a:gd name="connsiteX6" fmla="*/ 0 w 620446"/>
                <a:gd name="connsiteY6" fmla="*/ 705134 h 705134"/>
                <a:gd name="connsiteX7" fmla="*/ 605051 w 620446"/>
                <a:gd name="connsiteY7" fmla="*/ 686937 h 705134"/>
                <a:gd name="connsiteX0" fmla="*/ 649869 w 665264"/>
                <a:gd name="connsiteY0" fmla="*/ 709683 h 758560"/>
                <a:gd name="connsiteX1" fmla="*/ 472448 w 665264"/>
                <a:gd name="connsiteY1" fmla="*/ 668740 h 758560"/>
                <a:gd name="connsiteX2" fmla="*/ 335971 w 665264"/>
                <a:gd name="connsiteY2" fmla="*/ 536812 h 758560"/>
                <a:gd name="connsiteX3" fmla="*/ 222239 w 665264"/>
                <a:gd name="connsiteY3" fmla="*/ 254758 h 758560"/>
                <a:gd name="connsiteX4" fmla="*/ 131254 w 665264"/>
                <a:gd name="connsiteY4" fmla="*/ 63690 h 758560"/>
                <a:gd name="connsiteX5" fmla="*/ 44818 w 665264"/>
                <a:gd name="connsiteY5" fmla="*/ 0 h 758560"/>
                <a:gd name="connsiteX6" fmla="*/ 44818 w 665264"/>
                <a:gd name="connsiteY6" fmla="*/ 705134 h 758560"/>
                <a:gd name="connsiteX7" fmla="*/ 649869 w 665264"/>
                <a:gd name="connsiteY7" fmla="*/ 709683 h 758560"/>
                <a:gd name="connsiteX0" fmla="*/ 649869 w 665264"/>
                <a:gd name="connsiteY0" fmla="*/ 709683 h 709683"/>
                <a:gd name="connsiteX1" fmla="*/ 472448 w 665264"/>
                <a:gd name="connsiteY1" fmla="*/ 668740 h 709683"/>
                <a:gd name="connsiteX2" fmla="*/ 335971 w 665264"/>
                <a:gd name="connsiteY2" fmla="*/ 536812 h 709683"/>
                <a:gd name="connsiteX3" fmla="*/ 222239 w 665264"/>
                <a:gd name="connsiteY3" fmla="*/ 254758 h 709683"/>
                <a:gd name="connsiteX4" fmla="*/ 131254 w 665264"/>
                <a:gd name="connsiteY4" fmla="*/ 63690 h 709683"/>
                <a:gd name="connsiteX5" fmla="*/ 44818 w 665264"/>
                <a:gd name="connsiteY5" fmla="*/ 0 h 709683"/>
                <a:gd name="connsiteX6" fmla="*/ 44818 w 665264"/>
                <a:gd name="connsiteY6" fmla="*/ 705134 h 709683"/>
                <a:gd name="connsiteX7" fmla="*/ 649869 w 665264"/>
                <a:gd name="connsiteY7" fmla="*/ 709683 h 709683"/>
                <a:gd name="connsiteX0" fmla="*/ 605051 w 620446"/>
                <a:gd name="connsiteY0" fmla="*/ 709683 h 709683"/>
                <a:gd name="connsiteX1" fmla="*/ 427630 w 620446"/>
                <a:gd name="connsiteY1" fmla="*/ 668740 h 709683"/>
                <a:gd name="connsiteX2" fmla="*/ 291153 w 620446"/>
                <a:gd name="connsiteY2" fmla="*/ 536812 h 709683"/>
                <a:gd name="connsiteX3" fmla="*/ 177421 w 620446"/>
                <a:gd name="connsiteY3" fmla="*/ 254758 h 709683"/>
                <a:gd name="connsiteX4" fmla="*/ 86436 w 620446"/>
                <a:gd name="connsiteY4" fmla="*/ 63690 h 709683"/>
                <a:gd name="connsiteX5" fmla="*/ 0 w 620446"/>
                <a:gd name="connsiteY5" fmla="*/ 0 h 709683"/>
                <a:gd name="connsiteX6" fmla="*/ 0 w 620446"/>
                <a:gd name="connsiteY6" fmla="*/ 705134 h 709683"/>
                <a:gd name="connsiteX7" fmla="*/ 605051 w 620446"/>
                <a:gd name="connsiteY7" fmla="*/ 709683 h 70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446" h="709683">
                  <a:moveTo>
                    <a:pt x="605051" y="709683"/>
                  </a:moveTo>
                  <a:cubicBezTo>
                    <a:pt x="676323" y="703617"/>
                    <a:pt x="479946" y="697552"/>
                    <a:pt x="427630" y="668740"/>
                  </a:cubicBezTo>
                  <a:cubicBezTo>
                    <a:pt x="375314" y="639928"/>
                    <a:pt x="332854" y="605809"/>
                    <a:pt x="291153" y="536812"/>
                  </a:cubicBezTo>
                  <a:cubicBezTo>
                    <a:pt x="249452" y="467815"/>
                    <a:pt x="211540" y="333612"/>
                    <a:pt x="177421" y="254758"/>
                  </a:cubicBezTo>
                  <a:cubicBezTo>
                    <a:pt x="143302" y="175904"/>
                    <a:pt x="116006" y="106150"/>
                    <a:pt x="86436" y="63690"/>
                  </a:cubicBezTo>
                  <a:lnTo>
                    <a:pt x="0" y="0"/>
                  </a:lnTo>
                  <a:lnTo>
                    <a:pt x="0" y="705134"/>
                  </a:lnTo>
                  <a:lnTo>
                    <a:pt x="605051" y="709683"/>
                  </a:lnTo>
                  <a:close/>
                </a:path>
              </a:pathLst>
            </a:cu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32" name="Freeform 31"/>
            <p:cNvSpPr/>
            <p:nvPr/>
          </p:nvSpPr>
          <p:spPr bwMode="auto">
            <a:xfrm>
              <a:off x="4495800" y="2946963"/>
              <a:ext cx="1044154" cy="704661"/>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073" h="922587">
                  <a:moveTo>
                    <a:pt x="0" y="922587"/>
                  </a:moveTo>
                  <a:cubicBezTo>
                    <a:pt x="97325" y="881846"/>
                    <a:pt x="194650" y="841105"/>
                    <a:pt x="262551" y="705303"/>
                  </a:cubicBezTo>
                  <a:cubicBezTo>
                    <a:pt x="330452" y="569501"/>
                    <a:pt x="342523" y="214908"/>
                    <a:pt x="407406" y="107775"/>
                  </a:cubicBezTo>
                  <a:cubicBezTo>
                    <a:pt x="472289" y="642"/>
                    <a:pt x="558297" y="-47644"/>
                    <a:pt x="651850" y="62507"/>
                  </a:cubicBezTo>
                  <a:cubicBezTo>
                    <a:pt x="745403" y="172658"/>
                    <a:pt x="849517" y="626840"/>
                    <a:pt x="968721" y="768678"/>
                  </a:cubicBezTo>
                  <a:cubicBezTo>
                    <a:pt x="1087925" y="910516"/>
                    <a:pt x="1227499" y="912024"/>
                    <a:pt x="1367073" y="913533"/>
                  </a:cubicBezTo>
                </a:path>
              </a:pathLst>
            </a:cu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1050"/>
            </a:p>
          </p:txBody>
        </p:sp>
        <p:cxnSp>
          <p:nvCxnSpPr>
            <p:cNvPr id="38" name="Straight Connector 37"/>
            <p:cNvCxnSpPr/>
            <p:nvPr/>
          </p:nvCxnSpPr>
          <p:spPr bwMode="auto">
            <a:xfrm>
              <a:off x="4354212" y="407254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a:off x="4348236" y="477425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1" name="TextBox 40"/>
            <p:cNvSpPr txBox="1"/>
            <p:nvPr/>
          </p:nvSpPr>
          <p:spPr>
            <a:xfrm>
              <a:off x="5186435" y="3985906"/>
              <a:ext cx="2710715" cy="455379"/>
            </a:xfrm>
            <a:prstGeom prst="rect">
              <a:avLst/>
            </a:prstGeom>
            <a:noFill/>
          </p:spPr>
          <p:txBody>
            <a:bodyPr wrap="none" rtlCol="0">
              <a:spAutoFit/>
            </a:bodyPr>
            <a:lstStyle/>
            <a:p>
              <a:r>
                <a:rPr lang="en-US" sz="800"/>
                <a:t>Marginal Distribution</a:t>
              </a:r>
            </a:p>
            <a:p>
              <a:r>
                <a:rPr lang="en-US" sz="800"/>
                <a:t>Discrete Probability Density Function</a:t>
              </a:r>
            </a:p>
          </p:txBody>
        </p:sp>
        <p:sp>
          <p:nvSpPr>
            <p:cNvPr id="29" name="Rectangle 28"/>
            <p:cNvSpPr/>
            <p:nvPr/>
          </p:nvSpPr>
          <p:spPr bwMode="auto">
            <a:xfrm>
              <a:off x="4419600" y="4329127"/>
              <a:ext cx="152400" cy="445126"/>
            </a:xfrm>
            <a:prstGeom prst="rect">
              <a:avLst/>
            </a:prstGeom>
            <a:solidFill>
              <a:schemeClr val="accent2"/>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43" name="Rectangle 42"/>
            <p:cNvSpPr/>
            <p:nvPr/>
          </p:nvSpPr>
          <p:spPr bwMode="auto">
            <a:xfrm>
              <a:off x="4684056" y="4030132"/>
              <a:ext cx="152400" cy="743999"/>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44" name="Rectangle 43"/>
            <p:cNvSpPr/>
            <p:nvPr/>
          </p:nvSpPr>
          <p:spPr bwMode="auto">
            <a:xfrm>
              <a:off x="4957662" y="4229508"/>
              <a:ext cx="152400" cy="538385"/>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4336" name="TextBox 14335"/>
            <p:cNvSpPr txBox="1"/>
            <p:nvPr/>
          </p:nvSpPr>
          <p:spPr>
            <a:xfrm rot="16200000">
              <a:off x="4239992" y="4855355"/>
              <a:ext cx="476941" cy="227690"/>
            </a:xfrm>
            <a:prstGeom prst="rect">
              <a:avLst/>
            </a:prstGeom>
            <a:noFill/>
          </p:spPr>
          <p:txBody>
            <a:bodyPr wrap="none" rtlCol="0">
              <a:spAutoFit/>
            </a:bodyPr>
            <a:lstStyle/>
            <a:p>
              <a:r>
                <a:rPr lang="en-US" sz="500"/>
                <a:t>Shale</a:t>
              </a:r>
            </a:p>
          </p:txBody>
        </p:sp>
        <p:sp>
          <p:nvSpPr>
            <p:cNvPr id="46" name="TextBox 45"/>
            <p:cNvSpPr txBox="1"/>
            <p:nvPr/>
          </p:nvSpPr>
          <p:spPr>
            <a:xfrm rot="16200000">
              <a:off x="4475330" y="4919327"/>
              <a:ext cx="556720" cy="227690"/>
            </a:xfrm>
            <a:prstGeom prst="rect">
              <a:avLst/>
            </a:prstGeom>
            <a:noFill/>
          </p:spPr>
          <p:txBody>
            <a:bodyPr wrap="none" rtlCol="0">
              <a:spAutoFit/>
            </a:bodyPr>
            <a:lstStyle/>
            <a:p>
              <a:r>
                <a:rPr lang="en-US" sz="500"/>
                <a:t>F. Sand</a:t>
              </a:r>
            </a:p>
          </p:txBody>
        </p:sp>
        <p:sp>
          <p:nvSpPr>
            <p:cNvPr id="47" name="TextBox 46"/>
            <p:cNvSpPr txBox="1"/>
            <p:nvPr/>
          </p:nvSpPr>
          <p:spPr>
            <a:xfrm rot="16200000">
              <a:off x="4762785" y="4913350"/>
              <a:ext cx="567499" cy="227690"/>
            </a:xfrm>
            <a:prstGeom prst="rect">
              <a:avLst/>
            </a:prstGeom>
            <a:noFill/>
          </p:spPr>
          <p:txBody>
            <a:bodyPr wrap="none" rtlCol="0">
              <a:spAutoFit/>
            </a:bodyPr>
            <a:lstStyle/>
            <a:p>
              <a:r>
                <a:rPr lang="en-US" sz="500"/>
                <a:t>C. Sand</a:t>
              </a:r>
            </a:p>
          </p:txBody>
        </p:sp>
        <p:cxnSp>
          <p:nvCxnSpPr>
            <p:cNvPr id="48" name="Straight Connector 47"/>
            <p:cNvCxnSpPr/>
            <p:nvPr/>
          </p:nvCxnSpPr>
          <p:spPr bwMode="auto">
            <a:xfrm>
              <a:off x="4355352" y="5622894"/>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 name="Straight Connector 48"/>
            <p:cNvCxnSpPr/>
            <p:nvPr/>
          </p:nvCxnSpPr>
          <p:spPr bwMode="auto">
            <a:xfrm>
              <a:off x="4349376" y="6324600"/>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 name="TextBox 49"/>
            <p:cNvSpPr txBox="1"/>
            <p:nvPr/>
          </p:nvSpPr>
          <p:spPr>
            <a:xfrm>
              <a:off x="5187576" y="5536255"/>
              <a:ext cx="3355406" cy="289788"/>
            </a:xfrm>
            <a:prstGeom prst="rect">
              <a:avLst/>
            </a:prstGeom>
            <a:noFill/>
          </p:spPr>
          <p:txBody>
            <a:bodyPr wrap="none" rtlCol="0">
              <a:spAutoFit/>
            </a:bodyPr>
            <a:lstStyle/>
            <a:p>
              <a:r>
                <a:rPr lang="en-US" sz="800"/>
                <a:t>Marginal Probability, Event B: Facies = C. Sand</a:t>
              </a:r>
            </a:p>
          </p:txBody>
        </p:sp>
        <p:sp>
          <p:nvSpPr>
            <p:cNvPr id="51" name="Rectangle 50"/>
            <p:cNvSpPr/>
            <p:nvPr/>
          </p:nvSpPr>
          <p:spPr bwMode="auto">
            <a:xfrm>
              <a:off x="4420740" y="5879474"/>
              <a:ext cx="152400" cy="445126"/>
            </a:xfrm>
            <a:prstGeom prst="rect">
              <a:avLst/>
            </a:prstGeom>
            <a:solidFill>
              <a:schemeClr val="bg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52" name="Rectangle 51"/>
            <p:cNvSpPr/>
            <p:nvPr/>
          </p:nvSpPr>
          <p:spPr bwMode="auto">
            <a:xfrm>
              <a:off x="4685196" y="5580479"/>
              <a:ext cx="152400" cy="743999"/>
            </a:xfrm>
            <a:prstGeom prst="rect">
              <a:avLst/>
            </a:prstGeom>
            <a:solidFill>
              <a:schemeClr val="bg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53" name="Rectangle 52"/>
            <p:cNvSpPr/>
            <p:nvPr/>
          </p:nvSpPr>
          <p:spPr bwMode="auto">
            <a:xfrm>
              <a:off x="4958802" y="5781830"/>
              <a:ext cx="152400" cy="538385"/>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54" name="TextBox 53"/>
            <p:cNvSpPr txBox="1"/>
            <p:nvPr/>
          </p:nvSpPr>
          <p:spPr>
            <a:xfrm rot="16200000">
              <a:off x="4241131" y="6405704"/>
              <a:ext cx="476941" cy="227690"/>
            </a:xfrm>
            <a:prstGeom prst="rect">
              <a:avLst/>
            </a:prstGeom>
            <a:noFill/>
          </p:spPr>
          <p:txBody>
            <a:bodyPr wrap="none" rtlCol="0">
              <a:spAutoFit/>
            </a:bodyPr>
            <a:lstStyle/>
            <a:p>
              <a:r>
                <a:rPr lang="en-US" sz="500"/>
                <a:t>Shale</a:t>
              </a:r>
            </a:p>
          </p:txBody>
        </p:sp>
        <p:sp>
          <p:nvSpPr>
            <p:cNvPr id="55" name="TextBox 54"/>
            <p:cNvSpPr txBox="1"/>
            <p:nvPr/>
          </p:nvSpPr>
          <p:spPr>
            <a:xfrm rot="16200000">
              <a:off x="4476469" y="6470909"/>
              <a:ext cx="556720" cy="227690"/>
            </a:xfrm>
            <a:prstGeom prst="rect">
              <a:avLst/>
            </a:prstGeom>
            <a:noFill/>
          </p:spPr>
          <p:txBody>
            <a:bodyPr wrap="none" rtlCol="0">
              <a:spAutoFit/>
            </a:bodyPr>
            <a:lstStyle/>
            <a:p>
              <a:r>
                <a:rPr lang="en-US" sz="500"/>
                <a:t>F. Sand</a:t>
              </a:r>
            </a:p>
          </p:txBody>
        </p:sp>
        <p:sp>
          <p:nvSpPr>
            <p:cNvPr id="56" name="TextBox 55"/>
            <p:cNvSpPr txBox="1"/>
            <p:nvPr/>
          </p:nvSpPr>
          <p:spPr>
            <a:xfrm rot="16200000">
              <a:off x="4763925" y="6464932"/>
              <a:ext cx="567499" cy="227690"/>
            </a:xfrm>
            <a:prstGeom prst="rect">
              <a:avLst/>
            </a:prstGeom>
            <a:noFill/>
          </p:spPr>
          <p:txBody>
            <a:bodyPr wrap="none" rtlCol="0">
              <a:spAutoFit/>
            </a:bodyPr>
            <a:lstStyle/>
            <a:p>
              <a:r>
                <a:rPr lang="en-US" sz="500"/>
                <a:t>C. Sand</a:t>
              </a:r>
            </a:p>
          </p:txBody>
        </p:sp>
      </p:grpSp>
      <p:sp>
        <p:nvSpPr>
          <p:cNvPr id="4" name="TextBox 3"/>
          <p:cNvSpPr txBox="1"/>
          <p:nvPr/>
        </p:nvSpPr>
        <p:spPr>
          <a:xfrm>
            <a:off x="710578" y="2590800"/>
            <a:ext cx="2984122" cy="307777"/>
          </a:xfrm>
          <a:prstGeom prst="rect">
            <a:avLst/>
          </a:prstGeom>
          <a:noFill/>
        </p:spPr>
        <p:txBody>
          <a:bodyPr wrap="square" rtlCol="0">
            <a:spAutoFit/>
          </a:bodyPr>
          <a:lstStyle/>
          <a:p>
            <a:r>
              <a:rPr lang="en-US" sz="1400"/>
              <a:t>Univariate, Marginal Examples</a:t>
            </a:r>
          </a:p>
        </p:txBody>
      </p:sp>
      <p:sp>
        <p:nvSpPr>
          <p:cNvPr id="5" name="Rectangle 4"/>
          <p:cNvSpPr/>
          <p:nvPr/>
        </p:nvSpPr>
        <p:spPr bwMode="auto">
          <a:xfrm>
            <a:off x="428295" y="2598481"/>
            <a:ext cx="3266405" cy="4030919"/>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nvGrpSpPr>
          <p:cNvPr id="13" name="Group 12"/>
          <p:cNvGrpSpPr/>
          <p:nvPr/>
        </p:nvGrpSpPr>
        <p:grpSpPr>
          <a:xfrm>
            <a:off x="3726037" y="1748135"/>
            <a:ext cx="5265563" cy="1028075"/>
            <a:chOff x="3726037" y="1748135"/>
            <a:chExt cx="5265563" cy="1028075"/>
          </a:xfrm>
        </p:grpSpPr>
        <p:cxnSp>
          <p:nvCxnSpPr>
            <p:cNvPr id="45" name="Straight Connector 44"/>
            <p:cNvCxnSpPr/>
            <p:nvPr/>
          </p:nvCxnSpPr>
          <p:spPr bwMode="auto">
            <a:xfrm>
              <a:off x="4425576" y="183477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7" name="Straight Connector 56"/>
            <p:cNvCxnSpPr/>
            <p:nvPr/>
          </p:nvCxnSpPr>
          <p:spPr bwMode="auto">
            <a:xfrm>
              <a:off x="4419600" y="253648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9" name="TextBox 58"/>
            <p:cNvSpPr txBox="1"/>
            <p:nvPr/>
          </p:nvSpPr>
          <p:spPr>
            <a:xfrm>
              <a:off x="4419600" y="2514600"/>
              <a:ext cx="388248" cy="261610"/>
            </a:xfrm>
            <a:prstGeom prst="rect">
              <a:avLst/>
            </a:prstGeom>
            <a:noFill/>
          </p:spPr>
          <p:txBody>
            <a:bodyPr wrap="none" rtlCol="0">
              <a:spAutoFit/>
            </a:bodyPr>
            <a:lstStyle/>
            <a:p>
              <a:r>
                <a:rPr lang="en-US" sz="1050" b="0"/>
                <a:t>5%</a:t>
              </a:r>
            </a:p>
          </p:txBody>
        </p:sp>
        <p:sp>
          <p:nvSpPr>
            <p:cNvPr id="60" name="TextBox 59"/>
            <p:cNvSpPr txBox="1"/>
            <p:nvPr/>
          </p:nvSpPr>
          <p:spPr>
            <a:xfrm>
              <a:off x="4851920" y="2506189"/>
              <a:ext cx="466794" cy="261610"/>
            </a:xfrm>
            <a:prstGeom prst="rect">
              <a:avLst/>
            </a:prstGeom>
            <a:noFill/>
          </p:spPr>
          <p:txBody>
            <a:bodyPr wrap="none" rtlCol="0">
              <a:spAutoFit/>
            </a:bodyPr>
            <a:lstStyle/>
            <a:p>
              <a:r>
                <a:rPr lang="en-US" sz="1050" b="0"/>
                <a:t>10%</a:t>
              </a:r>
            </a:p>
          </p:txBody>
        </p:sp>
        <p:sp>
          <p:nvSpPr>
            <p:cNvPr id="61" name="TextBox 60"/>
            <p:cNvSpPr txBox="1"/>
            <p:nvPr/>
          </p:nvSpPr>
          <p:spPr>
            <a:xfrm>
              <a:off x="5309120" y="2505547"/>
              <a:ext cx="466794" cy="261610"/>
            </a:xfrm>
            <a:prstGeom prst="rect">
              <a:avLst/>
            </a:prstGeom>
            <a:noFill/>
          </p:spPr>
          <p:txBody>
            <a:bodyPr wrap="none" rtlCol="0">
              <a:spAutoFit/>
            </a:bodyPr>
            <a:lstStyle/>
            <a:p>
              <a:r>
                <a:rPr lang="en-US" sz="1050" b="0"/>
                <a:t>15%</a:t>
              </a:r>
            </a:p>
          </p:txBody>
        </p:sp>
        <p:sp>
          <p:nvSpPr>
            <p:cNvPr id="62" name="TextBox 61"/>
            <p:cNvSpPr txBox="1"/>
            <p:nvPr/>
          </p:nvSpPr>
          <p:spPr>
            <a:xfrm>
              <a:off x="5580948" y="1748135"/>
              <a:ext cx="3410652" cy="646331"/>
            </a:xfrm>
            <a:prstGeom prst="rect">
              <a:avLst/>
            </a:prstGeom>
            <a:noFill/>
          </p:spPr>
          <p:txBody>
            <a:bodyPr wrap="square" rtlCol="0">
              <a:spAutoFit/>
            </a:bodyPr>
            <a:lstStyle/>
            <a:p>
              <a:r>
                <a:rPr lang="en-US" sz="1200"/>
                <a:t>Joint Distribution</a:t>
              </a:r>
            </a:p>
            <a:p>
              <a:r>
                <a:rPr lang="en-US" sz="1200"/>
                <a:t>Continuous Joint Probability Density Function</a:t>
              </a:r>
            </a:p>
          </p:txBody>
        </p:sp>
        <p:sp>
          <p:nvSpPr>
            <p:cNvPr id="6" name="Oval 5"/>
            <p:cNvSpPr/>
            <p:nvPr/>
          </p:nvSpPr>
          <p:spPr bwMode="auto">
            <a:xfrm rot="20139743">
              <a:off x="4634125" y="1887475"/>
              <a:ext cx="900569" cy="390808"/>
            </a:xfrm>
            <a:prstGeom prst="ellipse">
              <a:avLst/>
            </a:prstGeom>
            <a:solidFill>
              <a:schemeClr val="accent1">
                <a:lumMod val="40000"/>
                <a:lumOff val="60000"/>
              </a:scheme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89" name="TextBox 88"/>
            <p:cNvSpPr txBox="1"/>
            <p:nvPr/>
          </p:nvSpPr>
          <p:spPr>
            <a:xfrm>
              <a:off x="3913589" y="2405390"/>
              <a:ext cx="582211" cy="253916"/>
            </a:xfrm>
            <a:prstGeom prst="rect">
              <a:avLst/>
            </a:prstGeom>
            <a:noFill/>
          </p:spPr>
          <p:txBody>
            <a:bodyPr wrap="none" rtlCol="0">
              <a:spAutoFit/>
            </a:bodyPr>
            <a:lstStyle/>
            <a:p>
              <a:r>
                <a:rPr lang="en-US" sz="1050" b="0"/>
                <a:t>10 mD</a:t>
              </a:r>
            </a:p>
          </p:txBody>
        </p:sp>
        <p:sp>
          <p:nvSpPr>
            <p:cNvPr id="90" name="TextBox 89"/>
            <p:cNvSpPr txBox="1"/>
            <p:nvPr/>
          </p:nvSpPr>
          <p:spPr>
            <a:xfrm>
              <a:off x="3837389" y="2108284"/>
              <a:ext cx="657552" cy="253916"/>
            </a:xfrm>
            <a:prstGeom prst="rect">
              <a:avLst/>
            </a:prstGeom>
            <a:noFill/>
          </p:spPr>
          <p:txBody>
            <a:bodyPr wrap="none" rtlCol="0">
              <a:spAutoFit/>
            </a:bodyPr>
            <a:lstStyle/>
            <a:p>
              <a:r>
                <a:rPr lang="en-US" sz="1050" b="0"/>
                <a:t>100 mD</a:t>
              </a:r>
            </a:p>
          </p:txBody>
        </p:sp>
        <p:sp>
          <p:nvSpPr>
            <p:cNvPr id="91" name="TextBox 90"/>
            <p:cNvSpPr txBox="1"/>
            <p:nvPr/>
          </p:nvSpPr>
          <p:spPr>
            <a:xfrm>
              <a:off x="3726037" y="1803484"/>
              <a:ext cx="769763" cy="253916"/>
            </a:xfrm>
            <a:prstGeom prst="rect">
              <a:avLst/>
            </a:prstGeom>
            <a:noFill/>
          </p:spPr>
          <p:txBody>
            <a:bodyPr wrap="none" rtlCol="0">
              <a:spAutoFit/>
            </a:bodyPr>
            <a:lstStyle/>
            <a:p>
              <a:r>
                <a:rPr lang="en-US" sz="1050" b="0"/>
                <a:t>1,000 mD</a:t>
              </a:r>
            </a:p>
          </p:txBody>
        </p:sp>
      </p:grpSp>
      <p:grpSp>
        <p:nvGrpSpPr>
          <p:cNvPr id="16" name="Group 15"/>
          <p:cNvGrpSpPr/>
          <p:nvPr/>
        </p:nvGrpSpPr>
        <p:grpSpPr>
          <a:xfrm>
            <a:off x="3726037" y="2858125"/>
            <a:ext cx="5283197" cy="1028075"/>
            <a:chOff x="3726037" y="2858125"/>
            <a:chExt cx="5283197" cy="1028075"/>
          </a:xfrm>
        </p:grpSpPr>
        <p:sp>
          <p:nvSpPr>
            <p:cNvPr id="97" name="TextBox 96"/>
            <p:cNvSpPr txBox="1"/>
            <p:nvPr/>
          </p:nvSpPr>
          <p:spPr>
            <a:xfrm>
              <a:off x="3726037" y="2919514"/>
              <a:ext cx="769763" cy="253916"/>
            </a:xfrm>
            <a:prstGeom prst="rect">
              <a:avLst/>
            </a:prstGeom>
            <a:noFill/>
          </p:spPr>
          <p:txBody>
            <a:bodyPr wrap="none" rtlCol="0">
              <a:spAutoFit/>
            </a:bodyPr>
            <a:lstStyle/>
            <a:p>
              <a:r>
                <a:rPr lang="en-US" sz="1050" b="0"/>
                <a:t>1,000 mD</a:t>
              </a:r>
            </a:p>
          </p:txBody>
        </p:sp>
        <p:grpSp>
          <p:nvGrpSpPr>
            <p:cNvPr id="11" name="Group 10"/>
            <p:cNvGrpSpPr/>
            <p:nvPr/>
          </p:nvGrpSpPr>
          <p:grpSpPr>
            <a:xfrm>
              <a:off x="3837389" y="2858125"/>
              <a:ext cx="5171845" cy="1028075"/>
              <a:chOff x="3837389" y="2858125"/>
              <a:chExt cx="5171845" cy="1028075"/>
            </a:xfrm>
          </p:grpSpPr>
          <p:cxnSp>
            <p:nvCxnSpPr>
              <p:cNvPr id="63" name="Straight Connector 62"/>
              <p:cNvCxnSpPr/>
              <p:nvPr/>
            </p:nvCxnSpPr>
            <p:spPr bwMode="auto">
              <a:xfrm>
                <a:off x="4425576" y="29447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a:off x="4419600" y="36464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5" name="TextBox 64"/>
              <p:cNvSpPr txBox="1"/>
              <p:nvPr/>
            </p:nvSpPr>
            <p:spPr>
              <a:xfrm>
                <a:off x="4419600" y="3624590"/>
                <a:ext cx="388248" cy="261610"/>
              </a:xfrm>
              <a:prstGeom prst="rect">
                <a:avLst/>
              </a:prstGeom>
              <a:noFill/>
            </p:spPr>
            <p:txBody>
              <a:bodyPr wrap="none" rtlCol="0">
                <a:spAutoFit/>
              </a:bodyPr>
              <a:lstStyle/>
              <a:p>
                <a:r>
                  <a:rPr lang="en-US" sz="1050" b="0"/>
                  <a:t>5%</a:t>
                </a:r>
              </a:p>
            </p:txBody>
          </p:sp>
          <p:sp>
            <p:nvSpPr>
              <p:cNvPr id="66" name="TextBox 65"/>
              <p:cNvSpPr txBox="1"/>
              <p:nvPr/>
            </p:nvSpPr>
            <p:spPr>
              <a:xfrm>
                <a:off x="4851920" y="3616179"/>
                <a:ext cx="466794" cy="261610"/>
              </a:xfrm>
              <a:prstGeom prst="rect">
                <a:avLst/>
              </a:prstGeom>
              <a:noFill/>
            </p:spPr>
            <p:txBody>
              <a:bodyPr wrap="none" rtlCol="0">
                <a:spAutoFit/>
              </a:bodyPr>
              <a:lstStyle/>
              <a:p>
                <a:r>
                  <a:rPr lang="en-US" sz="1050" b="0"/>
                  <a:t>10%</a:t>
                </a:r>
              </a:p>
            </p:txBody>
          </p:sp>
          <p:sp>
            <p:nvSpPr>
              <p:cNvPr id="67" name="TextBox 66"/>
              <p:cNvSpPr txBox="1"/>
              <p:nvPr/>
            </p:nvSpPr>
            <p:spPr>
              <a:xfrm>
                <a:off x="5309120" y="3615537"/>
                <a:ext cx="466794" cy="261610"/>
              </a:xfrm>
              <a:prstGeom prst="rect">
                <a:avLst/>
              </a:prstGeom>
              <a:noFill/>
            </p:spPr>
            <p:txBody>
              <a:bodyPr wrap="none" rtlCol="0">
                <a:spAutoFit/>
              </a:bodyPr>
              <a:lstStyle/>
              <a:p>
                <a:r>
                  <a:rPr lang="en-US" sz="1050" b="0"/>
                  <a:t>15%</a:t>
                </a:r>
              </a:p>
            </p:txBody>
          </p:sp>
          <p:sp>
            <p:nvSpPr>
              <p:cNvPr id="68" name="TextBox 67"/>
              <p:cNvSpPr txBox="1"/>
              <p:nvPr/>
            </p:nvSpPr>
            <p:spPr>
              <a:xfrm>
                <a:off x="5580090" y="2858125"/>
                <a:ext cx="3429144" cy="784830"/>
              </a:xfrm>
              <a:prstGeom prst="rect">
                <a:avLst/>
              </a:prstGeom>
              <a:noFill/>
            </p:spPr>
            <p:txBody>
              <a:bodyPr wrap="none" rtlCol="0">
                <a:spAutoFit/>
              </a:bodyPr>
              <a:lstStyle/>
              <a:p>
                <a:r>
                  <a:rPr lang="en-US" sz="1200"/>
                  <a:t>Joint Probability</a:t>
                </a:r>
              </a:p>
              <a:p>
                <a:r>
                  <a:rPr lang="en-US" sz="1100"/>
                  <a:t>Event A: 12% &lt; </a:t>
                </a:r>
                <a:r>
                  <a:rPr lang="el-GR" sz="1100"/>
                  <a:t>φ</a:t>
                </a:r>
                <a:r>
                  <a:rPr lang="en-US" sz="1100"/>
                  <a:t> &lt; 14% and 600mD &lt; k &lt; 900mD</a:t>
                </a:r>
              </a:p>
              <a:p>
                <a:r>
                  <a:rPr lang="en-US" sz="1100"/>
                  <a:t>P(12% &lt; </a:t>
                </a:r>
                <a:r>
                  <a:rPr lang="el-GR" sz="1100"/>
                  <a:t>φ</a:t>
                </a:r>
                <a:r>
                  <a:rPr lang="en-US" sz="1100"/>
                  <a:t> &lt; 14% ∩ 600mD &lt; k &lt; 900mD)</a:t>
                </a:r>
              </a:p>
              <a:p>
                <a:endParaRPr lang="en-US" sz="1100"/>
              </a:p>
            </p:txBody>
          </p:sp>
          <p:cxnSp>
            <p:nvCxnSpPr>
              <p:cNvPr id="92" name="Straight Connector 91"/>
              <p:cNvCxnSpPr/>
              <p:nvPr/>
            </p:nvCxnSpPr>
            <p:spPr bwMode="auto">
              <a:xfrm>
                <a:off x="4425576" y="29508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4419600" y="36525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4" name="Oval 93"/>
              <p:cNvSpPr/>
              <p:nvPr/>
            </p:nvSpPr>
            <p:spPr bwMode="auto">
              <a:xfrm rot="20139743">
                <a:off x="4634125" y="3003505"/>
                <a:ext cx="900569" cy="390808"/>
              </a:xfrm>
              <a:prstGeom prst="ellipse">
                <a:avLst/>
              </a:prstGeom>
              <a:solidFill>
                <a:schemeClr val="bg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95" name="TextBox 94"/>
              <p:cNvSpPr txBox="1"/>
              <p:nvPr/>
            </p:nvSpPr>
            <p:spPr>
              <a:xfrm>
                <a:off x="3913589" y="3521420"/>
                <a:ext cx="582211" cy="253916"/>
              </a:xfrm>
              <a:prstGeom prst="rect">
                <a:avLst/>
              </a:prstGeom>
              <a:noFill/>
            </p:spPr>
            <p:txBody>
              <a:bodyPr wrap="none" rtlCol="0">
                <a:spAutoFit/>
              </a:bodyPr>
              <a:lstStyle/>
              <a:p>
                <a:r>
                  <a:rPr lang="en-US" sz="1050" b="0"/>
                  <a:t>10 mD</a:t>
                </a:r>
              </a:p>
            </p:txBody>
          </p:sp>
          <p:sp>
            <p:nvSpPr>
              <p:cNvPr id="96" name="TextBox 95"/>
              <p:cNvSpPr txBox="1"/>
              <p:nvPr/>
            </p:nvSpPr>
            <p:spPr>
              <a:xfrm>
                <a:off x="3837389" y="3224314"/>
                <a:ext cx="657552" cy="253916"/>
              </a:xfrm>
              <a:prstGeom prst="rect">
                <a:avLst/>
              </a:prstGeom>
              <a:noFill/>
            </p:spPr>
            <p:txBody>
              <a:bodyPr wrap="none" rtlCol="0">
                <a:spAutoFit/>
              </a:bodyPr>
              <a:lstStyle/>
              <a:p>
                <a:r>
                  <a:rPr lang="en-US" sz="1050" b="0"/>
                  <a:t>100 mD</a:t>
                </a:r>
              </a:p>
            </p:txBody>
          </p:sp>
          <p:sp>
            <p:nvSpPr>
              <p:cNvPr id="7" name="Rectangle 6"/>
              <p:cNvSpPr/>
              <p:nvPr/>
            </p:nvSpPr>
            <p:spPr bwMode="auto">
              <a:xfrm>
                <a:off x="5186262" y="3077542"/>
                <a:ext cx="122858" cy="12285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grpSp>
      <p:grpSp>
        <p:nvGrpSpPr>
          <p:cNvPr id="18" name="Group 17"/>
          <p:cNvGrpSpPr/>
          <p:nvPr/>
        </p:nvGrpSpPr>
        <p:grpSpPr>
          <a:xfrm>
            <a:off x="3732256" y="4009132"/>
            <a:ext cx="4541007" cy="1096268"/>
            <a:chOff x="3732256" y="4009132"/>
            <a:chExt cx="4541007" cy="1096268"/>
          </a:xfrm>
        </p:grpSpPr>
        <p:sp>
          <p:nvSpPr>
            <p:cNvPr id="109" name="TextBox 108"/>
            <p:cNvSpPr txBox="1"/>
            <p:nvPr/>
          </p:nvSpPr>
          <p:spPr>
            <a:xfrm>
              <a:off x="3732256" y="4138714"/>
              <a:ext cx="769763" cy="253916"/>
            </a:xfrm>
            <a:prstGeom prst="rect">
              <a:avLst/>
            </a:prstGeom>
            <a:noFill/>
          </p:spPr>
          <p:txBody>
            <a:bodyPr wrap="none" rtlCol="0">
              <a:spAutoFit/>
            </a:bodyPr>
            <a:lstStyle/>
            <a:p>
              <a:r>
                <a:rPr lang="en-US" sz="1050" b="0"/>
                <a:t>1,000 mD</a:t>
              </a:r>
            </a:p>
          </p:txBody>
        </p:sp>
        <p:grpSp>
          <p:nvGrpSpPr>
            <p:cNvPr id="8" name="Group 7"/>
            <p:cNvGrpSpPr/>
            <p:nvPr/>
          </p:nvGrpSpPr>
          <p:grpSpPr>
            <a:xfrm>
              <a:off x="3843608" y="4009132"/>
              <a:ext cx="4429655" cy="1096268"/>
              <a:chOff x="3843608" y="4009132"/>
              <a:chExt cx="4429655" cy="1096268"/>
            </a:xfrm>
          </p:grpSpPr>
          <p:cxnSp>
            <p:nvCxnSpPr>
              <p:cNvPr id="98" name="Straight Connector 97"/>
              <p:cNvCxnSpPr/>
              <p:nvPr/>
            </p:nvCxnSpPr>
            <p:spPr bwMode="auto">
              <a:xfrm>
                <a:off x="4431795" y="41639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4425819" y="48656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0" name="TextBox 99"/>
              <p:cNvSpPr txBox="1"/>
              <p:nvPr/>
            </p:nvSpPr>
            <p:spPr>
              <a:xfrm>
                <a:off x="4425819" y="4843790"/>
                <a:ext cx="388248" cy="261610"/>
              </a:xfrm>
              <a:prstGeom prst="rect">
                <a:avLst/>
              </a:prstGeom>
              <a:noFill/>
            </p:spPr>
            <p:txBody>
              <a:bodyPr wrap="none" rtlCol="0">
                <a:spAutoFit/>
              </a:bodyPr>
              <a:lstStyle/>
              <a:p>
                <a:r>
                  <a:rPr lang="en-US" sz="1050" b="0"/>
                  <a:t>5%</a:t>
                </a:r>
              </a:p>
            </p:txBody>
          </p:sp>
          <p:sp>
            <p:nvSpPr>
              <p:cNvPr id="101" name="TextBox 100"/>
              <p:cNvSpPr txBox="1"/>
              <p:nvPr/>
            </p:nvSpPr>
            <p:spPr>
              <a:xfrm>
                <a:off x="4858139" y="4835379"/>
                <a:ext cx="466794" cy="261610"/>
              </a:xfrm>
              <a:prstGeom prst="rect">
                <a:avLst/>
              </a:prstGeom>
              <a:noFill/>
            </p:spPr>
            <p:txBody>
              <a:bodyPr wrap="none" rtlCol="0">
                <a:spAutoFit/>
              </a:bodyPr>
              <a:lstStyle/>
              <a:p>
                <a:r>
                  <a:rPr lang="en-US" sz="1050" b="0"/>
                  <a:t>10%</a:t>
                </a:r>
              </a:p>
            </p:txBody>
          </p:sp>
          <p:sp>
            <p:nvSpPr>
              <p:cNvPr id="102" name="TextBox 101"/>
              <p:cNvSpPr txBox="1"/>
              <p:nvPr/>
            </p:nvSpPr>
            <p:spPr>
              <a:xfrm>
                <a:off x="5315339" y="4834737"/>
                <a:ext cx="466794" cy="261610"/>
              </a:xfrm>
              <a:prstGeom prst="rect">
                <a:avLst/>
              </a:prstGeom>
              <a:noFill/>
            </p:spPr>
            <p:txBody>
              <a:bodyPr wrap="none" rtlCol="0">
                <a:spAutoFit/>
              </a:bodyPr>
              <a:lstStyle/>
              <a:p>
                <a:r>
                  <a:rPr lang="en-US" sz="1050" b="0"/>
                  <a:t>15%</a:t>
                </a:r>
              </a:p>
            </p:txBody>
          </p:sp>
          <p:sp>
            <p:nvSpPr>
              <p:cNvPr id="103" name="TextBox 102"/>
              <p:cNvSpPr txBox="1"/>
              <p:nvPr/>
            </p:nvSpPr>
            <p:spPr>
              <a:xfrm>
                <a:off x="5586309" y="4077325"/>
                <a:ext cx="2686954" cy="600164"/>
              </a:xfrm>
              <a:prstGeom prst="rect">
                <a:avLst/>
              </a:prstGeom>
              <a:noFill/>
            </p:spPr>
            <p:txBody>
              <a:bodyPr wrap="none" rtlCol="0">
                <a:spAutoFit/>
              </a:bodyPr>
              <a:lstStyle/>
              <a:p>
                <a:r>
                  <a:rPr lang="en-US" sz="1200"/>
                  <a:t>Joint Probability Density Function</a:t>
                </a:r>
              </a:p>
              <a:p>
                <a:r>
                  <a:rPr lang="en-US" sz="1100"/>
                  <a:t>Binned</a:t>
                </a:r>
              </a:p>
              <a:p>
                <a:r>
                  <a:rPr lang="en-US" sz="1000" b="0"/>
                  <a:t>(0% bins removed)</a:t>
                </a:r>
              </a:p>
            </p:txBody>
          </p:sp>
          <p:cxnSp>
            <p:nvCxnSpPr>
              <p:cNvPr id="104" name="Straight Connector 103"/>
              <p:cNvCxnSpPr/>
              <p:nvPr/>
            </p:nvCxnSpPr>
            <p:spPr bwMode="auto">
              <a:xfrm>
                <a:off x="4431795" y="41700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5" name="Straight Connector 104"/>
              <p:cNvCxnSpPr/>
              <p:nvPr/>
            </p:nvCxnSpPr>
            <p:spPr bwMode="auto">
              <a:xfrm>
                <a:off x="4425819" y="48717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7" name="TextBox 106"/>
              <p:cNvSpPr txBox="1"/>
              <p:nvPr/>
            </p:nvSpPr>
            <p:spPr>
              <a:xfrm>
                <a:off x="3919808" y="4740620"/>
                <a:ext cx="582211" cy="253916"/>
              </a:xfrm>
              <a:prstGeom prst="rect">
                <a:avLst/>
              </a:prstGeom>
              <a:noFill/>
            </p:spPr>
            <p:txBody>
              <a:bodyPr wrap="none" rtlCol="0">
                <a:spAutoFit/>
              </a:bodyPr>
              <a:lstStyle/>
              <a:p>
                <a:r>
                  <a:rPr lang="en-US" sz="1050" b="0"/>
                  <a:t>10 mD</a:t>
                </a:r>
              </a:p>
            </p:txBody>
          </p:sp>
          <p:sp>
            <p:nvSpPr>
              <p:cNvPr id="108" name="TextBox 107"/>
              <p:cNvSpPr txBox="1"/>
              <p:nvPr/>
            </p:nvSpPr>
            <p:spPr>
              <a:xfrm>
                <a:off x="3843608" y="4443514"/>
                <a:ext cx="657552" cy="253916"/>
              </a:xfrm>
              <a:prstGeom prst="rect">
                <a:avLst/>
              </a:prstGeom>
              <a:noFill/>
            </p:spPr>
            <p:txBody>
              <a:bodyPr wrap="none" rtlCol="0">
                <a:spAutoFit/>
              </a:bodyPr>
              <a:lstStyle/>
              <a:p>
                <a:r>
                  <a:rPr lang="en-US" sz="1050" b="0"/>
                  <a:t>100 mD</a:t>
                </a:r>
              </a:p>
            </p:txBody>
          </p:sp>
          <p:sp>
            <p:nvSpPr>
              <p:cNvPr id="110" name="Rectangle 109"/>
              <p:cNvSpPr/>
              <p:nvPr/>
            </p:nvSpPr>
            <p:spPr bwMode="auto">
              <a:xfrm>
                <a:off x="5431768" y="4256781"/>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11" name="Rectangle 110"/>
              <p:cNvSpPr/>
              <p:nvPr/>
            </p:nvSpPr>
            <p:spPr bwMode="auto">
              <a:xfrm>
                <a:off x="5306469" y="4259266"/>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12" name="Rectangle 111"/>
              <p:cNvSpPr/>
              <p:nvPr/>
            </p:nvSpPr>
            <p:spPr bwMode="auto">
              <a:xfrm>
                <a:off x="5186262" y="4256781"/>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13" name="Rectangle 112"/>
              <p:cNvSpPr/>
              <p:nvPr/>
            </p:nvSpPr>
            <p:spPr bwMode="auto">
              <a:xfrm>
                <a:off x="5063509" y="4259266"/>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14" name="Rectangle 113"/>
              <p:cNvSpPr/>
              <p:nvPr/>
            </p:nvSpPr>
            <p:spPr bwMode="auto">
              <a:xfrm>
                <a:off x="4932933" y="4259047"/>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15" name="Rectangle 114"/>
              <p:cNvSpPr/>
              <p:nvPr/>
            </p:nvSpPr>
            <p:spPr bwMode="auto">
              <a:xfrm>
                <a:off x="4807634" y="4257556"/>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16" name="Rectangle 115"/>
              <p:cNvSpPr/>
              <p:nvPr/>
            </p:nvSpPr>
            <p:spPr bwMode="auto">
              <a:xfrm>
                <a:off x="4687427" y="4259047"/>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18" name="Rectangle 117"/>
              <p:cNvSpPr/>
              <p:nvPr/>
            </p:nvSpPr>
            <p:spPr bwMode="auto">
              <a:xfrm>
                <a:off x="5430047" y="4379639"/>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19" name="Rectangle 118"/>
              <p:cNvSpPr/>
              <p:nvPr/>
            </p:nvSpPr>
            <p:spPr bwMode="auto">
              <a:xfrm>
                <a:off x="5304748" y="4382124"/>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0" name="Rectangle 119"/>
              <p:cNvSpPr/>
              <p:nvPr/>
            </p:nvSpPr>
            <p:spPr bwMode="auto">
              <a:xfrm>
                <a:off x="5184541" y="4379639"/>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1" name="Rectangle 120"/>
              <p:cNvSpPr/>
              <p:nvPr/>
            </p:nvSpPr>
            <p:spPr bwMode="auto">
              <a:xfrm>
                <a:off x="5061788" y="4382124"/>
                <a:ext cx="122858" cy="12285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2" name="Rectangle 121"/>
              <p:cNvSpPr/>
              <p:nvPr/>
            </p:nvSpPr>
            <p:spPr bwMode="auto">
              <a:xfrm>
                <a:off x="4931212" y="4381905"/>
                <a:ext cx="122858" cy="12285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3" name="Rectangle 122"/>
              <p:cNvSpPr/>
              <p:nvPr/>
            </p:nvSpPr>
            <p:spPr bwMode="auto">
              <a:xfrm>
                <a:off x="4805913" y="4380414"/>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4" name="Rectangle 123"/>
              <p:cNvSpPr/>
              <p:nvPr/>
            </p:nvSpPr>
            <p:spPr bwMode="auto">
              <a:xfrm>
                <a:off x="4685706" y="438190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5" name="Rectangle 124"/>
              <p:cNvSpPr/>
              <p:nvPr/>
            </p:nvSpPr>
            <p:spPr bwMode="auto">
              <a:xfrm>
                <a:off x="4562953" y="4380414"/>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7" name="Rectangle 126"/>
              <p:cNvSpPr/>
              <p:nvPr/>
            </p:nvSpPr>
            <p:spPr bwMode="auto">
              <a:xfrm>
                <a:off x="5305948" y="4504370"/>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8" name="Rectangle 127"/>
              <p:cNvSpPr/>
              <p:nvPr/>
            </p:nvSpPr>
            <p:spPr bwMode="auto">
              <a:xfrm>
                <a:off x="5185741" y="450188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9" name="Rectangle 128"/>
              <p:cNvSpPr/>
              <p:nvPr/>
            </p:nvSpPr>
            <p:spPr bwMode="auto">
              <a:xfrm>
                <a:off x="5062988" y="4504370"/>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30" name="Rectangle 129"/>
              <p:cNvSpPr/>
              <p:nvPr/>
            </p:nvSpPr>
            <p:spPr bwMode="auto">
              <a:xfrm>
                <a:off x="4932412" y="4504151"/>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31" name="Rectangle 130"/>
              <p:cNvSpPr/>
              <p:nvPr/>
            </p:nvSpPr>
            <p:spPr bwMode="auto">
              <a:xfrm>
                <a:off x="4807113" y="4502660"/>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32" name="Rectangle 131"/>
              <p:cNvSpPr/>
              <p:nvPr/>
            </p:nvSpPr>
            <p:spPr bwMode="auto">
              <a:xfrm>
                <a:off x="4686906" y="4504151"/>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33" name="Rectangle 132"/>
              <p:cNvSpPr/>
              <p:nvPr/>
            </p:nvSpPr>
            <p:spPr bwMode="auto">
              <a:xfrm>
                <a:off x="4564153" y="4502660"/>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37" name="Rectangle 136"/>
              <p:cNvSpPr/>
              <p:nvPr/>
            </p:nvSpPr>
            <p:spPr bwMode="auto">
              <a:xfrm>
                <a:off x="5061267" y="4627228"/>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38" name="Rectangle 137"/>
              <p:cNvSpPr/>
              <p:nvPr/>
            </p:nvSpPr>
            <p:spPr bwMode="auto">
              <a:xfrm>
                <a:off x="4930691" y="4627009"/>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39" name="Rectangle 138"/>
              <p:cNvSpPr/>
              <p:nvPr/>
            </p:nvSpPr>
            <p:spPr bwMode="auto">
              <a:xfrm>
                <a:off x="4805392" y="4625518"/>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40" name="Rectangle 139"/>
              <p:cNvSpPr/>
              <p:nvPr/>
            </p:nvSpPr>
            <p:spPr bwMode="auto">
              <a:xfrm>
                <a:off x="4685185" y="4627009"/>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41" name="Rectangle 140"/>
              <p:cNvSpPr/>
              <p:nvPr/>
            </p:nvSpPr>
            <p:spPr bwMode="auto">
              <a:xfrm>
                <a:off x="4562432" y="4625518"/>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44" name="Rectangle 143"/>
              <p:cNvSpPr/>
              <p:nvPr/>
            </p:nvSpPr>
            <p:spPr bwMode="auto">
              <a:xfrm>
                <a:off x="5188731" y="4009132"/>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45" name="Rectangle 144"/>
              <p:cNvSpPr/>
              <p:nvPr/>
            </p:nvSpPr>
            <p:spPr bwMode="auto">
              <a:xfrm>
                <a:off x="5065978" y="4011617"/>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46" name="Rectangle 145"/>
              <p:cNvSpPr/>
              <p:nvPr/>
            </p:nvSpPr>
            <p:spPr bwMode="auto">
              <a:xfrm>
                <a:off x="4935402" y="4011398"/>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50" name="Rectangle 149"/>
              <p:cNvSpPr/>
              <p:nvPr/>
            </p:nvSpPr>
            <p:spPr bwMode="auto">
              <a:xfrm>
                <a:off x="5432516" y="4131990"/>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51" name="Rectangle 150"/>
              <p:cNvSpPr/>
              <p:nvPr/>
            </p:nvSpPr>
            <p:spPr bwMode="auto">
              <a:xfrm>
                <a:off x="5307217" y="413447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52" name="Rectangle 151"/>
              <p:cNvSpPr/>
              <p:nvPr/>
            </p:nvSpPr>
            <p:spPr bwMode="auto">
              <a:xfrm>
                <a:off x="5187010" y="4131990"/>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53" name="Rectangle 152"/>
              <p:cNvSpPr/>
              <p:nvPr/>
            </p:nvSpPr>
            <p:spPr bwMode="auto">
              <a:xfrm>
                <a:off x="5064257" y="413447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54" name="Rectangle 153"/>
              <p:cNvSpPr/>
              <p:nvPr/>
            </p:nvSpPr>
            <p:spPr bwMode="auto">
              <a:xfrm>
                <a:off x="4933681" y="4134256"/>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55" name="Rectangle 154"/>
              <p:cNvSpPr/>
              <p:nvPr/>
            </p:nvSpPr>
            <p:spPr bwMode="auto">
              <a:xfrm>
                <a:off x="4808382" y="413276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grpSp>
      <p:sp>
        <p:nvSpPr>
          <p:cNvPr id="134"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Marginal, Conditional and Joint Probability</a:t>
            </a:r>
            <a:endParaRPr lang="en-US" sz="2800">
              <a:ea typeface="+mj-ea"/>
              <a:cs typeface="+mj-cs"/>
            </a:endParaRPr>
          </a:p>
        </p:txBody>
      </p:sp>
    </p:spTree>
    <p:extLst>
      <p:ext uri="{BB962C8B-B14F-4D97-AF65-F5344CB8AC3E}">
        <p14:creationId xmlns:p14="http://schemas.microsoft.com/office/powerpoint/2010/main" val="383165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Cube 8"/>
          <p:cNvSpPr/>
          <p:nvPr/>
        </p:nvSpPr>
        <p:spPr bwMode="auto">
          <a:xfrm>
            <a:off x="457200" y="1752600"/>
            <a:ext cx="3352800" cy="762000"/>
          </a:xfrm>
          <a:prstGeom prst="cube">
            <a:avLst>
              <a:gd name="adj" fmla="val 582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1412731" y="1383268"/>
            <a:ext cx="1787669" cy="369332"/>
          </a:xfrm>
          <a:prstGeom prst="rect">
            <a:avLst/>
          </a:prstGeom>
          <a:noFill/>
        </p:spPr>
        <p:txBody>
          <a:bodyPr wrap="none" rtlCol="0">
            <a:spAutoFit/>
          </a:bodyPr>
          <a:lstStyle/>
          <a:p>
            <a:r>
              <a:rPr lang="en-US"/>
              <a:t>The Reservoir </a:t>
            </a:r>
          </a:p>
        </p:txBody>
      </p:sp>
      <p:sp>
        <p:nvSpPr>
          <p:cNvPr id="14" name="Cube 13"/>
          <p:cNvSpPr/>
          <p:nvPr/>
        </p:nvSpPr>
        <p:spPr bwMode="auto">
          <a:xfrm>
            <a:off x="2918988" y="1895192"/>
            <a:ext cx="304800" cy="152400"/>
          </a:xfrm>
          <a:prstGeom prst="cube">
            <a:avLst>
              <a:gd name="adj" fmla="val 49950"/>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 name="TextBox 11"/>
          <p:cNvSpPr txBox="1"/>
          <p:nvPr/>
        </p:nvSpPr>
        <p:spPr>
          <a:xfrm>
            <a:off x="3837848" y="1461700"/>
            <a:ext cx="5086649" cy="276999"/>
          </a:xfrm>
          <a:prstGeom prst="rect">
            <a:avLst/>
          </a:prstGeom>
          <a:noFill/>
        </p:spPr>
        <p:txBody>
          <a:bodyPr wrap="none" rtlCol="0">
            <a:spAutoFit/>
          </a:bodyPr>
          <a:lstStyle/>
          <a:p>
            <a:r>
              <a:rPr lang="en-US" sz="1200" b="0"/>
              <a:t>Permeability Given Porosity = </a:t>
            </a:r>
            <a:r>
              <a:rPr lang="el-GR" sz="1200"/>
              <a:t>φ</a:t>
            </a:r>
            <a:r>
              <a:rPr lang="en-US" sz="1200" baseline="-25000"/>
              <a:t>1</a:t>
            </a:r>
            <a:r>
              <a:rPr lang="en-US" sz="1200" b="0"/>
              <a:t> at </a:t>
            </a:r>
            <a:r>
              <a:rPr lang="en-US" sz="1200"/>
              <a:t>u</a:t>
            </a:r>
            <a:r>
              <a:rPr lang="en-US" sz="1200" baseline="-25000"/>
              <a:t>0</a:t>
            </a:r>
            <a:r>
              <a:rPr lang="en-US" sz="1200" b="0"/>
              <a:t>? What kind of distribution is that?</a:t>
            </a:r>
            <a:endParaRPr lang="en-US" sz="1200" baseline="-25000"/>
          </a:p>
        </p:txBody>
      </p:sp>
      <p:sp>
        <p:nvSpPr>
          <p:cNvPr id="15" name="Freeform 14"/>
          <p:cNvSpPr/>
          <p:nvPr/>
        </p:nvSpPr>
        <p:spPr bwMode="auto">
          <a:xfrm rot="21252570">
            <a:off x="3132499" y="1527364"/>
            <a:ext cx="751438" cy="301436"/>
          </a:xfrm>
          <a:custGeom>
            <a:avLst/>
            <a:gdLst>
              <a:gd name="connsiteX0" fmla="*/ 751438 w 751438"/>
              <a:gd name="connsiteY0" fmla="*/ 84153 h 301436"/>
              <a:gd name="connsiteX1" fmla="*/ 253497 w 751438"/>
              <a:gd name="connsiteY1" fmla="*/ 11725 h 301436"/>
              <a:gd name="connsiteX2" fmla="*/ 0 w 751438"/>
              <a:gd name="connsiteY2" fmla="*/ 301436 h 301436"/>
            </a:gdLst>
            <a:ahLst/>
            <a:cxnLst>
              <a:cxn ang="0">
                <a:pos x="connsiteX0" y="connsiteY0"/>
              </a:cxn>
              <a:cxn ang="0">
                <a:pos x="connsiteX1" y="connsiteY1"/>
              </a:cxn>
              <a:cxn ang="0">
                <a:pos x="connsiteX2" y="connsiteY2"/>
              </a:cxn>
            </a:cxnLst>
            <a:rect l="l" t="t" r="r" b="b"/>
            <a:pathLst>
              <a:path w="751438" h="301436">
                <a:moveTo>
                  <a:pt x="751438" y="84153"/>
                </a:moveTo>
                <a:cubicBezTo>
                  <a:pt x="565087" y="29832"/>
                  <a:pt x="378737" y="-24489"/>
                  <a:pt x="253497" y="11725"/>
                </a:cubicBezTo>
                <a:cubicBezTo>
                  <a:pt x="128257" y="47939"/>
                  <a:pt x="64128" y="174687"/>
                  <a:pt x="0" y="301436"/>
                </a:cubicBezTo>
              </a:path>
            </a:pathLst>
          </a:custGeom>
          <a:noFill/>
          <a:ln>
            <a:solidFill>
              <a:schemeClr val="tx1"/>
            </a:solidFill>
            <a:headEnd type="none" w="med" len="med"/>
            <a:tailEnd type="arrow"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grpSp>
        <p:nvGrpSpPr>
          <p:cNvPr id="21" name="Group 20"/>
          <p:cNvGrpSpPr/>
          <p:nvPr/>
        </p:nvGrpSpPr>
        <p:grpSpPr>
          <a:xfrm>
            <a:off x="4114800" y="3810000"/>
            <a:ext cx="3962400" cy="2828673"/>
            <a:chOff x="4114800" y="3836651"/>
            <a:chExt cx="4114800" cy="2937468"/>
          </a:xfrm>
        </p:grpSpPr>
        <p:grpSp>
          <p:nvGrpSpPr>
            <p:cNvPr id="2" name="Group 1"/>
            <p:cNvGrpSpPr/>
            <p:nvPr/>
          </p:nvGrpSpPr>
          <p:grpSpPr>
            <a:xfrm>
              <a:off x="4117255" y="4245596"/>
              <a:ext cx="3956912" cy="2510957"/>
              <a:chOff x="3726037" y="1748135"/>
              <a:chExt cx="5265563" cy="3341395"/>
            </a:xfrm>
          </p:grpSpPr>
          <p:cxnSp>
            <p:nvCxnSpPr>
              <p:cNvPr id="45" name="Straight Connector 44"/>
              <p:cNvCxnSpPr/>
              <p:nvPr/>
            </p:nvCxnSpPr>
            <p:spPr bwMode="auto">
              <a:xfrm>
                <a:off x="4425576" y="183477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7" name="Straight Connector 56"/>
              <p:cNvCxnSpPr/>
              <p:nvPr/>
            </p:nvCxnSpPr>
            <p:spPr bwMode="auto">
              <a:xfrm>
                <a:off x="4419600" y="253648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9" name="TextBox 58"/>
              <p:cNvSpPr txBox="1"/>
              <p:nvPr/>
            </p:nvSpPr>
            <p:spPr>
              <a:xfrm>
                <a:off x="4419600" y="2514600"/>
                <a:ext cx="395060" cy="245740"/>
              </a:xfrm>
              <a:prstGeom prst="rect">
                <a:avLst/>
              </a:prstGeom>
              <a:noFill/>
            </p:spPr>
            <p:txBody>
              <a:bodyPr wrap="none" rtlCol="0">
                <a:spAutoFit/>
              </a:bodyPr>
              <a:lstStyle/>
              <a:p>
                <a:r>
                  <a:rPr lang="en-US" sz="600" b="0"/>
                  <a:t>5%</a:t>
                </a:r>
              </a:p>
            </p:txBody>
          </p:sp>
          <p:sp>
            <p:nvSpPr>
              <p:cNvPr id="60" name="TextBox 59"/>
              <p:cNvSpPr txBox="1"/>
              <p:nvPr/>
            </p:nvSpPr>
            <p:spPr>
              <a:xfrm>
                <a:off x="4851920" y="2506189"/>
                <a:ext cx="452657" cy="245740"/>
              </a:xfrm>
              <a:prstGeom prst="rect">
                <a:avLst/>
              </a:prstGeom>
              <a:noFill/>
            </p:spPr>
            <p:txBody>
              <a:bodyPr wrap="none" rtlCol="0">
                <a:spAutoFit/>
              </a:bodyPr>
              <a:lstStyle/>
              <a:p>
                <a:r>
                  <a:rPr lang="en-US" sz="600" b="0"/>
                  <a:t>10%</a:t>
                </a:r>
              </a:p>
            </p:txBody>
          </p:sp>
          <p:sp>
            <p:nvSpPr>
              <p:cNvPr id="61" name="TextBox 60"/>
              <p:cNvSpPr txBox="1"/>
              <p:nvPr/>
            </p:nvSpPr>
            <p:spPr>
              <a:xfrm>
                <a:off x="5309120" y="2505547"/>
                <a:ext cx="452657" cy="245740"/>
              </a:xfrm>
              <a:prstGeom prst="rect">
                <a:avLst/>
              </a:prstGeom>
              <a:noFill/>
            </p:spPr>
            <p:txBody>
              <a:bodyPr wrap="none" rtlCol="0">
                <a:spAutoFit/>
              </a:bodyPr>
              <a:lstStyle/>
              <a:p>
                <a:r>
                  <a:rPr lang="en-US" sz="600" b="0"/>
                  <a:t>15%</a:t>
                </a:r>
              </a:p>
            </p:txBody>
          </p:sp>
          <p:sp>
            <p:nvSpPr>
              <p:cNvPr id="62" name="TextBox 61"/>
              <p:cNvSpPr txBox="1"/>
              <p:nvPr/>
            </p:nvSpPr>
            <p:spPr>
              <a:xfrm>
                <a:off x="5580948" y="1748135"/>
                <a:ext cx="3410652" cy="450523"/>
              </a:xfrm>
              <a:prstGeom prst="rect">
                <a:avLst/>
              </a:prstGeom>
              <a:noFill/>
            </p:spPr>
            <p:txBody>
              <a:bodyPr wrap="square" rtlCol="0">
                <a:spAutoFit/>
              </a:bodyPr>
              <a:lstStyle/>
              <a:p>
                <a:r>
                  <a:rPr lang="en-US" sz="800"/>
                  <a:t>Joint Distribution</a:t>
                </a:r>
              </a:p>
              <a:p>
                <a:r>
                  <a:rPr lang="en-US" sz="800"/>
                  <a:t>Continuous Joint Probability Density Function</a:t>
                </a:r>
              </a:p>
            </p:txBody>
          </p:sp>
          <p:cxnSp>
            <p:nvCxnSpPr>
              <p:cNvPr id="63" name="Straight Connector 62"/>
              <p:cNvCxnSpPr/>
              <p:nvPr/>
            </p:nvCxnSpPr>
            <p:spPr bwMode="auto">
              <a:xfrm>
                <a:off x="4425576" y="29447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a:off x="4419600" y="36464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5" name="TextBox 64"/>
              <p:cNvSpPr txBox="1"/>
              <p:nvPr/>
            </p:nvSpPr>
            <p:spPr>
              <a:xfrm>
                <a:off x="4419600" y="3624590"/>
                <a:ext cx="395060" cy="245740"/>
              </a:xfrm>
              <a:prstGeom prst="rect">
                <a:avLst/>
              </a:prstGeom>
              <a:noFill/>
            </p:spPr>
            <p:txBody>
              <a:bodyPr wrap="none" rtlCol="0">
                <a:spAutoFit/>
              </a:bodyPr>
              <a:lstStyle/>
              <a:p>
                <a:r>
                  <a:rPr lang="en-US" sz="600" b="0"/>
                  <a:t>5%</a:t>
                </a:r>
              </a:p>
            </p:txBody>
          </p:sp>
          <p:sp>
            <p:nvSpPr>
              <p:cNvPr id="66" name="TextBox 65"/>
              <p:cNvSpPr txBox="1"/>
              <p:nvPr/>
            </p:nvSpPr>
            <p:spPr>
              <a:xfrm>
                <a:off x="4851920" y="3616179"/>
                <a:ext cx="452657" cy="245740"/>
              </a:xfrm>
              <a:prstGeom prst="rect">
                <a:avLst/>
              </a:prstGeom>
              <a:noFill/>
            </p:spPr>
            <p:txBody>
              <a:bodyPr wrap="none" rtlCol="0">
                <a:spAutoFit/>
              </a:bodyPr>
              <a:lstStyle/>
              <a:p>
                <a:r>
                  <a:rPr lang="en-US" sz="600" b="0"/>
                  <a:t>10%</a:t>
                </a:r>
              </a:p>
            </p:txBody>
          </p:sp>
          <p:sp>
            <p:nvSpPr>
              <p:cNvPr id="67" name="TextBox 66"/>
              <p:cNvSpPr txBox="1"/>
              <p:nvPr/>
            </p:nvSpPr>
            <p:spPr>
              <a:xfrm>
                <a:off x="5309120" y="3615537"/>
                <a:ext cx="452657" cy="245740"/>
              </a:xfrm>
              <a:prstGeom prst="rect">
                <a:avLst/>
              </a:prstGeom>
              <a:noFill/>
            </p:spPr>
            <p:txBody>
              <a:bodyPr wrap="none" rtlCol="0">
                <a:spAutoFit/>
              </a:bodyPr>
              <a:lstStyle/>
              <a:p>
                <a:r>
                  <a:rPr lang="en-US" sz="600" b="0"/>
                  <a:t>15%</a:t>
                </a:r>
              </a:p>
            </p:txBody>
          </p:sp>
          <p:sp>
            <p:nvSpPr>
              <p:cNvPr id="68" name="TextBox 67"/>
              <p:cNvSpPr txBox="1"/>
              <p:nvPr/>
            </p:nvSpPr>
            <p:spPr>
              <a:xfrm>
                <a:off x="5580090" y="2858125"/>
                <a:ext cx="3008178" cy="716741"/>
              </a:xfrm>
              <a:prstGeom prst="rect">
                <a:avLst/>
              </a:prstGeom>
              <a:noFill/>
            </p:spPr>
            <p:txBody>
              <a:bodyPr wrap="none" rtlCol="0">
                <a:spAutoFit/>
              </a:bodyPr>
              <a:lstStyle/>
              <a:p>
                <a:r>
                  <a:rPr lang="en-US" sz="800"/>
                  <a:t>Joint Probability</a:t>
                </a:r>
              </a:p>
              <a:p>
                <a:r>
                  <a:rPr lang="en-US" sz="700"/>
                  <a:t>Event A: 12% &lt; </a:t>
                </a:r>
                <a:r>
                  <a:rPr lang="el-GR" sz="700"/>
                  <a:t>φ</a:t>
                </a:r>
                <a:r>
                  <a:rPr lang="en-US" sz="700"/>
                  <a:t> &lt; 14% and 600mD &lt; k &lt; 900mD</a:t>
                </a:r>
              </a:p>
              <a:p>
                <a:r>
                  <a:rPr lang="en-US" sz="700"/>
                  <a:t>P(12% &lt; </a:t>
                </a:r>
                <a:r>
                  <a:rPr lang="el-GR" sz="700"/>
                  <a:t>φ</a:t>
                </a:r>
                <a:r>
                  <a:rPr lang="en-US" sz="700"/>
                  <a:t> &lt; 14% ∩ 600mD &lt; k &lt; 900mD)</a:t>
                </a:r>
              </a:p>
              <a:p>
                <a:endParaRPr lang="en-US" sz="700"/>
              </a:p>
            </p:txBody>
          </p:sp>
          <p:sp>
            <p:nvSpPr>
              <p:cNvPr id="6" name="Oval 5"/>
              <p:cNvSpPr/>
              <p:nvPr/>
            </p:nvSpPr>
            <p:spPr bwMode="auto">
              <a:xfrm rot="20139743">
                <a:off x="4634125" y="1887475"/>
                <a:ext cx="900569" cy="390808"/>
              </a:xfrm>
              <a:prstGeom prst="ellipse">
                <a:avLst/>
              </a:prstGeom>
              <a:solidFill>
                <a:schemeClr val="accent1">
                  <a:lumMod val="40000"/>
                  <a:lumOff val="60000"/>
                </a:scheme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89" name="TextBox 88"/>
              <p:cNvSpPr txBox="1"/>
              <p:nvPr/>
            </p:nvSpPr>
            <p:spPr>
              <a:xfrm>
                <a:off x="3913589" y="2405390"/>
                <a:ext cx="548647" cy="245740"/>
              </a:xfrm>
              <a:prstGeom prst="rect">
                <a:avLst/>
              </a:prstGeom>
              <a:noFill/>
            </p:spPr>
            <p:txBody>
              <a:bodyPr wrap="none" rtlCol="0">
                <a:spAutoFit/>
              </a:bodyPr>
              <a:lstStyle/>
              <a:p>
                <a:r>
                  <a:rPr lang="en-US" sz="600" b="0"/>
                  <a:t>10 mD</a:t>
                </a:r>
              </a:p>
            </p:txBody>
          </p:sp>
          <p:sp>
            <p:nvSpPr>
              <p:cNvPr id="90" name="TextBox 89"/>
              <p:cNvSpPr txBox="1"/>
              <p:nvPr/>
            </p:nvSpPr>
            <p:spPr>
              <a:xfrm>
                <a:off x="3837389" y="2108284"/>
                <a:ext cx="606244" cy="245740"/>
              </a:xfrm>
              <a:prstGeom prst="rect">
                <a:avLst/>
              </a:prstGeom>
              <a:noFill/>
            </p:spPr>
            <p:txBody>
              <a:bodyPr wrap="none" rtlCol="0">
                <a:spAutoFit/>
              </a:bodyPr>
              <a:lstStyle/>
              <a:p>
                <a:r>
                  <a:rPr lang="en-US" sz="600" b="0"/>
                  <a:t>100 mD</a:t>
                </a:r>
              </a:p>
            </p:txBody>
          </p:sp>
          <p:sp>
            <p:nvSpPr>
              <p:cNvPr id="91" name="TextBox 90"/>
              <p:cNvSpPr txBox="1"/>
              <p:nvPr/>
            </p:nvSpPr>
            <p:spPr>
              <a:xfrm>
                <a:off x="3726037" y="1803484"/>
                <a:ext cx="691570" cy="245740"/>
              </a:xfrm>
              <a:prstGeom prst="rect">
                <a:avLst/>
              </a:prstGeom>
              <a:noFill/>
            </p:spPr>
            <p:txBody>
              <a:bodyPr wrap="none" rtlCol="0">
                <a:spAutoFit/>
              </a:bodyPr>
              <a:lstStyle/>
              <a:p>
                <a:r>
                  <a:rPr lang="en-US" sz="600" b="0"/>
                  <a:t>1,000 mD</a:t>
                </a:r>
              </a:p>
            </p:txBody>
          </p:sp>
          <p:cxnSp>
            <p:nvCxnSpPr>
              <p:cNvPr id="92" name="Straight Connector 91"/>
              <p:cNvCxnSpPr/>
              <p:nvPr/>
            </p:nvCxnSpPr>
            <p:spPr bwMode="auto">
              <a:xfrm>
                <a:off x="4425576" y="29508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4419600" y="36525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4" name="Oval 93"/>
              <p:cNvSpPr/>
              <p:nvPr/>
            </p:nvSpPr>
            <p:spPr bwMode="auto">
              <a:xfrm rot="20139743">
                <a:off x="4634125" y="3003505"/>
                <a:ext cx="900569" cy="390808"/>
              </a:xfrm>
              <a:prstGeom prst="ellipse">
                <a:avLst/>
              </a:prstGeom>
              <a:solidFill>
                <a:schemeClr val="bg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95" name="TextBox 94"/>
              <p:cNvSpPr txBox="1"/>
              <p:nvPr/>
            </p:nvSpPr>
            <p:spPr>
              <a:xfrm>
                <a:off x="3913589" y="3521420"/>
                <a:ext cx="548647" cy="245740"/>
              </a:xfrm>
              <a:prstGeom prst="rect">
                <a:avLst/>
              </a:prstGeom>
              <a:noFill/>
            </p:spPr>
            <p:txBody>
              <a:bodyPr wrap="none" rtlCol="0">
                <a:spAutoFit/>
              </a:bodyPr>
              <a:lstStyle/>
              <a:p>
                <a:r>
                  <a:rPr lang="en-US" sz="600" b="0"/>
                  <a:t>10 mD</a:t>
                </a:r>
              </a:p>
            </p:txBody>
          </p:sp>
          <p:sp>
            <p:nvSpPr>
              <p:cNvPr id="96" name="TextBox 95"/>
              <p:cNvSpPr txBox="1"/>
              <p:nvPr/>
            </p:nvSpPr>
            <p:spPr>
              <a:xfrm>
                <a:off x="3837389" y="3224314"/>
                <a:ext cx="606244" cy="245740"/>
              </a:xfrm>
              <a:prstGeom prst="rect">
                <a:avLst/>
              </a:prstGeom>
              <a:noFill/>
            </p:spPr>
            <p:txBody>
              <a:bodyPr wrap="none" rtlCol="0">
                <a:spAutoFit/>
              </a:bodyPr>
              <a:lstStyle/>
              <a:p>
                <a:r>
                  <a:rPr lang="en-US" sz="600" b="0"/>
                  <a:t>100 mD</a:t>
                </a:r>
              </a:p>
            </p:txBody>
          </p:sp>
          <p:sp>
            <p:nvSpPr>
              <p:cNvPr id="97" name="TextBox 96"/>
              <p:cNvSpPr txBox="1"/>
              <p:nvPr/>
            </p:nvSpPr>
            <p:spPr>
              <a:xfrm>
                <a:off x="3726037" y="2919514"/>
                <a:ext cx="691570" cy="245740"/>
              </a:xfrm>
              <a:prstGeom prst="rect">
                <a:avLst/>
              </a:prstGeom>
              <a:noFill/>
            </p:spPr>
            <p:txBody>
              <a:bodyPr wrap="none" rtlCol="0">
                <a:spAutoFit/>
              </a:bodyPr>
              <a:lstStyle/>
              <a:p>
                <a:r>
                  <a:rPr lang="en-US" sz="600" b="0"/>
                  <a:t>1,000 mD</a:t>
                </a:r>
              </a:p>
            </p:txBody>
          </p:sp>
          <p:sp>
            <p:nvSpPr>
              <p:cNvPr id="7" name="Rectangle 6"/>
              <p:cNvSpPr/>
              <p:nvPr/>
            </p:nvSpPr>
            <p:spPr bwMode="auto">
              <a:xfrm>
                <a:off x="5186262" y="3077542"/>
                <a:ext cx="122858" cy="12285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cxnSp>
            <p:nvCxnSpPr>
              <p:cNvPr id="98" name="Straight Connector 97"/>
              <p:cNvCxnSpPr/>
              <p:nvPr/>
            </p:nvCxnSpPr>
            <p:spPr bwMode="auto">
              <a:xfrm>
                <a:off x="4431795" y="41639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4425819" y="48656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0" name="TextBox 99"/>
              <p:cNvSpPr txBox="1"/>
              <p:nvPr/>
            </p:nvSpPr>
            <p:spPr>
              <a:xfrm>
                <a:off x="4425819" y="4843790"/>
                <a:ext cx="395060" cy="245740"/>
              </a:xfrm>
              <a:prstGeom prst="rect">
                <a:avLst/>
              </a:prstGeom>
              <a:noFill/>
            </p:spPr>
            <p:txBody>
              <a:bodyPr wrap="none" rtlCol="0">
                <a:spAutoFit/>
              </a:bodyPr>
              <a:lstStyle/>
              <a:p>
                <a:r>
                  <a:rPr lang="en-US" sz="600" b="0"/>
                  <a:t>5%</a:t>
                </a:r>
              </a:p>
            </p:txBody>
          </p:sp>
          <p:sp>
            <p:nvSpPr>
              <p:cNvPr id="101" name="TextBox 100"/>
              <p:cNvSpPr txBox="1"/>
              <p:nvPr/>
            </p:nvSpPr>
            <p:spPr>
              <a:xfrm>
                <a:off x="4858140" y="4835379"/>
                <a:ext cx="452657" cy="245740"/>
              </a:xfrm>
              <a:prstGeom prst="rect">
                <a:avLst/>
              </a:prstGeom>
              <a:noFill/>
            </p:spPr>
            <p:txBody>
              <a:bodyPr wrap="none" rtlCol="0">
                <a:spAutoFit/>
              </a:bodyPr>
              <a:lstStyle/>
              <a:p>
                <a:r>
                  <a:rPr lang="en-US" sz="600" b="0"/>
                  <a:t>10%</a:t>
                </a:r>
              </a:p>
            </p:txBody>
          </p:sp>
          <p:sp>
            <p:nvSpPr>
              <p:cNvPr id="102" name="TextBox 101"/>
              <p:cNvSpPr txBox="1"/>
              <p:nvPr/>
            </p:nvSpPr>
            <p:spPr>
              <a:xfrm>
                <a:off x="5315340" y="4834737"/>
                <a:ext cx="452657" cy="245740"/>
              </a:xfrm>
              <a:prstGeom prst="rect">
                <a:avLst/>
              </a:prstGeom>
              <a:noFill/>
            </p:spPr>
            <p:txBody>
              <a:bodyPr wrap="none" rtlCol="0">
                <a:spAutoFit/>
              </a:bodyPr>
              <a:lstStyle/>
              <a:p>
                <a:r>
                  <a:rPr lang="en-US" sz="600" b="0"/>
                  <a:t>15%</a:t>
                </a:r>
              </a:p>
            </p:txBody>
          </p:sp>
          <p:sp>
            <p:nvSpPr>
              <p:cNvPr id="103" name="TextBox 102"/>
              <p:cNvSpPr txBox="1"/>
              <p:nvPr/>
            </p:nvSpPr>
            <p:spPr>
              <a:xfrm>
                <a:off x="5586308" y="4077325"/>
                <a:ext cx="2466356" cy="532437"/>
              </a:xfrm>
              <a:prstGeom prst="rect">
                <a:avLst/>
              </a:prstGeom>
              <a:noFill/>
            </p:spPr>
            <p:txBody>
              <a:bodyPr wrap="none" rtlCol="0">
                <a:spAutoFit/>
              </a:bodyPr>
              <a:lstStyle/>
              <a:p>
                <a:r>
                  <a:rPr lang="en-US" sz="800"/>
                  <a:t>Joint Probability Density Function</a:t>
                </a:r>
              </a:p>
              <a:p>
                <a:r>
                  <a:rPr lang="en-US" sz="700"/>
                  <a:t>Binned</a:t>
                </a:r>
              </a:p>
              <a:p>
                <a:r>
                  <a:rPr lang="en-US" sz="500" b="0"/>
                  <a:t>(0% bins removed)</a:t>
                </a:r>
              </a:p>
            </p:txBody>
          </p:sp>
          <p:cxnSp>
            <p:nvCxnSpPr>
              <p:cNvPr id="104" name="Straight Connector 103"/>
              <p:cNvCxnSpPr/>
              <p:nvPr/>
            </p:nvCxnSpPr>
            <p:spPr bwMode="auto">
              <a:xfrm>
                <a:off x="4431795" y="41700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5" name="Straight Connector 104"/>
              <p:cNvCxnSpPr/>
              <p:nvPr/>
            </p:nvCxnSpPr>
            <p:spPr bwMode="auto">
              <a:xfrm>
                <a:off x="4425819" y="48717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7" name="TextBox 106"/>
              <p:cNvSpPr txBox="1"/>
              <p:nvPr/>
            </p:nvSpPr>
            <p:spPr>
              <a:xfrm>
                <a:off x="3919808" y="4740623"/>
                <a:ext cx="548647" cy="245740"/>
              </a:xfrm>
              <a:prstGeom prst="rect">
                <a:avLst/>
              </a:prstGeom>
              <a:noFill/>
            </p:spPr>
            <p:txBody>
              <a:bodyPr wrap="none" rtlCol="0">
                <a:spAutoFit/>
              </a:bodyPr>
              <a:lstStyle/>
              <a:p>
                <a:r>
                  <a:rPr lang="en-US" sz="600" b="0"/>
                  <a:t>10 mD</a:t>
                </a:r>
              </a:p>
            </p:txBody>
          </p:sp>
          <p:sp>
            <p:nvSpPr>
              <p:cNvPr id="108" name="TextBox 107"/>
              <p:cNvSpPr txBox="1"/>
              <p:nvPr/>
            </p:nvSpPr>
            <p:spPr>
              <a:xfrm>
                <a:off x="3843608" y="4443513"/>
                <a:ext cx="606244" cy="245740"/>
              </a:xfrm>
              <a:prstGeom prst="rect">
                <a:avLst/>
              </a:prstGeom>
              <a:noFill/>
            </p:spPr>
            <p:txBody>
              <a:bodyPr wrap="none" rtlCol="0">
                <a:spAutoFit/>
              </a:bodyPr>
              <a:lstStyle/>
              <a:p>
                <a:r>
                  <a:rPr lang="en-US" sz="600" b="0"/>
                  <a:t>100 mD</a:t>
                </a:r>
              </a:p>
            </p:txBody>
          </p:sp>
          <p:sp>
            <p:nvSpPr>
              <p:cNvPr id="109" name="TextBox 108"/>
              <p:cNvSpPr txBox="1"/>
              <p:nvPr/>
            </p:nvSpPr>
            <p:spPr>
              <a:xfrm>
                <a:off x="3732255" y="4138715"/>
                <a:ext cx="691570" cy="245740"/>
              </a:xfrm>
              <a:prstGeom prst="rect">
                <a:avLst/>
              </a:prstGeom>
              <a:noFill/>
            </p:spPr>
            <p:txBody>
              <a:bodyPr wrap="none" rtlCol="0">
                <a:spAutoFit/>
              </a:bodyPr>
              <a:lstStyle/>
              <a:p>
                <a:r>
                  <a:rPr lang="en-US" sz="600" b="0"/>
                  <a:t>1,000 mD</a:t>
                </a:r>
              </a:p>
            </p:txBody>
          </p:sp>
          <p:sp>
            <p:nvSpPr>
              <p:cNvPr id="110" name="Rectangle 109"/>
              <p:cNvSpPr/>
              <p:nvPr/>
            </p:nvSpPr>
            <p:spPr bwMode="auto">
              <a:xfrm>
                <a:off x="5431768" y="4256781"/>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11" name="Rectangle 110"/>
              <p:cNvSpPr/>
              <p:nvPr/>
            </p:nvSpPr>
            <p:spPr bwMode="auto">
              <a:xfrm>
                <a:off x="5306469" y="4259266"/>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12" name="Rectangle 111"/>
              <p:cNvSpPr/>
              <p:nvPr/>
            </p:nvSpPr>
            <p:spPr bwMode="auto">
              <a:xfrm>
                <a:off x="5186262" y="4256781"/>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13" name="Rectangle 112"/>
              <p:cNvSpPr/>
              <p:nvPr/>
            </p:nvSpPr>
            <p:spPr bwMode="auto">
              <a:xfrm>
                <a:off x="5063509" y="4259266"/>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14" name="Rectangle 113"/>
              <p:cNvSpPr/>
              <p:nvPr/>
            </p:nvSpPr>
            <p:spPr bwMode="auto">
              <a:xfrm>
                <a:off x="4932933" y="4259047"/>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15" name="Rectangle 114"/>
              <p:cNvSpPr/>
              <p:nvPr/>
            </p:nvSpPr>
            <p:spPr bwMode="auto">
              <a:xfrm>
                <a:off x="4807634" y="4257556"/>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16" name="Rectangle 115"/>
              <p:cNvSpPr/>
              <p:nvPr/>
            </p:nvSpPr>
            <p:spPr bwMode="auto">
              <a:xfrm>
                <a:off x="4687427" y="4259047"/>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18" name="Rectangle 117"/>
              <p:cNvSpPr/>
              <p:nvPr/>
            </p:nvSpPr>
            <p:spPr bwMode="auto">
              <a:xfrm>
                <a:off x="5430047" y="4379639"/>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19" name="Rectangle 118"/>
              <p:cNvSpPr/>
              <p:nvPr/>
            </p:nvSpPr>
            <p:spPr bwMode="auto">
              <a:xfrm>
                <a:off x="5304748" y="4382124"/>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20" name="Rectangle 119"/>
              <p:cNvSpPr/>
              <p:nvPr/>
            </p:nvSpPr>
            <p:spPr bwMode="auto">
              <a:xfrm>
                <a:off x="5184541" y="4379639"/>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21" name="Rectangle 120"/>
              <p:cNvSpPr/>
              <p:nvPr/>
            </p:nvSpPr>
            <p:spPr bwMode="auto">
              <a:xfrm>
                <a:off x="5061788" y="4382124"/>
                <a:ext cx="122858" cy="12285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22" name="Rectangle 121"/>
              <p:cNvSpPr/>
              <p:nvPr/>
            </p:nvSpPr>
            <p:spPr bwMode="auto">
              <a:xfrm>
                <a:off x="4931212" y="4381905"/>
                <a:ext cx="122858" cy="12285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23" name="Rectangle 122"/>
              <p:cNvSpPr/>
              <p:nvPr/>
            </p:nvSpPr>
            <p:spPr bwMode="auto">
              <a:xfrm>
                <a:off x="4805913" y="4380414"/>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24" name="Rectangle 123"/>
              <p:cNvSpPr/>
              <p:nvPr/>
            </p:nvSpPr>
            <p:spPr bwMode="auto">
              <a:xfrm>
                <a:off x="4685706" y="438190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25" name="Rectangle 124"/>
              <p:cNvSpPr/>
              <p:nvPr/>
            </p:nvSpPr>
            <p:spPr bwMode="auto">
              <a:xfrm>
                <a:off x="4562953" y="4380414"/>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27" name="Rectangle 126"/>
              <p:cNvSpPr/>
              <p:nvPr/>
            </p:nvSpPr>
            <p:spPr bwMode="auto">
              <a:xfrm>
                <a:off x="5305948" y="4504370"/>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28" name="Rectangle 127"/>
              <p:cNvSpPr/>
              <p:nvPr/>
            </p:nvSpPr>
            <p:spPr bwMode="auto">
              <a:xfrm>
                <a:off x="5185741" y="450188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29" name="Rectangle 128"/>
              <p:cNvSpPr/>
              <p:nvPr/>
            </p:nvSpPr>
            <p:spPr bwMode="auto">
              <a:xfrm>
                <a:off x="5062988" y="4504370"/>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30" name="Rectangle 129"/>
              <p:cNvSpPr/>
              <p:nvPr/>
            </p:nvSpPr>
            <p:spPr bwMode="auto">
              <a:xfrm>
                <a:off x="4932412" y="4504151"/>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31" name="Rectangle 130"/>
              <p:cNvSpPr/>
              <p:nvPr/>
            </p:nvSpPr>
            <p:spPr bwMode="auto">
              <a:xfrm>
                <a:off x="4807113" y="4502660"/>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32" name="Rectangle 131"/>
              <p:cNvSpPr/>
              <p:nvPr/>
            </p:nvSpPr>
            <p:spPr bwMode="auto">
              <a:xfrm>
                <a:off x="4686906" y="4504151"/>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33" name="Rectangle 132"/>
              <p:cNvSpPr/>
              <p:nvPr/>
            </p:nvSpPr>
            <p:spPr bwMode="auto">
              <a:xfrm>
                <a:off x="4564153" y="4502660"/>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37" name="Rectangle 136"/>
              <p:cNvSpPr/>
              <p:nvPr/>
            </p:nvSpPr>
            <p:spPr bwMode="auto">
              <a:xfrm>
                <a:off x="5061267" y="4627228"/>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38" name="Rectangle 137"/>
              <p:cNvSpPr/>
              <p:nvPr/>
            </p:nvSpPr>
            <p:spPr bwMode="auto">
              <a:xfrm>
                <a:off x="4930691" y="4627009"/>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39" name="Rectangle 138"/>
              <p:cNvSpPr/>
              <p:nvPr/>
            </p:nvSpPr>
            <p:spPr bwMode="auto">
              <a:xfrm>
                <a:off x="4805392" y="4625518"/>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40" name="Rectangle 139"/>
              <p:cNvSpPr/>
              <p:nvPr/>
            </p:nvSpPr>
            <p:spPr bwMode="auto">
              <a:xfrm>
                <a:off x="4685185" y="4627009"/>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41" name="Rectangle 140"/>
              <p:cNvSpPr/>
              <p:nvPr/>
            </p:nvSpPr>
            <p:spPr bwMode="auto">
              <a:xfrm>
                <a:off x="4562432" y="4625518"/>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44" name="Rectangle 143"/>
              <p:cNvSpPr/>
              <p:nvPr/>
            </p:nvSpPr>
            <p:spPr bwMode="auto">
              <a:xfrm>
                <a:off x="5188731" y="4009132"/>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45" name="Rectangle 144"/>
              <p:cNvSpPr/>
              <p:nvPr/>
            </p:nvSpPr>
            <p:spPr bwMode="auto">
              <a:xfrm>
                <a:off x="5065978" y="4011617"/>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46" name="Rectangle 145"/>
              <p:cNvSpPr/>
              <p:nvPr/>
            </p:nvSpPr>
            <p:spPr bwMode="auto">
              <a:xfrm>
                <a:off x="4935402" y="4011398"/>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50" name="Rectangle 149"/>
              <p:cNvSpPr/>
              <p:nvPr/>
            </p:nvSpPr>
            <p:spPr bwMode="auto">
              <a:xfrm>
                <a:off x="5432516" y="4131990"/>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51" name="Rectangle 150"/>
              <p:cNvSpPr/>
              <p:nvPr/>
            </p:nvSpPr>
            <p:spPr bwMode="auto">
              <a:xfrm>
                <a:off x="5307217" y="413447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52" name="Rectangle 151"/>
              <p:cNvSpPr/>
              <p:nvPr/>
            </p:nvSpPr>
            <p:spPr bwMode="auto">
              <a:xfrm>
                <a:off x="5187010" y="4131990"/>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53" name="Rectangle 152"/>
              <p:cNvSpPr/>
              <p:nvPr/>
            </p:nvSpPr>
            <p:spPr bwMode="auto">
              <a:xfrm>
                <a:off x="5064257" y="413447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54" name="Rectangle 153"/>
              <p:cNvSpPr/>
              <p:nvPr/>
            </p:nvSpPr>
            <p:spPr bwMode="auto">
              <a:xfrm>
                <a:off x="4933681" y="4134256"/>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55" name="Rectangle 154"/>
              <p:cNvSpPr/>
              <p:nvPr/>
            </p:nvSpPr>
            <p:spPr bwMode="auto">
              <a:xfrm>
                <a:off x="4808382" y="413276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grpSp>
        <p:sp>
          <p:nvSpPr>
            <p:cNvPr id="117" name="TextBox 116"/>
            <p:cNvSpPr txBox="1"/>
            <p:nvPr/>
          </p:nvSpPr>
          <p:spPr>
            <a:xfrm>
              <a:off x="5037871" y="3836651"/>
              <a:ext cx="2353529" cy="307777"/>
            </a:xfrm>
            <a:prstGeom prst="rect">
              <a:avLst/>
            </a:prstGeom>
            <a:noFill/>
          </p:spPr>
          <p:txBody>
            <a:bodyPr wrap="none" rtlCol="0">
              <a:spAutoFit/>
            </a:bodyPr>
            <a:lstStyle/>
            <a:p>
              <a:r>
                <a:rPr lang="en-US" sz="1400"/>
                <a:t>Bivariate, Joint Examples</a:t>
              </a:r>
            </a:p>
          </p:txBody>
        </p:sp>
        <p:sp>
          <p:nvSpPr>
            <p:cNvPr id="126" name="Rectangle 125"/>
            <p:cNvSpPr/>
            <p:nvPr/>
          </p:nvSpPr>
          <p:spPr bwMode="auto">
            <a:xfrm>
              <a:off x="4114800" y="3860400"/>
              <a:ext cx="4114800" cy="2913719"/>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a typeface="ＭＳ Ｐゴシック" charset="0"/>
              </a:endParaRPr>
            </a:p>
          </p:txBody>
        </p:sp>
      </p:grpSp>
      <p:grpSp>
        <p:nvGrpSpPr>
          <p:cNvPr id="16" name="Group 15"/>
          <p:cNvGrpSpPr/>
          <p:nvPr/>
        </p:nvGrpSpPr>
        <p:grpSpPr>
          <a:xfrm>
            <a:off x="3726037" y="1697140"/>
            <a:ext cx="5341763" cy="1079070"/>
            <a:chOff x="3726037" y="1697140"/>
            <a:chExt cx="5341763" cy="1079070"/>
          </a:xfrm>
        </p:grpSpPr>
        <p:cxnSp>
          <p:nvCxnSpPr>
            <p:cNvPr id="134" name="Straight Connector 133"/>
            <p:cNvCxnSpPr/>
            <p:nvPr/>
          </p:nvCxnSpPr>
          <p:spPr bwMode="auto">
            <a:xfrm>
              <a:off x="4425576" y="183477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5" name="Straight Connector 134"/>
            <p:cNvCxnSpPr/>
            <p:nvPr/>
          </p:nvCxnSpPr>
          <p:spPr bwMode="auto">
            <a:xfrm>
              <a:off x="4419600" y="253648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6" name="TextBox 135"/>
            <p:cNvSpPr txBox="1"/>
            <p:nvPr/>
          </p:nvSpPr>
          <p:spPr>
            <a:xfrm>
              <a:off x="4419600" y="2514600"/>
              <a:ext cx="388248" cy="261610"/>
            </a:xfrm>
            <a:prstGeom prst="rect">
              <a:avLst/>
            </a:prstGeom>
            <a:noFill/>
          </p:spPr>
          <p:txBody>
            <a:bodyPr wrap="none" rtlCol="0">
              <a:spAutoFit/>
            </a:bodyPr>
            <a:lstStyle/>
            <a:p>
              <a:r>
                <a:rPr lang="en-US" sz="1050" b="0"/>
                <a:t>5%</a:t>
              </a:r>
            </a:p>
          </p:txBody>
        </p:sp>
        <p:sp>
          <p:nvSpPr>
            <p:cNvPr id="142" name="TextBox 141"/>
            <p:cNvSpPr txBox="1"/>
            <p:nvPr/>
          </p:nvSpPr>
          <p:spPr>
            <a:xfrm>
              <a:off x="4851920" y="2506189"/>
              <a:ext cx="466794" cy="261610"/>
            </a:xfrm>
            <a:prstGeom prst="rect">
              <a:avLst/>
            </a:prstGeom>
            <a:noFill/>
          </p:spPr>
          <p:txBody>
            <a:bodyPr wrap="none" rtlCol="0">
              <a:spAutoFit/>
            </a:bodyPr>
            <a:lstStyle/>
            <a:p>
              <a:r>
                <a:rPr lang="en-US" sz="1050" b="0"/>
                <a:t>10%</a:t>
              </a:r>
            </a:p>
          </p:txBody>
        </p:sp>
        <p:sp>
          <p:nvSpPr>
            <p:cNvPr id="143" name="TextBox 142"/>
            <p:cNvSpPr txBox="1"/>
            <p:nvPr/>
          </p:nvSpPr>
          <p:spPr>
            <a:xfrm>
              <a:off x="5309120" y="2505547"/>
              <a:ext cx="466794" cy="261610"/>
            </a:xfrm>
            <a:prstGeom prst="rect">
              <a:avLst/>
            </a:prstGeom>
            <a:noFill/>
          </p:spPr>
          <p:txBody>
            <a:bodyPr wrap="none" rtlCol="0">
              <a:spAutoFit/>
            </a:bodyPr>
            <a:lstStyle/>
            <a:p>
              <a:r>
                <a:rPr lang="en-US" sz="1050" b="0"/>
                <a:t>15%</a:t>
              </a:r>
            </a:p>
          </p:txBody>
        </p:sp>
        <p:sp>
          <p:nvSpPr>
            <p:cNvPr id="147" name="TextBox 146"/>
            <p:cNvSpPr txBox="1"/>
            <p:nvPr/>
          </p:nvSpPr>
          <p:spPr>
            <a:xfrm>
              <a:off x="5657148" y="1748135"/>
              <a:ext cx="3410652" cy="646331"/>
            </a:xfrm>
            <a:prstGeom prst="rect">
              <a:avLst/>
            </a:prstGeom>
            <a:noFill/>
          </p:spPr>
          <p:txBody>
            <a:bodyPr wrap="square" rtlCol="0">
              <a:spAutoFit/>
            </a:bodyPr>
            <a:lstStyle/>
            <a:p>
              <a:r>
                <a:rPr lang="en-US" sz="1200"/>
                <a:t>Conditional Distribution</a:t>
              </a:r>
            </a:p>
            <a:p>
              <a:r>
                <a:rPr lang="en-US" sz="1200"/>
                <a:t>Continuous Conditional Probability Density Function</a:t>
              </a:r>
            </a:p>
          </p:txBody>
        </p:sp>
        <p:sp>
          <p:nvSpPr>
            <p:cNvPr id="160" name="Oval 159"/>
            <p:cNvSpPr/>
            <p:nvPr/>
          </p:nvSpPr>
          <p:spPr bwMode="auto">
            <a:xfrm rot="20139743">
              <a:off x="4634125" y="1887475"/>
              <a:ext cx="900569" cy="390808"/>
            </a:xfrm>
            <a:prstGeom prst="ellipse">
              <a:avLst/>
            </a:prstGeom>
            <a:solidFill>
              <a:schemeClr val="bg1"/>
            </a:solidFill>
            <a:ln w="9525">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61" name="TextBox 160"/>
            <p:cNvSpPr txBox="1"/>
            <p:nvPr/>
          </p:nvSpPr>
          <p:spPr>
            <a:xfrm>
              <a:off x="3913589" y="2405390"/>
              <a:ext cx="582211" cy="253916"/>
            </a:xfrm>
            <a:prstGeom prst="rect">
              <a:avLst/>
            </a:prstGeom>
            <a:noFill/>
          </p:spPr>
          <p:txBody>
            <a:bodyPr wrap="none" rtlCol="0">
              <a:spAutoFit/>
            </a:bodyPr>
            <a:lstStyle/>
            <a:p>
              <a:r>
                <a:rPr lang="en-US" sz="1050" b="0"/>
                <a:t>10 mD</a:t>
              </a:r>
            </a:p>
          </p:txBody>
        </p:sp>
        <p:sp>
          <p:nvSpPr>
            <p:cNvPr id="162" name="TextBox 161"/>
            <p:cNvSpPr txBox="1"/>
            <p:nvPr/>
          </p:nvSpPr>
          <p:spPr>
            <a:xfrm>
              <a:off x="3837389" y="2108284"/>
              <a:ext cx="657552" cy="253916"/>
            </a:xfrm>
            <a:prstGeom prst="rect">
              <a:avLst/>
            </a:prstGeom>
            <a:noFill/>
          </p:spPr>
          <p:txBody>
            <a:bodyPr wrap="none" rtlCol="0">
              <a:spAutoFit/>
            </a:bodyPr>
            <a:lstStyle/>
            <a:p>
              <a:r>
                <a:rPr lang="en-US" sz="1050" b="0"/>
                <a:t>100 mD</a:t>
              </a:r>
            </a:p>
          </p:txBody>
        </p:sp>
        <p:sp>
          <p:nvSpPr>
            <p:cNvPr id="163" name="TextBox 162"/>
            <p:cNvSpPr txBox="1"/>
            <p:nvPr/>
          </p:nvSpPr>
          <p:spPr>
            <a:xfrm>
              <a:off x="3726037" y="1803484"/>
              <a:ext cx="769763" cy="253916"/>
            </a:xfrm>
            <a:prstGeom prst="rect">
              <a:avLst/>
            </a:prstGeom>
            <a:noFill/>
          </p:spPr>
          <p:txBody>
            <a:bodyPr wrap="none" rtlCol="0">
              <a:spAutoFit/>
            </a:bodyPr>
            <a:lstStyle/>
            <a:p>
              <a:r>
                <a:rPr lang="en-US" sz="1050" b="0"/>
                <a:t>1,000 mD</a:t>
              </a:r>
            </a:p>
          </p:txBody>
        </p:sp>
        <p:sp>
          <p:nvSpPr>
            <p:cNvPr id="8" name="Rectangle 7"/>
            <p:cNvSpPr/>
            <p:nvPr/>
          </p:nvSpPr>
          <p:spPr bwMode="auto">
            <a:xfrm>
              <a:off x="4419600" y="1981199"/>
              <a:ext cx="1249563" cy="105191"/>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71" name="Freeform 170"/>
            <p:cNvSpPr/>
            <p:nvPr/>
          </p:nvSpPr>
          <p:spPr bwMode="auto">
            <a:xfrm>
              <a:off x="4757282" y="1697140"/>
              <a:ext cx="732809" cy="347574"/>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073" h="922587">
                  <a:moveTo>
                    <a:pt x="0" y="922587"/>
                  </a:moveTo>
                  <a:cubicBezTo>
                    <a:pt x="97325" y="881846"/>
                    <a:pt x="194650" y="841105"/>
                    <a:pt x="262551" y="705303"/>
                  </a:cubicBezTo>
                  <a:cubicBezTo>
                    <a:pt x="330452" y="569501"/>
                    <a:pt x="342523" y="214908"/>
                    <a:pt x="407406" y="107775"/>
                  </a:cubicBezTo>
                  <a:cubicBezTo>
                    <a:pt x="472289" y="642"/>
                    <a:pt x="558297" y="-47644"/>
                    <a:pt x="651850" y="62507"/>
                  </a:cubicBezTo>
                  <a:cubicBezTo>
                    <a:pt x="745403" y="172658"/>
                    <a:pt x="849517" y="626840"/>
                    <a:pt x="968721" y="768678"/>
                  </a:cubicBezTo>
                  <a:cubicBezTo>
                    <a:pt x="1087925" y="910516"/>
                    <a:pt x="1227499" y="912024"/>
                    <a:pt x="1367073" y="913533"/>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1050"/>
            </a:p>
          </p:txBody>
        </p:sp>
      </p:grpSp>
      <p:grpSp>
        <p:nvGrpSpPr>
          <p:cNvPr id="13" name="Group 12"/>
          <p:cNvGrpSpPr/>
          <p:nvPr/>
        </p:nvGrpSpPr>
        <p:grpSpPr>
          <a:xfrm>
            <a:off x="3726037" y="2858125"/>
            <a:ext cx="5244839" cy="1028075"/>
            <a:chOff x="3726037" y="2858125"/>
            <a:chExt cx="5244839" cy="1028075"/>
          </a:xfrm>
        </p:grpSpPr>
        <p:sp>
          <p:nvSpPr>
            <p:cNvPr id="11" name="Freeform 10"/>
            <p:cNvSpPr/>
            <p:nvPr/>
          </p:nvSpPr>
          <p:spPr bwMode="auto">
            <a:xfrm>
              <a:off x="4742822" y="3079277"/>
              <a:ext cx="758651" cy="128347"/>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51" h="128347">
                  <a:moveTo>
                    <a:pt x="758651" y="10591"/>
                  </a:moveTo>
                  <a:cubicBezTo>
                    <a:pt x="668216" y="-6156"/>
                    <a:pt x="257071" y="-1970"/>
                    <a:pt x="130629" y="15615"/>
                  </a:cubicBezTo>
                  <a:lnTo>
                    <a:pt x="0" y="116099"/>
                  </a:lnTo>
                  <a:cubicBezTo>
                    <a:pt x="90435" y="132846"/>
                    <a:pt x="549310" y="132009"/>
                    <a:pt x="673240" y="116099"/>
                  </a:cubicBezTo>
                  <a:lnTo>
                    <a:pt x="758651" y="10591"/>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cxnSp>
          <p:nvCxnSpPr>
            <p:cNvPr id="148" name="Straight Connector 147"/>
            <p:cNvCxnSpPr/>
            <p:nvPr/>
          </p:nvCxnSpPr>
          <p:spPr bwMode="auto">
            <a:xfrm>
              <a:off x="4425576" y="29447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 name="Straight Connector 148"/>
            <p:cNvCxnSpPr/>
            <p:nvPr/>
          </p:nvCxnSpPr>
          <p:spPr bwMode="auto">
            <a:xfrm>
              <a:off x="4419600" y="36464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6" name="TextBox 155"/>
            <p:cNvSpPr txBox="1"/>
            <p:nvPr/>
          </p:nvSpPr>
          <p:spPr>
            <a:xfrm>
              <a:off x="4419600" y="3624590"/>
              <a:ext cx="388248" cy="261610"/>
            </a:xfrm>
            <a:prstGeom prst="rect">
              <a:avLst/>
            </a:prstGeom>
            <a:noFill/>
          </p:spPr>
          <p:txBody>
            <a:bodyPr wrap="none" rtlCol="0">
              <a:spAutoFit/>
            </a:bodyPr>
            <a:lstStyle/>
            <a:p>
              <a:r>
                <a:rPr lang="en-US" sz="1050" b="0"/>
                <a:t>5%</a:t>
              </a:r>
            </a:p>
          </p:txBody>
        </p:sp>
        <p:sp>
          <p:nvSpPr>
            <p:cNvPr id="157" name="TextBox 156"/>
            <p:cNvSpPr txBox="1"/>
            <p:nvPr/>
          </p:nvSpPr>
          <p:spPr>
            <a:xfrm>
              <a:off x="4851920" y="3616179"/>
              <a:ext cx="466794" cy="261610"/>
            </a:xfrm>
            <a:prstGeom prst="rect">
              <a:avLst/>
            </a:prstGeom>
            <a:noFill/>
          </p:spPr>
          <p:txBody>
            <a:bodyPr wrap="none" rtlCol="0">
              <a:spAutoFit/>
            </a:bodyPr>
            <a:lstStyle/>
            <a:p>
              <a:r>
                <a:rPr lang="en-US" sz="1050" b="0"/>
                <a:t>10%</a:t>
              </a:r>
            </a:p>
          </p:txBody>
        </p:sp>
        <p:sp>
          <p:nvSpPr>
            <p:cNvPr id="158" name="TextBox 157"/>
            <p:cNvSpPr txBox="1"/>
            <p:nvPr/>
          </p:nvSpPr>
          <p:spPr>
            <a:xfrm>
              <a:off x="5309120" y="3615537"/>
              <a:ext cx="466794" cy="261610"/>
            </a:xfrm>
            <a:prstGeom prst="rect">
              <a:avLst/>
            </a:prstGeom>
            <a:noFill/>
          </p:spPr>
          <p:txBody>
            <a:bodyPr wrap="none" rtlCol="0">
              <a:spAutoFit/>
            </a:bodyPr>
            <a:lstStyle/>
            <a:p>
              <a:r>
                <a:rPr lang="en-US" sz="1050" b="0"/>
                <a:t>15%</a:t>
              </a:r>
            </a:p>
          </p:txBody>
        </p:sp>
        <p:sp>
          <p:nvSpPr>
            <p:cNvPr id="159" name="TextBox 158"/>
            <p:cNvSpPr txBox="1"/>
            <p:nvPr/>
          </p:nvSpPr>
          <p:spPr>
            <a:xfrm>
              <a:off x="5714856" y="2858125"/>
              <a:ext cx="3256020" cy="784830"/>
            </a:xfrm>
            <a:prstGeom prst="rect">
              <a:avLst/>
            </a:prstGeom>
            <a:noFill/>
          </p:spPr>
          <p:txBody>
            <a:bodyPr wrap="none" rtlCol="0">
              <a:spAutoFit/>
            </a:bodyPr>
            <a:lstStyle/>
            <a:p>
              <a:r>
                <a:rPr lang="en-US" sz="1200"/>
                <a:t>Conditional Probability</a:t>
              </a:r>
            </a:p>
            <a:p>
              <a:r>
                <a:rPr lang="en-US" sz="1100"/>
                <a:t>Event A: 12% &lt; </a:t>
              </a:r>
              <a:r>
                <a:rPr lang="el-GR" sz="1100"/>
                <a:t>φ</a:t>
              </a:r>
              <a:r>
                <a:rPr lang="en-US" sz="1100"/>
                <a:t> &lt; 14% | 600mD &lt; k &lt; 900mD</a:t>
              </a:r>
            </a:p>
            <a:p>
              <a:r>
                <a:rPr lang="en-US" sz="1100"/>
                <a:t>P(12% &lt; </a:t>
              </a:r>
              <a:r>
                <a:rPr lang="el-GR" sz="1100"/>
                <a:t>φ</a:t>
              </a:r>
              <a:r>
                <a:rPr lang="en-US" sz="1100"/>
                <a:t> &lt; 14% | 600mD &lt; k &lt; 900mD)</a:t>
              </a:r>
            </a:p>
            <a:p>
              <a:endParaRPr lang="en-US" sz="1100"/>
            </a:p>
          </p:txBody>
        </p:sp>
        <p:cxnSp>
          <p:nvCxnSpPr>
            <p:cNvPr id="164" name="Straight Connector 163"/>
            <p:cNvCxnSpPr/>
            <p:nvPr/>
          </p:nvCxnSpPr>
          <p:spPr bwMode="auto">
            <a:xfrm>
              <a:off x="4425576" y="29508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5" name="Straight Connector 164"/>
            <p:cNvCxnSpPr/>
            <p:nvPr/>
          </p:nvCxnSpPr>
          <p:spPr bwMode="auto">
            <a:xfrm>
              <a:off x="4419600" y="36525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6" name="Oval 165"/>
            <p:cNvSpPr/>
            <p:nvPr/>
          </p:nvSpPr>
          <p:spPr bwMode="auto">
            <a:xfrm rot="20139743">
              <a:off x="4634125" y="300350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67" name="TextBox 166"/>
            <p:cNvSpPr txBox="1"/>
            <p:nvPr/>
          </p:nvSpPr>
          <p:spPr>
            <a:xfrm>
              <a:off x="3913589" y="3521420"/>
              <a:ext cx="582211" cy="253916"/>
            </a:xfrm>
            <a:prstGeom prst="rect">
              <a:avLst/>
            </a:prstGeom>
            <a:noFill/>
          </p:spPr>
          <p:txBody>
            <a:bodyPr wrap="none" rtlCol="0">
              <a:spAutoFit/>
            </a:bodyPr>
            <a:lstStyle/>
            <a:p>
              <a:r>
                <a:rPr lang="en-US" sz="1050" b="0"/>
                <a:t>10 mD</a:t>
              </a:r>
            </a:p>
          </p:txBody>
        </p:sp>
        <p:sp>
          <p:nvSpPr>
            <p:cNvPr id="168" name="TextBox 167"/>
            <p:cNvSpPr txBox="1"/>
            <p:nvPr/>
          </p:nvSpPr>
          <p:spPr>
            <a:xfrm>
              <a:off x="3837389" y="3224314"/>
              <a:ext cx="657552" cy="253916"/>
            </a:xfrm>
            <a:prstGeom prst="rect">
              <a:avLst/>
            </a:prstGeom>
            <a:noFill/>
          </p:spPr>
          <p:txBody>
            <a:bodyPr wrap="none" rtlCol="0">
              <a:spAutoFit/>
            </a:bodyPr>
            <a:lstStyle/>
            <a:p>
              <a:r>
                <a:rPr lang="en-US" sz="1050" b="0"/>
                <a:t>100 mD</a:t>
              </a:r>
            </a:p>
          </p:txBody>
        </p:sp>
        <p:sp>
          <p:nvSpPr>
            <p:cNvPr id="169" name="TextBox 168"/>
            <p:cNvSpPr txBox="1"/>
            <p:nvPr/>
          </p:nvSpPr>
          <p:spPr>
            <a:xfrm>
              <a:off x="3726037" y="2919514"/>
              <a:ext cx="769763" cy="253916"/>
            </a:xfrm>
            <a:prstGeom prst="rect">
              <a:avLst/>
            </a:prstGeom>
            <a:noFill/>
          </p:spPr>
          <p:txBody>
            <a:bodyPr wrap="none" rtlCol="0">
              <a:spAutoFit/>
            </a:bodyPr>
            <a:lstStyle/>
            <a:p>
              <a:r>
                <a:rPr lang="en-US" sz="1050" b="0"/>
                <a:t>1,000 mD</a:t>
              </a:r>
            </a:p>
          </p:txBody>
        </p:sp>
        <p:sp>
          <p:nvSpPr>
            <p:cNvPr id="170" name="Rectangle 169"/>
            <p:cNvSpPr/>
            <p:nvPr/>
          </p:nvSpPr>
          <p:spPr bwMode="auto">
            <a:xfrm>
              <a:off x="5186262" y="3082566"/>
              <a:ext cx="122858" cy="12285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72" name="Rectangle 171"/>
            <p:cNvSpPr/>
            <p:nvPr/>
          </p:nvSpPr>
          <p:spPr bwMode="auto">
            <a:xfrm>
              <a:off x="4419600" y="3095209"/>
              <a:ext cx="1249563" cy="105191"/>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grpSp>
        <p:nvGrpSpPr>
          <p:cNvPr id="174" name="Group 173"/>
          <p:cNvGrpSpPr/>
          <p:nvPr/>
        </p:nvGrpSpPr>
        <p:grpSpPr>
          <a:xfrm>
            <a:off x="686242" y="2971800"/>
            <a:ext cx="3008458" cy="3664219"/>
            <a:chOff x="4343400" y="1748135"/>
            <a:chExt cx="4199582" cy="5114979"/>
          </a:xfrm>
        </p:grpSpPr>
        <p:cxnSp>
          <p:nvCxnSpPr>
            <p:cNvPr id="175" name="Straight Connector 174"/>
            <p:cNvCxnSpPr/>
            <p:nvPr/>
          </p:nvCxnSpPr>
          <p:spPr bwMode="auto">
            <a:xfrm>
              <a:off x="4349376" y="183477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6" name="Straight Connector 175"/>
            <p:cNvCxnSpPr/>
            <p:nvPr/>
          </p:nvCxnSpPr>
          <p:spPr bwMode="auto">
            <a:xfrm>
              <a:off x="4343400" y="253648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7" name="Freeform 176"/>
            <p:cNvSpPr/>
            <p:nvPr/>
          </p:nvSpPr>
          <p:spPr bwMode="auto">
            <a:xfrm>
              <a:off x="4495800" y="1828800"/>
              <a:ext cx="1044154" cy="704661"/>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073" h="922587">
                  <a:moveTo>
                    <a:pt x="0" y="922587"/>
                  </a:moveTo>
                  <a:cubicBezTo>
                    <a:pt x="97325" y="881846"/>
                    <a:pt x="194650" y="841105"/>
                    <a:pt x="262551" y="705303"/>
                  </a:cubicBezTo>
                  <a:cubicBezTo>
                    <a:pt x="330452" y="569501"/>
                    <a:pt x="342523" y="214908"/>
                    <a:pt x="407406" y="107775"/>
                  </a:cubicBezTo>
                  <a:cubicBezTo>
                    <a:pt x="472289" y="642"/>
                    <a:pt x="558297" y="-47644"/>
                    <a:pt x="651850" y="62507"/>
                  </a:cubicBezTo>
                  <a:cubicBezTo>
                    <a:pt x="745403" y="172658"/>
                    <a:pt x="849517" y="626840"/>
                    <a:pt x="968721" y="768678"/>
                  </a:cubicBezTo>
                  <a:cubicBezTo>
                    <a:pt x="1087925" y="910516"/>
                    <a:pt x="1227499" y="912024"/>
                    <a:pt x="1367073" y="913533"/>
                  </a:cubicBezTo>
                </a:path>
              </a:pathLst>
            </a:custGeom>
            <a:solidFill>
              <a:schemeClr val="accent1">
                <a:lumMod val="40000"/>
                <a:lumOff val="60000"/>
              </a:scheme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1050"/>
            </a:p>
          </p:txBody>
        </p:sp>
        <p:sp>
          <p:nvSpPr>
            <p:cNvPr id="178" name="TextBox 177"/>
            <p:cNvSpPr txBox="1"/>
            <p:nvPr/>
          </p:nvSpPr>
          <p:spPr>
            <a:xfrm>
              <a:off x="4343400" y="2514600"/>
              <a:ext cx="399319" cy="248389"/>
            </a:xfrm>
            <a:prstGeom prst="rect">
              <a:avLst/>
            </a:prstGeom>
            <a:noFill/>
          </p:spPr>
          <p:txBody>
            <a:bodyPr wrap="none" rtlCol="0">
              <a:spAutoFit/>
            </a:bodyPr>
            <a:lstStyle/>
            <a:p>
              <a:r>
                <a:rPr lang="en-US" sz="600" b="0"/>
                <a:t>5%</a:t>
              </a:r>
            </a:p>
          </p:txBody>
        </p:sp>
        <p:sp>
          <p:nvSpPr>
            <p:cNvPr id="179" name="TextBox 178"/>
            <p:cNvSpPr txBox="1"/>
            <p:nvPr/>
          </p:nvSpPr>
          <p:spPr>
            <a:xfrm>
              <a:off x="4775719" y="2506189"/>
              <a:ext cx="457537" cy="248389"/>
            </a:xfrm>
            <a:prstGeom prst="rect">
              <a:avLst/>
            </a:prstGeom>
            <a:noFill/>
          </p:spPr>
          <p:txBody>
            <a:bodyPr wrap="none" rtlCol="0">
              <a:spAutoFit/>
            </a:bodyPr>
            <a:lstStyle/>
            <a:p>
              <a:r>
                <a:rPr lang="en-US" sz="600" b="0"/>
                <a:t>10%</a:t>
              </a:r>
            </a:p>
          </p:txBody>
        </p:sp>
        <p:sp>
          <p:nvSpPr>
            <p:cNvPr id="180" name="TextBox 179"/>
            <p:cNvSpPr txBox="1"/>
            <p:nvPr/>
          </p:nvSpPr>
          <p:spPr>
            <a:xfrm>
              <a:off x="5232920" y="2505548"/>
              <a:ext cx="457537" cy="248389"/>
            </a:xfrm>
            <a:prstGeom prst="rect">
              <a:avLst/>
            </a:prstGeom>
            <a:noFill/>
          </p:spPr>
          <p:txBody>
            <a:bodyPr wrap="none" rtlCol="0">
              <a:spAutoFit/>
            </a:bodyPr>
            <a:lstStyle/>
            <a:p>
              <a:r>
                <a:rPr lang="en-US" sz="600" b="0"/>
                <a:t>15%</a:t>
              </a:r>
            </a:p>
          </p:txBody>
        </p:sp>
        <p:sp>
          <p:nvSpPr>
            <p:cNvPr id="181" name="TextBox 180"/>
            <p:cNvSpPr txBox="1"/>
            <p:nvPr/>
          </p:nvSpPr>
          <p:spPr>
            <a:xfrm>
              <a:off x="5181600" y="1748135"/>
              <a:ext cx="2928487" cy="455379"/>
            </a:xfrm>
            <a:prstGeom prst="rect">
              <a:avLst/>
            </a:prstGeom>
            <a:noFill/>
          </p:spPr>
          <p:txBody>
            <a:bodyPr wrap="none" rtlCol="0">
              <a:spAutoFit/>
            </a:bodyPr>
            <a:lstStyle/>
            <a:p>
              <a:r>
                <a:rPr lang="en-US" sz="800"/>
                <a:t>Marginal Distribution</a:t>
              </a:r>
            </a:p>
            <a:p>
              <a:r>
                <a:rPr lang="en-US" sz="800"/>
                <a:t>Continuous Probability Density Function</a:t>
              </a:r>
            </a:p>
          </p:txBody>
        </p:sp>
        <p:cxnSp>
          <p:nvCxnSpPr>
            <p:cNvPr id="182" name="Straight Connector 181"/>
            <p:cNvCxnSpPr/>
            <p:nvPr/>
          </p:nvCxnSpPr>
          <p:spPr bwMode="auto">
            <a:xfrm>
              <a:off x="4349376" y="29447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3" name="Straight Connector 182"/>
            <p:cNvCxnSpPr/>
            <p:nvPr/>
          </p:nvCxnSpPr>
          <p:spPr bwMode="auto">
            <a:xfrm>
              <a:off x="4343400" y="36464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4" name="TextBox 183"/>
            <p:cNvSpPr txBox="1"/>
            <p:nvPr/>
          </p:nvSpPr>
          <p:spPr>
            <a:xfrm>
              <a:off x="4343400" y="3624591"/>
              <a:ext cx="399319" cy="248389"/>
            </a:xfrm>
            <a:prstGeom prst="rect">
              <a:avLst/>
            </a:prstGeom>
            <a:noFill/>
          </p:spPr>
          <p:txBody>
            <a:bodyPr wrap="none" rtlCol="0">
              <a:spAutoFit/>
            </a:bodyPr>
            <a:lstStyle/>
            <a:p>
              <a:r>
                <a:rPr lang="en-US" sz="600" b="0"/>
                <a:t>5%</a:t>
              </a:r>
            </a:p>
          </p:txBody>
        </p:sp>
        <p:sp>
          <p:nvSpPr>
            <p:cNvPr id="185" name="TextBox 184"/>
            <p:cNvSpPr txBox="1"/>
            <p:nvPr/>
          </p:nvSpPr>
          <p:spPr>
            <a:xfrm>
              <a:off x="4775719" y="3616180"/>
              <a:ext cx="457537" cy="248389"/>
            </a:xfrm>
            <a:prstGeom prst="rect">
              <a:avLst/>
            </a:prstGeom>
            <a:noFill/>
          </p:spPr>
          <p:txBody>
            <a:bodyPr wrap="none" rtlCol="0">
              <a:spAutoFit/>
            </a:bodyPr>
            <a:lstStyle/>
            <a:p>
              <a:r>
                <a:rPr lang="en-US" sz="600" b="0"/>
                <a:t>10%</a:t>
              </a:r>
            </a:p>
          </p:txBody>
        </p:sp>
        <p:sp>
          <p:nvSpPr>
            <p:cNvPr id="186" name="TextBox 185"/>
            <p:cNvSpPr txBox="1"/>
            <p:nvPr/>
          </p:nvSpPr>
          <p:spPr>
            <a:xfrm>
              <a:off x="5232920" y="3615537"/>
              <a:ext cx="457537" cy="248389"/>
            </a:xfrm>
            <a:prstGeom prst="rect">
              <a:avLst/>
            </a:prstGeom>
            <a:noFill/>
          </p:spPr>
          <p:txBody>
            <a:bodyPr wrap="none" rtlCol="0">
              <a:spAutoFit/>
            </a:bodyPr>
            <a:lstStyle/>
            <a:p>
              <a:r>
                <a:rPr lang="en-US" sz="600" b="0"/>
                <a:t>15%</a:t>
              </a:r>
            </a:p>
          </p:txBody>
        </p:sp>
        <p:sp>
          <p:nvSpPr>
            <p:cNvPr id="187" name="TextBox 186"/>
            <p:cNvSpPr txBox="1"/>
            <p:nvPr/>
          </p:nvSpPr>
          <p:spPr>
            <a:xfrm>
              <a:off x="5181600" y="2858126"/>
              <a:ext cx="2784024" cy="455379"/>
            </a:xfrm>
            <a:prstGeom prst="rect">
              <a:avLst/>
            </a:prstGeom>
            <a:noFill/>
          </p:spPr>
          <p:txBody>
            <a:bodyPr wrap="none" rtlCol="0">
              <a:spAutoFit/>
            </a:bodyPr>
            <a:lstStyle/>
            <a:p>
              <a:r>
                <a:rPr lang="en-US" sz="800"/>
                <a:t>Marginal Probability, Event A: </a:t>
              </a:r>
              <a:r>
                <a:rPr lang="el-GR" sz="800"/>
                <a:t>φ</a:t>
              </a:r>
              <a:r>
                <a:rPr lang="en-US" sz="800"/>
                <a:t> &gt; 10%</a:t>
              </a:r>
            </a:p>
            <a:p>
              <a:r>
                <a:rPr lang="en-US" sz="800"/>
                <a:t>P(</a:t>
              </a:r>
              <a:r>
                <a:rPr lang="el-GR" sz="800"/>
                <a:t>φ</a:t>
              </a:r>
              <a:r>
                <a:rPr lang="en-US" sz="800"/>
                <a:t> &gt; 10%)</a:t>
              </a:r>
            </a:p>
          </p:txBody>
        </p:sp>
        <p:sp>
          <p:nvSpPr>
            <p:cNvPr id="188" name="Freeform 187"/>
            <p:cNvSpPr/>
            <p:nvPr/>
          </p:nvSpPr>
          <p:spPr bwMode="auto">
            <a:xfrm>
              <a:off x="4917743" y="2943366"/>
              <a:ext cx="620446" cy="709683"/>
            </a:xfrm>
            <a:custGeom>
              <a:avLst/>
              <a:gdLst>
                <a:gd name="connsiteX0" fmla="*/ 652575 w 667970"/>
                <a:gd name="connsiteY0" fmla="*/ 728497 h 795438"/>
                <a:gd name="connsiteX1" fmla="*/ 475154 w 667970"/>
                <a:gd name="connsiteY1" fmla="*/ 710300 h 795438"/>
                <a:gd name="connsiteX2" fmla="*/ 338677 w 667970"/>
                <a:gd name="connsiteY2" fmla="*/ 578372 h 795438"/>
                <a:gd name="connsiteX3" fmla="*/ 224945 w 667970"/>
                <a:gd name="connsiteY3" fmla="*/ 296318 h 795438"/>
                <a:gd name="connsiteX4" fmla="*/ 133960 w 667970"/>
                <a:gd name="connsiteY4" fmla="*/ 105250 h 795438"/>
                <a:gd name="connsiteX5" fmla="*/ 47524 w 667970"/>
                <a:gd name="connsiteY5" fmla="*/ 41560 h 795438"/>
                <a:gd name="connsiteX6" fmla="*/ 47524 w 667970"/>
                <a:gd name="connsiteY6" fmla="*/ 746694 h 795438"/>
                <a:gd name="connsiteX7" fmla="*/ 652575 w 667970"/>
                <a:gd name="connsiteY7" fmla="*/ 728497 h 795438"/>
                <a:gd name="connsiteX0" fmla="*/ 605051 w 620446"/>
                <a:gd name="connsiteY0" fmla="*/ 728497 h 795438"/>
                <a:gd name="connsiteX1" fmla="*/ 427630 w 620446"/>
                <a:gd name="connsiteY1" fmla="*/ 710300 h 795438"/>
                <a:gd name="connsiteX2" fmla="*/ 291153 w 620446"/>
                <a:gd name="connsiteY2" fmla="*/ 578372 h 795438"/>
                <a:gd name="connsiteX3" fmla="*/ 177421 w 620446"/>
                <a:gd name="connsiteY3" fmla="*/ 296318 h 795438"/>
                <a:gd name="connsiteX4" fmla="*/ 86436 w 620446"/>
                <a:gd name="connsiteY4" fmla="*/ 105250 h 795438"/>
                <a:gd name="connsiteX5" fmla="*/ 0 w 620446"/>
                <a:gd name="connsiteY5" fmla="*/ 41560 h 795438"/>
                <a:gd name="connsiteX6" fmla="*/ 0 w 620446"/>
                <a:gd name="connsiteY6" fmla="*/ 746694 h 795438"/>
                <a:gd name="connsiteX7" fmla="*/ 605051 w 620446"/>
                <a:gd name="connsiteY7" fmla="*/ 728497 h 795438"/>
                <a:gd name="connsiteX0" fmla="*/ 605051 w 620446"/>
                <a:gd name="connsiteY0" fmla="*/ 686937 h 753878"/>
                <a:gd name="connsiteX1" fmla="*/ 427630 w 620446"/>
                <a:gd name="connsiteY1" fmla="*/ 668740 h 753878"/>
                <a:gd name="connsiteX2" fmla="*/ 291153 w 620446"/>
                <a:gd name="connsiteY2" fmla="*/ 536812 h 753878"/>
                <a:gd name="connsiteX3" fmla="*/ 177421 w 620446"/>
                <a:gd name="connsiteY3" fmla="*/ 254758 h 753878"/>
                <a:gd name="connsiteX4" fmla="*/ 86436 w 620446"/>
                <a:gd name="connsiteY4" fmla="*/ 63690 h 753878"/>
                <a:gd name="connsiteX5" fmla="*/ 0 w 620446"/>
                <a:gd name="connsiteY5" fmla="*/ 0 h 753878"/>
                <a:gd name="connsiteX6" fmla="*/ 0 w 620446"/>
                <a:gd name="connsiteY6" fmla="*/ 705134 h 753878"/>
                <a:gd name="connsiteX7" fmla="*/ 605051 w 620446"/>
                <a:gd name="connsiteY7" fmla="*/ 686937 h 753878"/>
                <a:gd name="connsiteX0" fmla="*/ 605051 w 620446"/>
                <a:gd name="connsiteY0" fmla="*/ 686937 h 705134"/>
                <a:gd name="connsiteX1" fmla="*/ 427630 w 620446"/>
                <a:gd name="connsiteY1" fmla="*/ 668740 h 705134"/>
                <a:gd name="connsiteX2" fmla="*/ 291153 w 620446"/>
                <a:gd name="connsiteY2" fmla="*/ 536812 h 705134"/>
                <a:gd name="connsiteX3" fmla="*/ 177421 w 620446"/>
                <a:gd name="connsiteY3" fmla="*/ 254758 h 705134"/>
                <a:gd name="connsiteX4" fmla="*/ 86436 w 620446"/>
                <a:gd name="connsiteY4" fmla="*/ 63690 h 705134"/>
                <a:gd name="connsiteX5" fmla="*/ 0 w 620446"/>
                <a:gd name="connsiteY5" fmla="*/ 0 h 705134"/>
                <a:gd name="connsiteX6" fmla="*/ 0 w 620446"/>
                <a:gd name="connsiteY6" fmla="*/ 705134 h 705134"/>
                <a:gd name="connsiteX7" fmla="*/ 605051 w 620446"/>
                <a:gd name="connsiteY7" fmla="*/ 686937 h 705134"/>
                <a:gd name="connsiteX0" fmla="*/ 649869 w 665264"/>
                <a:gd name="connsiteY0" fmla="*/ 709683 h 758560"/>
                <a:gd name="connsiteX1" fmla="*/ 472448 w 665264"/>
                <a:gd name="connsiteY1" fmla="*/ 668740 h 758560"/>
                <a:gd name="connsiteX2" fmla="*/ 335971 w 665264"/>
                <a:gd name="connsiteY2" fmla="*/ 536812 h 758560"/>
                <a:gd name="connsiteX3" fmla="*/ 222239 w 665264"/>
                <a:gd name="connsiteY3" fmla="*/ 254758 h 758560"/>
                <a:gd name="connsiteX4" fmla="*/ 131254 w 665264"/>
                <a:gd name="connsiteY4" fmla="*/ 63690 h 758560"/>
                <a:gd name="connsiteX5" fmla="*/ 44818 w 665264"/>
                <a:gd name="connsiteY5" fmla="*/ 0 h 758560"/>
                <a:gd name="connsiteX6" fmla="*/ 44818 w 665264"/>
                <a:gd name="connsiteY6" fmla="*/ 705134 h 758560"/>
                <a:gd name="connsiteX7" fmla="*/ 649869 w 665264"/>
                <a:gd name="connsiteY7" fmla="*/ 709683 h 758560"/>
                <a:gd name="connsiteX0" fmla="*/ 649869 w 665264"/>
                <a:gd name="connsiteY0" fmla="*/ 709683 h 709683"/>
                <a:gd name="connsiteX1" fmla="*/ 472448 w 665264"/>
                <a:gd name="connsiteY1" fmla="*/ 668740 h 709683"/>
                <a:gd name="connsiteX2" fmla="*/ 335971 w 665264"/>
                <a:gd name="connsiteY2" fmla="*/ 536812 h 709683"/>
                <a:gd name="connsiteX3" fmla="*/ 222239 w 665264"/>
                <a:gd name="connsiteY3" fmla="*/ 254758 h 709683"/>
                <a:gd name="connsiteX4" fmla="*/ 131254 w 665264"/>
                <a:gd name="connsiteY4" fmla="*/ 63690 h 709683"/>
                <a:gd name="connsiteX5" fmla="*/ 44818 w 665264"/>
                <a:gd name="connsiteY5" fmla="*/ 0 h 709683"/>
                <a:gd name="connsiteX6" fmla="*/ 44818 w 665264"/>
                <a:gd name="connsiteY6" fmla="*/ 705134 h 709683"/>
                <a:gd name="connsiteX7" fmla="*/ 649869 w 665264"/>
                <a:gd name="connsiteY7" fmla="*/ 709683 h 709683"/>
                <a:gd name="connsiteX0" fmla="*/ 605051 w 620446"/>
                <a:gd name="connsiteY0" fmla="*/ 709683 h 709683"/>
                <a:gd name="connsiteX1" fmla="*/ 427630 w 620446"/>
                <a:gd name="connsiteY1" fmla="*/ 668740 h 709683"/>
                <a:gd name="connsiteX2" fmla="*/ 291153 w 620446"/>
                <a:gd name="connsiteY2" fmla="*/ 536812 h 709683"/>
                <a:gd name="connsiteX3" fmla="*/ 177421 w 620446"/>
                <a:gd name="connsiteY3" fmla="*/ 254758 h 709683"/>
                <a:gd name="connsiteX4" fmla="*/ 86436 w 620446"/>
                <a:gd name="connsiteY4" fmla="*/ 63690 h 709683"/>
                <a:gd name="connsiteX5" fmla="*/ 0 w 620446"/>
                <a:gd name="connsiteY5" fmla="*/ 0 h 709683"/>
                <a:gd name="connsiteX6" fmla="*/ 0 w 620446"/>
                <a:gd name="connsiteY6" fmla="*/ 705134 h 709683"/>
                <a:gd name="connsiteX7" fmla="*/ 605051 w 620446"/>
                <a:gd name="connsiteY7" fmla="*/ 709683 h 70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446" h="709683">
                  <a:moveTo>
                    <a:pt x="605051" y="709683"/>
                  </a:moveTo>
                  <a:cubicBezTo>
                    <a:pt x="676323" y="703617"/>
                    <a:pt x="479946" y="697552"/>
                    <a:pt x="427630" y="668740"/>
                  </a:cubicBezTo>
                  <a:cubicBezTo>
                    <a:pt x="375314" y="639928"/>
                    <a:pt x="332854" y="605809"/>
                    <a:pt x="291153" y="536812"/>
                  </a:cubicBezTo>
                  <a:cubicBezTo>
                    <a:pt x="249452" y="467815"/>
                    <a:pt x="211540" y="333612"/>
                    <a:pt x="177421" y="254758"/>
                  </a:cubicBezTo>
                  <a:cubicBezTo>
                    <a:pt x="143302" y="175904"/>
                    <a:pt x="116006" y="106150"/>
                    <a:pt x="86436" y="63690"/>
                  </a:cubicBezTo>
                  <a:lnTo>
                    <a:pt x="0" y="0"/>
                  </a:lnTo>
                  <a:lnTo>
                    <a:pt x="0" y="705134"/>
                  </a:lnTo>
                  <a:lnTo>
                    <a:pt x="605051" y="709683"/>
                  </a:lnTo>
                  <a:close/>
                </a:path>
              </a:pathLst>
            </a:cu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89" name="Freeform 188"/>
            <p:cNvSpPr/>
            <p:nvPr/>
          </p:nvSpPr>
          <p:spPr bwMode="auto">
            <a:xfrm>
              <a:off x="4495800" y="2946963"/>
              <a:ext cx="1044154" cy="704661"/>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073" h="922587">
                  <a:moveTo>
                    <a:pt x="0" y="922587"/>
                  </a:moveTo>
                  <a:cubicBezTo>
                    <a:pt x="97325" y="881846"/>
                    <a:pt x="194650" y="841105"/>
                    <a:pt x="262551" y="705303"/>
                  </a:cubicBezTo>
                  <a:cubicBezTo>
                    <a:pt x="330452" y="569501"/>
                    <a:pt x="342523" y="214908"/>
                    <a:pt x="407406" y="107775"/>
                  </a:cubicBezTo>
                  <a:cubicBezTo>
                    <a:pt x="472289" y="642"/>
                    <a:pt x="558297" y="-47644"/>
                    <a:pt x="651850" y="62507"/>
                  </a:cubicBezTo>
                  <a:cubicBezTo>
                    <a:pt x="745403" y="172658"/>
                    <a:pt x="849517" y="626840"/>
                    <a:pt x="968721" y="768678"/>
                  </a:cubicBezTo>
                  <a:cubicBezTo>
                    <a:pt x="1087925" y="910516"/>
                    <a:pt x="1227499" y="912024"/>
                    <a:pt x="1367073" y="913533"/>
                  </a:cubicBezTo>
                </a:path>
              </a:pathLst>
            </a:cu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1050"/>
            </a:p>
          </p:txBody>
        </p:sp>
        <p:cxnSp>
          <p:nvCxnSpPr>
            <p:cNvPr id="190" name="Straight Connector 189"/>
            <p:cNvCxnSpPr/>
            <p:nvPr/>
          </p:nvCxnSpPr>
          <p:spPr bwMode="auto">
            <a:xfrm>
              <a:off x="4354212" y="407254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1" name="Straight Connector 190"/>
            <p:cNvCxnSpPr/>
            <p:nvPr/>
          </p:nvCxnSpPr>
          <p:spPr bwMode="auto">
            <a:xfrm>
              <a:off x="4348236" y="477425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2" name="TextBox 191"/>
            <p:cNvSpPr txBox="1"/>
            <p:nvPr/>
          </p:nvSpPr>
          <p:spPr>
            <a:xfrm>
              <a:off x="5186435" y="3985906"/>
              <a:ext cx="2710715" cy="455379"/>
            </a:xfrm>
            <a:prstGeom prst="rect">
              <a:avLst/>
            </a:prstGeom>
            <a:noFill/>
          </p:spPr>
          <p:txBody>
            <a:bodyPr wrap="none" rtlCol="0">
              <a:spAutoFit/>
            </a:bodyPr>
            <a:lstStyle/>
            <a:p>
              <a:r>
                <a:rPr lang="en-US" sz="800"/>
                <a:t>Marginal Distribution</a:t>
              </a:r>
            </a:p>
            <a:p>
              <a:r>
                <a:rPr lang="en-US" sz="800"/>
                <a:t>Discrete Probability Density Function</a:t>
              </a:r>
            </a:p>
          </p:txBody>
        </p:sp>
        <p:sp>
          <p:nvSpPr>
            <p:cNvPr id="193" name="Rectangle 192"/>
            <p:cNvSpPr/>
            <p:nvPr/>
          </p:nvSpPr>
          <p:spPr bwMode="auto">
            <a:xfrm>
              <a:off x="4419600" y="4329127"/>
              <a:ext cx="152400" cy="445126"/>
            </a:xfrm>
            <a:prstGeom prst="rect">
              <a:avLst/>
            </a:prstGeom>
            <a:solidFill>
              <a:schemeClr val="accent2"/>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94" name="Rectangle 193"/>
            <p:cNvSpPr/>
            <p:nvPr/>
          </p:nvSpPr>
          <p:spPr bwMode="auto">
            <a:xfrm>
              <a:off x="4684056" y="4030132"/>
              <a:ext cx="152400" cy="743999"/>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95" name="Rectangle 194"/>
            <p:cNvSpPr/>
            <p:nvPr/>
          </p:nvSpPr>
          <p:spPr bwMode="auto">
            <a:xfrm>
              <a:off x="4957662" y="4229508"/>
              <a:ext cx="152400" cy="538385"/>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96" name="TextBox 195"/>
            <p:cNvSpPr txBox="1"/>
            <p:nvPr/>
          </p:nvSpPr>
          <p:spPr>
            <a:xfrm rot="16200000">
              <a:off x="4239992" y="4855355"/>
              <a:ext cx="476941" cy="227690"/>
            </a:xfrm>
            <a:prstGeom prst="rect">
              <a:avLst/>
            </a:prstGeom>
            <a:noFill/>
          </p:spPr>
          <p:txBody>
            <a:bodyPr wrap="none" rtlCol="0">
              <a:spAutoFit/>
            </a:bodyPr>
            <a:lstStyle/>
            <a:p>
              <a:r>
                <a:rPr lang="en-US" sz="500"/>
                <a:t>Shale</a:t>
              </a:r>
            </a:p>
          </p:txBody>
        </p:sp>
        <p:sp>
          <p:nvSpPr>
            <p:cNvPr id="197" name="TextBox 196"/>
            <p:cNvSpPr txBox="1"/>
            <p:nvPr/>
          </p:nvSpPr>
          <p:spPr>
            <a:xfrm rot="16200000">
              <a:off x="4475330" y="4919327"/>
              <a:ext cx="556720" cy="227690"/>
            </a:xfrm>
            <a:prstGeom prst="rect">
              <a:avLst/>
            </a:prstGeom>
            <a:noFill/>
          </p:spPr>
          <p:txBody>
            <a:bodyPr wrap="none" rtlCol="0">
              <a:spAutoFit/>
            </a:bodyPr>
            <a:lstStyle/>
            <a:p>
              <a:r>
                <a:rPr lang="en-US" sz="500"/>
                <a:t>F. Sand</a:t>
              </a:r>
            </a:p>
          </p:txBody>
        </p:sp>
        <p:sp>
          <p:nvSpPr>
            <p:cNvPr id="198" name="TextBox 197"/>
            <p:cNvSpPr txBox="1"/>
            <p:nvPr/>
          </p:nvSpPr>
          <p:spPr>
            <a:xfrm rot="16200000">
              <a:off x="4762785" y="4913350"/>
              <a:ext cx="567499" cy="227690"/>
            </a:xfrm>
            <a:prstGeom prst="rect">
              <a:avLst/>
            </a:prstGeom>
            <a:noFill/>
          </p:spPr>
          <p:txBody>
            <a:bodyPr wrap="none" rtlCol="0">
              <a:spAutoFit/>
            </a:bodyPr>
            <a:lstStyle/>
            <a:p>
              <a:r>
                <a:rPr lang="en-US" sz="500"/>
                <a:t>C. Sand</a:t>
              </a:r>
            </a:p>
          </p:txBody>
        </p:sp>
        <p:cxnSp>
          <p:nvCxnSpPr>
            <p:cNvPr id="199" name="Straight Connector 198"/>
            <p:cNvCxnSpPr/>
            <p:nvPr/>
          </p:nvCxnSpPr>
          <p:spPr bwMode="auto">
            <a:xfrm>
              <a:off x="4355352" y="5622894"/>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0" name="Straight Connector 199"/>
            <p:cNvCxnSpPr/>
            <p:nvPr/>
          </p:nvCxnSpPr>
          <p:spPr bwMode="auto">
            <a:xfrm>
              <a:off x="4349376" y="6324600"/>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1" name="TextBox 200"/>
            <p:cNvSpPr txBox="1"/>
            <p:nvPr/>
          </p:nvSpPr>
          <p:spPr>
            <a:xfrm>
              <a:off x="5187576" y="5536255"/>
              <a:ext cx="3355406" cy="289788"/>
            </a:xfrm>
            <a:prstGeom prst="rect">
              <a:avLst/>
            </a:prstGeom>
            <a:noFill/>
          </p:spPr>
          <p:txBody>
            <a:bodyPr wrap="none" rtlCol="0">
              <a:spAutoFit/>
            </a:bodyPr>
            <a:lstStyle/>
            <a:p>
              <a:r>
                <a:rPr lang="en-US" sz="800"/>
                <a:t>Marginal Probability, Event B: Facies = C. Sand</a:t>
              </a:r>
            </a:p>
          </p:txBody>
        </p:sp>
        <p:sp>
          <p:nvSpPr>
            <p:cNvPr id="202" name="Rectangle 201"/>
            <p:cNvSpPr/>
            <p:nvPr/>
          </p:nvSpPr>
          <p:spPr bwMode="auto">
            <a:xfrm>
              <a:off x="4420740" y="5879474"/>
              <a:ext cx="152400" cy="445126"/>
            </a:xfrm>
            <a:prstGeom prst="rect">
              <a:avLst/>
            </a:prstGeom>
            <a:solidFill>
              <a:schemeClr val="bg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03" name="Rectangle 202"/>
            <p:cNvSpPr/>
            <p:nvPr/>
          </p:nvSpPr>
          <p:spPr bwMode="auto">
            <a:xfrm>
              <a:off x="4685196" y="5580479"/>
              <a:ext cx="152400" cy="743999"/>
            </a:xfrm>
            <a:prstGeom prst="rect">
              <a:avLst/>
            </a:prstGeom>
            <a:solidFill>
              <a:schemeClr val="bg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04" name="Rectangle 203"/>
            <p:cNvSpPr/>
            <p:nvPr/>
          </p:nvSpPr>
          <p:spPr bwMode="auto">
            <a:xfrm>
              <a:off x="4958802" y="5781830"/>
              <a:ext cx="152400" cy="538385"/>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05" name="TextBox 204"/>
            <p:cNvSpPr txBox="1"/>
            <p:nvPr/>
          </p:nvSpPr>
          <p:spPr>
            <a:xfrm rot="16200000">
              <a:off x="4241131" y="6405704"/>
              <a:ext cx="476941" cy="227690"/>
            </a:xfrm>
            <a:prstGeom prst="rect">
              <a:avLst/>
            </a:prstGeom>
            <a:noFill/>
          </p:spPr>
          <p:txBody>
            <a:bodyPr wrap="none" rtlCol="0">
              <a:spAutoFit/>
            </a:bodyPr>
            <a:lstStyle/>
            <a:p>
              <a:r>
                <a:rPr lang="en-US" sz="500"/>
                <a:t>Shale</a:t>
              </a:r>
            </a:p>
          </p:txBody>
        </p:sp>
        <p:sp>
          <p:nvSpPr>
            <p:cNvPr id="206" name="TextBox 205"/>
            <p:cNvSpPr txBox="1"/>
            <p:nvPr/>
          </p:nvSpPr>
          <p:spPr>
            <a:xfrm rot="16200000">
              <a:off x="4476469" y="6470909"/>
              <a:ext cx="556720" cy="227690"/>
            </a:xfrm>
            <a:prstGeom prst="rect">
              <a:avLst/>
            </a:prstGeom>
            <a:noFill/>
          </p:spPr>
          <p:txBody>
            <a:bodyPr wrap="none" rtlCol="0">
              <a:spAutoFit/>
            </a:bodyPr>
            <a:lstStyle/>
            <a:p>
              <a:r>
                <a:rPr lang="en-US" sz="500"/>
                <a:t>F. Sand</a:t>
              </a:r>
            </a:p>
          </p:txBody>
        </p:sp>
        <p:sp>
          <p:nvSpPr>
            <p:cNvPr id="207" name="TextBox 206"/>
            <p:cNvSpPr txBox="1"/>
            <p:nvPr/>
          </p:nvSpPr>
          <p:spPr>
            <a:xfrm rot="16200000">
              <a:off x="4763925" y="6464932"/>
              <a:ext cx="567499" cy="227690"/>
            </a:xfrm>
            <a:prstGeom prst="rect">
              <a:avLst/>
            </a:prstGeom>
            <a:noFill/>
          </p:spPr>
          <p:txBody>
            <a:bodyPr wrap="none" rtlCol="0">
              <a:spAutoFit/>
            </a:bodyPr>
            <a:lstStyle/>
            <a:p>
              <a:r>
                <a:rPr lang="en-US" sz="500"/>
                <a:t>C. Sand</a:t>
              </a:r>
            </a:p>
          </p:txBody>
        </p:sp>
      </p:grpSp>
      <p:sp>
        <p:nvSpPr>
          <p:cNvPr id="208" name="TextBox 207"/>
          <p:cNvSpPr txBox="1"/>
          <p:nvPr/>
        </p:nvSpPr>
        <p:spPr>
          <a:xfrm>
            <a:off x="710578" y="2590800"/>
            <a:ext cx="2984122" cy="307777"/>
          </a:xfrm>
          <a:prstGeom prst="rect">
            <a:avLst/>
          </a:prstGeom>
          <a:noFill/>
        </p:spPr>
        <p:txBody>
          <a:bodyPr wrap="square" rtlCol="0">
            <a:spAutoFit/>
          </a:bodyPr>
          <a:lstStyle/>
          <a:p>
            <a:r>
              <a:rPr lang="en-US" sz="1400"/>
              <a:t>Univariate, Marginal Examples</a:t>
            </a:r>
          </a:p>
        </p:txBody>
      </p:sp>
      <p:sp>
        <p:nvSpPr>
          <p:cNvPr id="209" name="Rectangle 208"/>
          <p:cNvSpPr/>
          <p:nvPr/>
        </p:nvSpPr>
        <p:spPr bwMode="auto">
          <a:xfrm>
            <a:off x="428295" y="2598481"/>
            <a:ext cx="3266405" cy="4030919"/>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10"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Marginal, Conditional and Joint Probability</a:t>
            </a:r>
            <a:endParaRPr lang="en-US" sz="2800">
              <a:ea typeface="+mj-ea"/>
              <a:cs typeface="+mj-cs"/>
            </a:endParaRPr>
          </a:p>
        </p:txBody>
      </p:sp>
    </p:spTree>
    <p:extLst>
      <p:ext uri="{BB962C8B-B14F-4D97-AF65-F5344CB8AC3E}">
        <p14:creationId xmlns:p14="http://schemas.microsoft.com/office/powerpoint/2010/main" val="385341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Cube 8"/>
          <p:cNvSpPr/>
          <p:nvPr/>
        </p:nvSpPr>
        <p:spPr bwMode="auto">
          <a:xfrm>
            <a:off x="457200" y="1752600"/>
            <a:ext cx="3352800" cy="762000"/>
          </a:xfrm>
          <a:prstGeom prst="cube">
            <a:avLst>
              <a:gd name="adj" fmla="val 582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1412731" y="1383268"/>
            <a:ext cx="1787669" cy="369332"/>
          </a:xfrm>
          <a:prstGeom prst="rect">
            <a:avLst/>
          </a:prstGeom>
          <a:noFill/>
        </p:spPr>
        <p:txBody>
          <a:bodyPr wrap="none" rtlCol="0">
            <a:spAutoFit/>
          </a:bodyPr>
          <a:lstStyle/>
          <a:p>
            <a:r>
              <a:rPr lang="en-US"/>
              <a:t>The Reservoir </a:t>
            </a:r>
          </a:p>
        </p:txBody>
      </p:sp>
      <p:sp>
        <p:nvSpPr>
          <p:cNvPr id="14" name="Cube 13"/>
          <p:cNvSpPr/>
          <p:nvPr/>
        </p:nvSpPr>
        <p:spPr bwMode="auto">
          <a:xfrm>
            <a:off x="2918988" y="1895192"/>
            <a:ext cx="304800" cy="152400"/>
          </a:xfrm>
          <a:prstGeom prst="cube">
            <a:avLst>
              <a:gd name="adj" fmla="val 49950"/>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nvGrpSpPr>
          <p:cNvPr id="3" name="Group 2"/>
          <p:cNvGrpSpPr/>
          <p:nvPr/>
        </p:nvGrpSpPr>
        <p:grpSpPr>
          <a:xfrm>
            <a:off x="1686776" y="2971801"/>
            <a:ext cx="4199582" cy="3802764"/>
            <a:chOff x="4343400" y="1748135"/>
            <a:chExt cx="4199582" cy="5114979"/>
          </a:xfrm>
        </p:grpSpPr>
        <p:cxnSp>
          <p:nvCxnSpPr>
            <p:cNvPr id="17" name="Straight Connector 16"/>
            <p:cNvCxnSpPr/>
            <p:nvPr/>
          </p:nvCxnSpPr>
          <p:spPr bwMode="auto">
            <a:xfrm>
              <a:off x="4349376" y="183477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4343400" y="253648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Freeform 19"/>
            <p:cNvSpPr/>
            <p:nvPr/>
          </p:nvSpPr>
          <p:spPr bwMode="auto">
            <a:xfrm>
              <a:off x="4495800" y="1828800"/>
              <a:ext cx="1044154" cy="704661"/>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073" h="922587">
                  <a:moveTo>
                    <a:pt x="0" y="922587"/>
                  </a:moveTo>
                  <a:cubicBezTo>
                    <a:pt x="97325" y="881846"/>
                    <a:pt x="194650" y="841105"/>
                    <a:pt x="262551" y="705303"/>
                  </a:cubicBezTo>
                  <a:cubicBezTo>
                    <a:pt x="330452" y="569501"/>
                    <a:pt x="342523" y="214908"/>
                    <a:pt x="407406" y="107775"/>
                  </a:cubicBezTo>
                  <a:cubicBezTo>
                    <a:pt x="472289" y="642"/>
                    <a:pt x="558297" y="-47644"/>
                    <a:pt x="651850" y="62507"/>
                  </a:cubicBezTo>
                  <a:cubicBezTo>
                    <a:pt x="745403" y="172658"/>
                    <a:pt x="849517" y="626840"/>
                    <a:pt x="968721" y="768678"/>
                  </a:cubicBezTo>
                  <a:cubicBezTo>
                    <a:pt x="1087925" y="910516"/>
                    <a:pt x="1227499" y="912024"/>
                    <a:pt x="1367073" y="913533"/>
                  </a:cubicBezTo>
                </a:path>
              </a:pathLst>
            </a:custGeom>
            <a:solidFill>
              <a:schemeClr val="accent1">
                <a:lumMod val="40000"/>
                <a:lumOff val="60000"/>
              </a:scheme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1050"/>
            </a:p>
          </p:txBody>
        </p:sp>
        <p:sp>
          <p:nvSpPr>
            <p:cNvPr id="24" name="TextBox 23"/>
            <p:cNvSpPr txBox="1"/>
            <p:nvPr/>
          </p:nvSpPr>
          <p:spPr>
            <a:xfrm>
              <a:off x="4343400" y="2514600"/>
              <a:ext cx="399319" cy="248389"/>
            </a:xfrm>
            <a:prstGeom prst="rect">
              <a:avLst/>
            </a:prstGeom>
            <a:noFill/>
          </p:spPr>
          <p:txBody>
            <a:bodyPr wrap="none" rtlCol="0">
              <a:spAutoFit/>
            </a:bodyPr>
            <a:lstStyle/>
            <a:p>
              <a:r>
                <a:rPr lang="en-US" sz="600" b="0"/>
                <a:t>5%</a:t>
              </a:r>
            </a:p>
          </p:txBody>
        </p:sp>
        <p:sp>
          <p:nvSpPr>
            <p:cNvPr id="27" name="TextBox 26"/>
            <p:cNvSpPr txBox="1"/>
            <p:nvPr/>
          </p:nvSpPr>
          <p:spPr>
            <a:xfrm>
              <a:off x="4775719" y="2506189"/>
              <a:ext cx="457537" cy="248389"/>
            </a:xfrm>
            <a:prstGeom prst="rect">
              <a:avLst/>
            </a:prstGeom>
            <a:noFill/>
          </p:spPr>
          <p:txBody>
            <a:bodyPr wrap="none" rtlCol="0">
              <a:spAutoFit/>
            </a:bodyPr>
            <a:lstStyle/>
            <a:p>
              <a:r>
                <a:rPr lang="en-US" sz="600" b="0"/>
                <a:t>10%</a:t>
              </a:r>
            </a:p>
          </p:txBody>
        </p:sp>
        <p:sp>
          <p:nvSpPr>
            <p:cNvPr id="28" name="TextBox 27"/>
            <p:cNvSpPr txBox="1"/>
            <p:nvPr/>
          </p:nvSpPr>
          <p:spPr>
            <a:xfrm>
              <a:off x="5232920" y="2505548"/>
              <a:ext cx="457537" cy="248389"/>
            </a:xfrm>
            <a:prstGeom prst="rect">
              <a:avLst/>
            </a:prstGeom>
            <a:noFill/>
          </p:spPr>
          <p:txBody>
            <a:bodyPr wrap="none" rtlCol="0">
              <a:spAutoFit/>
            </a:bodyPr>
            <a:lstStyle/>
            <a:p>
              <a:r>
                <a:rPr lang="en-US" sz="600" b="0"/>
                <a:t>15%</a:t>
              </a:r>
            </a:p>
          </p:txBody>
        </p:sp>
        <p:sp>
          <p:nvSpPr>
            <p:cNvPr id="25" name="TextBox 24"/>
            <p:cNvSpPr txBox="1"/>
            <p:nvPr/>
          </p:nvSpPr>
          <p:spPr>
            <a:xfrm>
              <a:off x="5181600" y="1748135"/>
              <a:ext cx="3202318" cy="455380"/>
            </a:xfrm>
            <a:prstGeom prst="rect">
              <a:avLst/>
            </a:prstGeom>
            <a:noFill/>
          </p:spPr>
          <p:txBody>
            <a:bodyPr wrap="none" rtlCol="0">
              <a:spAutoFit/>
            </a:bodyPr>
            <a:lstStyle/>
            <a:p>
              <a:r>
                <a:rPr lang="en-US" sz="800"/>
                <a:t>Marginal Distribution</a:t>
              </a:r>
            </a:p>
            <a:p>
              <a:r>
                <a:rPr lang="en-US" sz="800"/>
                <a:t>Continuous Probability Distribution Function</a:t>
              </a:r>
            </a:p>
          </p:txBody>
        </p:sp>
        <p:cxnSp>
          <p:nvCxnSpPr>
            <p:cNvPr id="30" name="Straight Connector 29"/>
            <p:cNvCxnSpPr/>
            <p:nvPr/>
          </p:nvCxnSpPr>
          <p:spPr bwMode="auto">
            <a:xfrm>
              <a:off x="4349376" y="29447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4343400" y="36464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 name="TextBox 32"/>
            <p:cNvSpPr txBox="1"/>
            <p:nvPr/>
          </p:nvSpPr>
          <p:spPr>
            <a:xfrm>
              <a:off x="4343400" y="3624591"/>
              <a:ext cx="399319" cy="248389"/>
            </a:xfrm>
            <a:prstGeom prst="rect">
              <a:avLst/>
            </a:prstGeom>
            <a:noFill/>
          </p:spPr>
          <p:txBody>
            <a:bodyPr wrap="none" rtlCol="0">
              <a:spAutoFit/>
            </a:bodyPr>
            <a:lstStyle/>
            <a:p>
              <a:r>
                <a:rPr lang="en-US" sz="600" b="0"/>
                <a:t>5%</a:t>
              </a:r>
            </a:p>
          </p:txBody>
        </p:sp>
        <p:sp>
          <p:nvSpPr>
            <p:cNvPr id="34" name="TextBox 33"/>
            <p:cNvSpPr txBox="1"/>
            <p:nvPr/>
          </p:nvSpPr>
          <p:spPr>
            <a:xfrm>
              <a:off x="4775719" y="3616180"/>
              <a:ext cx="457537" cy="248389"/>
            </a:xfrm>
            <a:prstGeom prst="rect">
              <a:avLst/>
            </a:prstGeom>
            <a:noFill/>
          </p:spPr>
          <p:txBody>
            <a:bodyPr wrap="none" rtlCol="0">
              <a:spAutoFit/>
            </a:bodyPr>
            <a:lstStyle/>
            <a:p>
              <a:r>
                <a:rPr lang="en-US" sz="600" b="0"/>
                <a:t>10%</a:t>
              </a:r>
            </a:p>
          </p:txBody>
        </p:sp>
        <p:sp>
          <p:nvSpPr>
            <p:cNvPr id="35" name="TextBox 34"/>
            <p:cNvSpPr txBox="1"/>
            <p:nvPr/>
          </p:nvSpPr>
          <p:spPr>
            <a:xfrm>
              <a:off x="5232920" y="3615537"/>
              <a:ext cx="457537" cy="248389"/>
            </a:xfrm>
            <a:prstGeom prst="rect">
              <a:avLst/>
            </a:prstGeom>
            <a:noFill/>
          </p:spPr>
          <p:txBody>
            <a:bodyPr wrap="none" rtlCol="0">
              <a:spAutoFit/>
            </a:bodyPr>
            <a:lstStyle/>
            <a:p>
              <a:r>
                <a:rPr lang="en-US" sz="600" b="0"/>
                <a:t>15%</a:t>
              </a:r>
            </a:p>
          </p:txBody>
        </p:sp>
        <p:sp>
          <p:nvSpPr>
            <p:cNvPr id="36" name="TextBox 35"/>
            <p:cNvSpPr txBox="1"/>
            <p:nvPr/>
          </p:nvSpPr>
          <p:spPr>
            <a:xfrm>
              <a:off x="5181600" y="2858126"/>
              <a:ext cx="2784024" cy="455379"/>
            </a:xfrm>
            <a:prstGeom prst="rect">
              <a:avLst/>
            </a:prstGeom>
            <a:noFill/>
          </p:spPr>
          <p:txBody>
            <a:bodyPr wrap="none" rtlCol="0">
              <a:spAutoFit/>
            </a:bodyPr>
            <a:lstStyle/>
            <a:p>
              <a:r>
                <a:rPr lang="en-US" sz="800"/>
                <a:t>Marginal Probability, Event A: </a:t>
              </a:r>
              <a:r>
                <a:rPr lang="el-GR" sz="800"/>
                <a:t>φ</a:t>
              </a:r>
              <a:r>
                <a:rPr lang="en-US" sz="800"/>
                <a:t> &gt; 10%</a:t>
              </a:r>
            </a:p>
            <a:p>
              <a:r>
                <a:rPr lang="en-US" sz="800"/>
                <a:t>P(</a:t>
              </a:r>
              <a:r>
                <a:rPr lang="el-GR" sz="800"/>
                <a:t>φ</a:t>
              </a:r>
              <a:r>
                <a:rPr lang="en-US" sz="800"/>
                <a:t> &gt; 10%)</a:t>
              </a:r>
            </a:p>
          </p:txBody>
        </p:sp>
        <p:sp>
          <p:nvSpPr>
            <p:cNvPr id="26" name="Freeform 25"/>
            <p:cNvSpPr/>
            <p:nvPr/>
          </p:nvSpPr>
          <p:spPr bwMode="auto">
            <a:xfrm>
              <a:off x="4917743" y="2943366"/>
              <a:ext cx="620446" cy="709683"/>
            </a:xfrm>
            <a:custGeom>
              <a:avLst/>
              <a:gdLst>
                <a:gd name="connsiteX0" fmla="*/ 652575 w 667970"/>
                <a:gd name="connsiteY0" fmla="*/ 728497 h 795438"/>
                <a:gd name="connsiteX1" fmla="*/ 475154 w 667970"/>
                <a:gd name="connsiteY1" fmla="*/ 710300 h 795438"/>
                <a:gd name="connsiteX2" fmla="*/ 338677 w 667970"/>
                <a:gd name="connsiteY2" fmla="*/ 578372 h 795438"/>
                <a:gd name="connsiteX3" fmla="*/ 224945 w 667970"/>
                <a:gd name="connsiteY3" fmla="*/ 296318 h 795438"/>
                <a:gd name="connsiteX4" fmla="*/ 133960 w 667970"/>
                <a:gd name="connsiteY4" fmla="*/ 105250 h 795438"/>
                <a:gd name="connsiteX5" fmla="*/ 47524 w 667970"/>
                <a:gd name="connsiteY5" fmla="*/ 41560 h 795438"/>
                <a:gd name="connsiteX6" fmla="*/ 47524 w 667970"/>
                <a:gd name="connsiteY6" fmla="*/ 746694 h 795438"/>
                <a:gd name="connsiteX7" fmla="*/ 652575 w 667970"/>
                <a:gd name="connsiteY7" fmla="*/ 728497 h 795438"/>
                <a:gd name="connsiteX0" fmla="*/ 605051 w 620446"/>
                <a:gd name="connsiteY0" fmla="*/ 728497 h 795438"/>
                <a:gd name="connsiteX1" fmla="*/ 427630 w 620446"/>
                <a:gd name="connsiteY1" fmla="*/ 710300 h 795438"/>
                <a:gd name="connsiteX2" fmla="*/ 291153 w 620446"/>
                <a:gd name="connsiteY2" fmla="*/ 578372 h 795438"/>
                <a:gd name="connsiteX3" fmla="*/ 177421 w 620446"/>
                <a:gd name="connsiteY3" fmla="*/ 296318 h 795438"/>
                <a:gd name="connsiteX4" fmla="*/ 86436 w 620446"/>
                <a:gd name="connsiteY4" fmla="*/ 105250 h 795438"/>
                <a:gd name="connsiteX5" fmla="*/ 0 w 620446"/>
                <a:gd name="connsiteY5" fmla="*/ 41560 h 795438"/>
                <a:gd name="connsiteX6" fmla="*/ 0 w 620446"/>
                <a:gd name="connsiteY6" fmla="*/ 746694 h 795438"/>
                <a:gd name="connsiteX7" fmla="*/ 605051 w 620446"/>
                <a:gd name="connsiteY7" fmla="*/ 728497 h 795438"/>
                <a:gd name="connsiteX0" fmla="*/ 605051 w 620446"/>
                <a:gd name="connsiteY0" fmla="*/ 686937 h 753878"/>
                <a:gd name="connsiteX1" fmla="*/ 427630 w 620446"/>
                <a:gd name="connsiteY1" fmla="*/ 668740 h 753878"/>
                <a:gd name="connsiteX2" fmla="*/ 291153 w 620446"/>
                <a:gd name="connsiteY2" fmla="*/ 536812 h 753878"/>
                <a:gd name="connsiteX3" fmla="*/ 177421 w 620446"/>
                <a:gd name="connsiteY3" fmla="*/ 254758 h 753878"/>
                <a:gd name="connsiteX4" fmla="*/ 86436 w 620446"/>
                <a:gd name="connsiteY4" fmla="*/ 63690 h 753878"/>
                <a:gd name="connsiteX5" fmla="*/ 0 w 620446"/>
                <a:gd name="connsiteY5" fmla="*/ 0 h 753878"/>
                <a:gd name="connsiteX6" fmla="*/ 0 w 620446"/>
                <a:gd name="connsiteY6" fmla="*/ 705134 h 753878"/>
                <a:gd name="connsiteX7" fmla="*/ 605051 w 620446"/>
                <a:gd name="connsiteY7" fmla="*/ 686937 h 753878"/>
                <a:gd name="connsiteX0" fmla="*/ 605051 w 620446"/>
                <a:gd name="connsiteY0" fmla="*/ 686937 h 705134"/>
                <a:gd name="connsiteX1" fmla="*/ 427630 w 620446"/>
                <a:gd name="connsiteY1" fmla="*/ 668740 h 705134"/>
                <a:gd name="connsiteX2" fmla="*/ 291153 w 620446"/>
                <a:gd name="connsiteY2" fmla="*/ 536812 h 705134"/>
                <a:gd name="connsiteX3" fmla="*/ 177421 w 620446"/>
                <a:gd name="connsiteY3" fmla="*/ 254758 h 705134"/>
                <a:gd name="connsiteX4" fmla="*/ 86436 w 620446"/>
                <a:gd name="connsiteY4" fmla="*/ 63690 h 705134"/>
                <a:gd name="connsiteX5" fmla="*/ 0 w 620446"/>
                <a:gd name="connsiteY5" fmla="*/ 0 h 705134"/>
                <a:gd name="connsiteX6" fmla="*/ 0 w 620446"/>
                <a:gd name="connsiteY6" fmla="*/ 705134 h 705134"/>
                <a:gd name="connsiteX7" fmla="*/ 605051 w 620446"/>
                <a:gd name="connsiteY7" fmla="*/ 686937 h 705134"/>
                <a:gd name="connsiteX0" fmla="*/ 649869 w 665264"/>
                <a:gd name="connsiteY0" fmla="*/ 709683 h 758560"/>
                <a:gd name="connsiteX1" fmla="*/ 472448 w 665264"/>
                <a:gd name="connsiteY1" fmla="*/ 668740 h 758560"/>
                <a:gd name="connsiteX2" fmla="*/ 335971 w 665264"/>
                <a:gd name="connsiteY2" fmla="*/ 536812 h 758560"/>
                <a:gd name="connsiteX3" fmla="*/ 222239 w 665264"/>
                <a:gd name="connsiteY3" fmla="*/ 254758 h 758560"/>
                <a:gd name="connsiteX4" fmla="*/ 131254 w 665264"/>
                <a:gd name="connsiteY4" fmla="*/ 63690 h 758560"/>
                <a:gd name="connsiteX5" fmla="*/ 44818 w 665264"/>
                <a:gd name="connsiteY5" fmla="*/ 0 h 758560"/>
                <a:gd name="connsiteX6" fmla="*/ 44818 w 665264"/>
                <a:gd name="connsiteY6" fmla="*/ 705134 h 758560"/>
                <a:gd name="connsiteX7" fmla="*/ 649869 w 665264"/>
                <a:gd name="connsiteY7" fmla="*/ 709683 h 758560"/>
                <a:gd name="connsiteX0" fmla="*/ 649869 w 665264"/>
                <a:gd name="connsiteY0" fmla="*/ 709683 h 709683"/>
                <a:gd name="connsiteX1" fmla="*/ 472448 w 665264"/>
                <a:gd name="connsiteY1" fmla="*/ 668740 h 709683"/>
                <a:gd name="connsiteX2" fmla="*/ 335971 w 665264"/>
                <a:gd name="connsiteY2" fmla="*/ 536812 h 709683"/>
                <a:gd name="connsiteX3" fmla="*/ 222239 w 665264"/>
                <a:gd name="connsiteY3" fmla="*/ 254758 h 709683"/>
                <a:gd name="connsiteX4" fmla="*/ 131254 w 665264"/>
                <a:gd name="connsiteY4" fmla="*/ 63690 h 709683"/>
                <a:gd name="connsiteX5" fmla="*/ 44818 w 665264"/>
                <a:gd name="connsiteY5" fmla="*/ 0 h 709683"/>
                <a:gd name="connsiteX6" fmla="*/ 44818 w 665264"/>
                <a:gd name="connsiteY6" fmla="*/ 705134 h 709683"/>
                <a:gd name="connsiteX7" fmla="*/ 649869 w 665264"/>
                <a:gd name="connsiteY7" fmla="*/ 709683 h 709683"/>
                <a:gd name="connsiteX0" fmla="*/ 605051 w 620446"/>
                <a:gd name="connsiteY0" fmla="*/ 709683 h 709683"/>
                <a:gd name="connsiteX1" fmla="*/ 427630 w 620446"/>
                <a:gd name="connsiteY1" fmla="*/ 668740 h 709683"/>
                <a:gd name="connsiteX2" fmla="*/ 291153 w 620446"/>
                <a:gd name="connsiteY2" fmla="*/ 536812 h 709683"/>
                <a:gd name="connsiteX3" fmla="*/ 177421 w 620446"/>
                <a:gd name="connsiteY3" fmla="*/ 254758 h 709683"/>
                <a:gd name="connsiteX4" fmla="*/ 86436 w 620446"/>
                <a:gd name="connsiteY4" fmla="*/ 63690 h 709683"/>
                <a:gd name="connsiteX5" fmla="*/ 0 w 620446"/>
                <a:gd name="connsiteY5" fmla="*/ 0 h 709683"/>
                <a:gd name="connsiteX6" fmla="*/ 0 w 620446"/>
                <a:gd name="connsiteY6" fmla="*/ 705134 h 709683"/>
                <a:gd name="connsiteX7" fmla="*/ 605051 w 620446"/>
                <a:gd name="connsiteY7" fmla="*/ 709683 h 70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446" h="709683">
                  <a:moveTo>
                    <a:pt x="605051" y="709683"/>
                  </a:moveTo>
                  <a:cubicBezTo>
                    <a:pt x="676323" y="703617"/>
                    <a:pt x="479946" y="697552"/>
                    <a:pt x="427630" y="668740"/>
                  </a:cubicBezTo>
                  <a:cubicBezTo>
                    <a:pt x="375314" y="639928"/>
                    <a:pt x="332854" y="605809"/>
                    <a:pt x="291153" y="536812"/>
                  </a:cubicBezTo>
                  <a:cubicBezTo>
                    <a:pt x="249452" y="467815"/>
                    <a:pt x="211540" y="333612"/>
                    <a:pt x="177421" y="254758"/>
                  </a:cubicBezTo>
                  <a:cubicBezTo>
                    <a:pt x="143302" y="175904"/>
                    <a:pt x="116006" y="106150"/>
                    <a:pt x="86436" y="63690"/>
                  </a:cubicBezTo>
                  <a:lnTo>
                    <a:pt x="0" y="0"/>
                  </a:lnTo>
                  <a:lnTo>
                    <a:pt x="0" y="705134"/>
                  </a:lnTo>
                  <a:lnTo>
                    <a:pt x="605051" y="709683"/>
                  </a:lnTo>
                  <a:close/>
                </a:path>
              </a:pathLst>
            </a:custGeom>
            <a:solidFill>
              <a:srgbClr val="FF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32" name="Freeform 31"/>
            <p:cNvSpPr/>
            <p:nvPr/>
          </p:nvSpPr>
          <p:spPr bwMode="auto">
            <a:xfrm>
              <a:off x="4495800" y="2946963"/>
              <a:ext cx="1044154" cy="704661"/>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073" h="922587">
                  <a:moveTo>
                    <a:pt x="0" y="922587"/>
                  </a:moveTo>
                  <a:cubicBezTo>
                    <a:pt x="97325" y="881846"/>
                    <a:pt x="194650" y="841105"/>
                    <a:pt x="262551" y="705303"/>
                  </a:cubicBezTo>
                  <a:cubicBezTo>
                    <a:pt x="330452" y="569501"/>
                    <a:pt x="342523" y="214908"/>
                    <a:pt x="407406" y="107775"/>
                  </a:cubicBezTo>
                  <a:cubicBezTo>
                    <a:pt x="472289" y="642"/>
                    <a:pt x="558297" y="-47644"/>
                    <a:pt x="651850" y="62507"/>
                  </a:cubicBezTo>
                  <a:cubicBezTo>
                    <a:pt x="745403" y="172658"/>
                    <a:pt x="849517" y="626840"/>
                    <a:pt x="968721" y="768678"/>
                  </a:cubicBezTo>
                  <a:cubicBezTo>
                    <a:pt x="1087925" y="910516"/>
                    <a:pt x="1227499" y="912024"/>
                    <a:pt x="1367073" y="913533"/>
                  </a:cubicBezTo>
                </a:path>
              </a:pathLst>
            </a:cu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1050"/>
            </a:p>
          </p:txBody>
        </p:sp>
        <p:cxnSp>
          <p:nvCxnSpPr>
            <p:cNvPr id="38" name="Straight Connector 37"/>
            <p:cNvCxnSpPr/>
            <p:nvPr/>
          </p:nvCxnSpPr>
          <p:spPr bwMode="auto">
            <a:xfrm>
              <a:off x="4354212" y="407254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a:off x="4348236" y="477425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1" name="TextBox 40"/>
            <p:cNvSpPr txBox="1"/>
            <p:nvPr/>
          </p:nvSpPr>
          <p:spPr>
            <a:xfrm>
              <a:off x="5186435" y="3985906"/>
              <a:ext cx="2984547" cy="455380"/>
            </a:xfrm>
            <a:prstGeom prst="rect">
              <a:avLst/>
            </a:prstGeom>
            <a:noFill/>
          </p:spPr>
          <p:txBody>
            <a:bodyPr wrap="none" rtlCol="0">
              <a:spAutoFit/>
            </a:bodyPr>
            <a:lstStyle/>
            <a:p>
              <a:r>
                <a:rPr lang="en-US" sz="800"/>
                <a:t>Marginal Distribution</a:t>
              </a:r>
            </a:p>
            <a:p>
              <a:r>
                <a:rPr lang="en-US" sz="800"/>
                <a:t>Discrete Probability Distribution Function</a:t>
              </a:r>
            </a:p>
          </p:txBody>
        </p:sp>
        <p:sp>
          <p:nvSpPr>
            <p:cNvPr id="29" name="Rectangle 28"/>
            <p:cNvSpPr/>
            <p:nvPr/>
          </p:nvSpPr>
          <p:spPr bwMode="auto">
            <a:xfrm>
              <a:off x="4419600" y="4329127"/>
              <a:ext cx="152400" cy="445126"/>
            </a:xfrm>
            <a:prstGeom prst="rect">
              <a:avLst/>
            </a:prstGeom>
            <a:solidFill>
              <a:schemeClr val="accent2"/>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43" name="Rectangle 42"/>
            <p:cNvSpPr/>
            <p:nvPr/>
          </p:nvSpPr>
          <p:spPr bwMode="auto">
            <a:xfrm>
              <a:off x="4684056" y="4030132"/>
              <a:ext cx="152400" cy="743999"/>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44" name="Rectangle 43"/>
            <p:cNvSpPr/>
            <p:nvPr/>
          </p:nvSpPr>
          <p:spPr bwMode="auto">
            <a:xfrm>
              <a:off x="4957662" y="4229508"/>
              <a:ext cx="152400" cy="538385"/>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4336" name="TextBox 14335"/>
            <p:cNvSpPr txBox="1"/>
            <p:nvPr/>
          </p:nvSpPr>
          <p:spPr>
            <a:xfrm rot="16200000">
              <a:off x="4239992" y="4855355"/>
              <a:ext cx="476941" cy="227690"/>
            </a:xfrm>
            <a:prstGeom prst="rect">
              <a:avLst/>
            </a:prstGeom>
            <a:noFill/>
          </p:spPr>
          <p:txBody>
            <a:bodyPr wrap="none" rtlCol="0">
              <a:spAutoFit/>
            </a:bodyPr>
            <a:lstStyle/>
            <a:p>
              <a:r>
                <a:rPr lang="en-US" sz="500"/>
                <a:t>Shale</a:t>
              </a:r>
            </a:p>
          </p:txBody>
        </p:sp>
        <p:sp>
          <p:nvSpPr>
            <p:cNvPr id="46" name="TextBox 45"/>
            <p:cNvSpPr txBox="1"/>
            <p:nvPr/>
          </p:nvSpPr>
          <p:spPr>
            <a:xfrm rot="16200000">
              <a:off x="4475330" y="4919327"/>
              <a:ext cx="556720" cy="227690"/>
            </a:xfrm>
            <a:prstGeom prst="rect">
              <a:avLst/>
            </a:prstGeom>
            <a:noFill/>
          </p:spPr>
          <p:txBody>
            <a:bodyPr wrap="none" rtlCol="0">
              <a:spAutoFit/>
            </a:bodyPr>
            <a:lstStyle/>
            <a:p>
              <a:r>
                <a:rPr lang="en-US" sz="500"/>
                <a:t>F. Sand</a:t>
              </a:r>
            </a:p>
          </p:txBody>
        </p:sp>
        <p:sp>
          <p:nvSpPr>
            <p:cNvPr id="47" name="TextBox 46"/>
            <p:cNvSpPr txBox="1"/>
            <p:nvPr/>
          </p:nvSpPr>
          <p:spPr>
            <a:xfrm rot="16200000">
              <a:off x="4762785" y="4913350"/>
              <a:ext cx="567499" cy="227690"/>
            </a:xfrm>
            <a:prstGeom prst="rect">
              <a:avLst/>
            </a:prstGeom>
            <a:noFill/>
          </p:spPr>
          <p:txBody>
            <a:bodyPr wrap="none" rtlCol="0">
              <a:spAutoFit/>
            </a:bodyPr>
            <a:lstStyle/>
            <a:p>
              <a:r>
                <a:rPr lang="en-US" sz="500"/>
                <a:t>C. Sand</a:t>
              </a:r>
            </a:p>
          </p:txBody>
        </p:sp>
        <p:cxnSp>
          <p:nvCxnSpPr>
            <p:cNvPr id="48" name="Straight Connector 47"/>
            <p:cNvCxnSpPr/>
            <p:nvPr/>
          </p:nvCxnSpPr>
          <p:spPr bwMode="auto">
            <a:xfrm>
              <a:off x="4355352" y="5622894"/>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 name="Straight Connector 48"/>
            <p:cNvCxnSpPr/>
            <p:nvPr/>
          </p:nvCxnSpPr>
          <p:spPr bwMode="auto">
            <a:xfrm>
              <a:off x="4349376" y="6324600"/>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 name="TextBox 49"/>
            <p:cNvSpPr txBox="1"/>
            <p:nvPr/>
          </p:nvSpPr>
          <p:spPr>
            <a:xfrm>
              <a:off x="5187576" y="5536255"/>
              <a:ext cx="3355406" cy="289788"/>
            </a:xfrm>
            <a:prstGeom prst="rect">
              <a:avLst/>
            </a:prstGeom>
            <a:noFill/>
          </p:spPr>
          <p:txBody>
            <a:bodyPr wrap="none" rtlCol="0">
              <a:spAutoFit/>
            </a:bodyPr>
            <a:lstStyle/>
            <a:p>
              <a:r>
                <a:rPr lang="en-US" sz="800"/>
                <a:t>Marginal Probability, Event B: Facies = C. Sand</a:t>
              </a:r>
            </a:p>
          </p:txBody>
        </p:sp>
        <p:sp>
          <p:nvSpPr>
            <p:cNvPr id="51" name="Rectangle 50"/>
            <p:cNvSpPr/>
            <p:nvPr/>
          </p:nvSpPr>
          <p:spPr bwMode="auto">
            <a:xfrm>
              <a:off x="4420740" y="5879474"/>
              <a:ext cx="152400" cy="445126"/>
            </a:xfrm>
            <a:prstGeom prst="rect">
              <a:avLst/>
            </a:prstGeom>
            <a:solidFill>
              <a:schemeClr val="bg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52" name="Rectangle 51"/>
            <p:cNvSpPr/>
            <p:nvPr/>
          </p:nvSpPr>
          <p:spPr bwMode="auto">
            <a:xfrm>
              <a:off x="4685196" y="5580479"/>
              <a:ext cx="152400" cy="743999"/>
            </a:xfrm>
            <a:prstGeom prst="rect">
              <a:avLst/>
            </a:prstGeom>
            <a:solidFill>
              <a:schemeClr val="bg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53" name="Rectangle 52"/>
            <p:cNvSpPr/>
            <p:nvPr/>
          </p:nvSpPr>
          <p:spPr bwMode="auto">
            <a:xfrm>
              <a:off x="4958802" y="5781830"/>
              <a:ext cx="152400" cy="538385"/>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54" name="TextBox 53"/>
            <p:cNvSpPr txBox="1"/>
            <p:nvPr/>
          </p:nvSpPr>
          <p:spPr>
            <a:xfrm rot="16200000">
              <a:off x="4241131" y="6405704"/>
              <a:ext cx="476941" cy="227690"/>
            </a:xfrm>
            <a:prstGeom prst="rect">
              <a:avLst/>
            </a:prstGeom>
            <a:noFill/>
          </p:spPr>
          <p:txBody>
            <a:bodyPr wrap="none" rtlCol="0">
              <a:spAutoFit/>
            </a:bodyPr>
            <a:lstStyle/>
            <a:p>
              <a:r>
                <a:rPr lang="en-US" sz="500"/>
                <a:t>Shale</a:t>
              </a:r>
            </a:p>
          </p:txBody>
        </p:sp>
        <p:sp>
          <p:nvSpPr>
            <p:cNvPr id="55" name="TextBox 54"/>
            <p:cNvSpPr txBox="1"/>
            <p:nvPr/>
          </p:nvSpPr>
          <p:spPr>
            <a:xfrm rot="16200000">
              <a:off x="4476469" y="6470909"/>
              <a:ext cx="556720" cy="227690"/>
            </a:xfrm>
            <a:prstGeom prst="rect">
              <a:avLst/>
            </a:prstGeom>
            <a:noFill/>
          </p:spPr>
          <p:txBody>
            <a:bodyPr wrap="none" rtlCol="0">
              <a:spAutoFit/>
            </a:bodyPr>
            <a:lstStyle/>
            <a:p>
              <a:r>
                <a:rPr lang="en-US" sz="500"/>
                <a:t>F. Sand</a:t>
              </a:r>
            </a:p>
          </p:txBody>
        </p:sp>
        <p:sp>
          <p:nvSpPr>
            <p:cNvPr id="56" name="TextBox 55"/>
            <p:cNvSpPr txBox="1"/>
            <p:nvPr/>
          </p:nvSpPr>
          <p:spPr>
            <a:xfrm rot="16200000">
              <a:off x="4763925" y="6464932"/>
              <a:ext cx="567499" cy="227690"/>
            </a:xfrm>
            <a:prstGeom prst="rect">
              <a:avLst/>
            </a:prstGeom>
            <a:noFill/>
          </p:spPr>
          <p:txBody>
            <a:bodyPr wrap="none" rtlCol="0">
              <a:spAutoFit/>
            </a:bodyPr>
            <a:lstStyle/>
            <a:p>
              <a:r>
                <a:rPr lang="en-US" sz="500"/>
                <a:t>C. Sand</a:t>
              </a:r>
            </a:p>
          </p:txBody>
        </p:sp>
      </p:grpSp>
      <p:sp>
        <p:nvSpPr>
          <p:cNvPr id="4" name="TextBox 3"/>
          <p:cNvSpPr txBox="1"/>
          <p:nvPr/>
        </p:nvSpPr>
        <p:spPr>
          <a:xfrm>
            <a:off x="609600" y="2590800"/>
            <a:ext cx="2771913" cy="307777"/>
          </a:xfrm>
          <a:prstGeom prst="rect">
            <a:avLst/>
          </a:prstGeom>
          <a:noFill/>
        </p:spPr>
        <p:txBody>
          <a:bodyPr wrap="none" rtlCol="0">
            <a:spAutoFit/>
          </a:bodyPr>
          <a:lstStyle/>
          <a:p>
            <a:r>
              <a:rPr lang="en-US" sz="1400"/>
              <a:t>Univariate, Marginal Examples</a:t>
            </a:r>
          </a:p>
        </p:txBody>
      </p:sp>
      <p:sp>
        <p:nvSpPr>
          <p:cNvPr id="5" name="Rectangle 4"/>
          <p:cNvSpPr/>
          <p:nvPr/>
        </p:nvSpPr>
        <p:spPr bwMode="auto">
          <a:xfrm>
            <a:off x="304801" y="2590800"/>
            <a:ext cx="3389900" cy="4183319"/>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nvGrpSpPr>
          <p:cNvPr id="13" name="Group 12"/>
          <p:cNvGrpSpPr/>
          <p:nvPr/>
        </p:nvGrpSpPr>
        <p:grpSpPr>
          <a:xfrm>
            <a:off x="4114802" y="2057405"/>
            <a:ext cx="4058159" cy="1645149"/>
            <a:chOff x="3726037" y="1697140"/>
            <a:chExt cx="5341763" cy="2165506"/>
          </a:xfrm>
        </p:grpSpPr>
        <p:sp>
          <p:nvSpPr>
            <p:cNvPr id="11" name="Freeform 10"/>
            <p:cNvSpPr/>
            <p:nvPr/>
          </p:nvSpPr>
          <p:spPr bwMode="auto">
            <a:xfrm>
              <a:off x="4742822" y="3079277"/>
              <a:ext cx="758651" cy="128347"/>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51" h="128347">
                  <a:moveTo>
                    <a:pt x="758651" y="10591"/>
                  </a:moveTo>
                  <a:cubicBezTo>
                    <a:pt x="668216" y="-6156"/>
                    <a:pt x="257071" y="-1970"/>
                    <a:pt x="130629" y="15615"/>
                  </a:cubicBezTo>
                  <a:lnTo>
                    <a:pt x="0" y="116099"/>
                  </a:lnTo>
                  <a:cubicBezTo>
                    <a:pt x="90435" y="132846"/>
                    <a:pt x="549310" y="132009"/>
                    <a:pt x="673240" y="116099"/>
                  </a:cubicBezTo>
                  <a:lnTo>
                    <a:pt x="758651" y="10591"/>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cxnSp>
          <p:nvCxnSpPr>
            <p:cNvPr id="134" name="Straight Connector 133"/>
            <p:cNvCxnSpPr/>
            <p:nvPr/>
          </p:nvCxnSpPr>
          <p:spPr bwMode="auto">
            <a:xfrm>
              <a:off x="4425576" y="183477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5" name="Straight Connector 134"/>
            <p:cNvCxnSpPr/>
            <p:nvPr/>
          </p:nvCxnSpPr>
          <p:spPr bwMode="auto">
            <a:xfrm>
              <a:off x="4419600" y="253648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6" name="TextBox 135"/>
            <p:cNvSpPr txBox="1"/>
            <p:nvPr/>
          </p:nvSpPr>
          <p:spPr>
            <a:xfrm>
              <a:off x="4419600" y="2514601"/>
              <a:ext cx="382707" cy="238055"/>
            </a:xfrm>
            <a:prstGeom prst="rect">
              <a:avLst/>
            </a:prstGeom>
            <a:noFill/>
          </p:spPr>
          <p:txBody>
            <a:bodyPr wrap="none" rtlCol="0">
              <a:spAutoFit/>
            </a:bodyPr>
            <a:lstStyle/>
            <a:p>
              <a:r>
                <a:rPr lang="en-US" sz="600" b="0"/>
                <a:t>5%</a:t>
              </a:r>
            </a:p>
          </p:txBody>
        </p:sp>
        <p:sp>
          <p:nvSpPr>
            <p:cNvPr id="142" name="TextBox 141"/>
            <p:cNvSpPr txBox="1"/>
            <p:nvPr/>
          </p:nvSpPr>
          <p:spPr>
            <a:xfrm>
              <a:off x="4851920" y="2506190"/>
              <a:ext cx="438502" cy="238055"/>
            </a:xfrm>
            <a:prstGeom prst="rect">
              <a:avLst/>
            </a:prstGeom>
            <a:noFill/>
          </p:spPr>
          <p:txBody>
            <a:bodyPr wrap="none" rtlCol="0">
              <a:spAutoFit/>
            </a:bodyPr>
            <a:lstStyle/>
            <a:p>
              <a:r>
                <a:rPr lang="en-US" sz="600" b="0"/>
                <a:t>10%</a:t>
              </a:r>
            </a:p>
          </p:txBody>
        </p:sp>
        <p:sp>
          <p:nvSpPr>
            <p:cNvPr id="143" name="TextBox 142"/>
            <p:cNvSpPr txBox="1"/>
            <p:nvPr/>
          </p:nvSpPr>
          <p:spPr>
            <a:xfrm>
              <a:off x="5309119" y="2505547"/>
              <a:ext cx="438502" cy="238055"/>
            </a:xfrm>
            <a:prstGeom prst="rect">
              <a:avLst/>
            </a:prstGeom>
            <a:noFill/>
          </p:spPr>
          <p:txBody>
            <a:bodyPr wrap="none" rtlCol="0">
              <a:spAutoFit/>
            </a:bodyPr>
            <a:lstStyle/>
            <a:p>
              <a:r>
                <a:rPr lang="en-US" sz="600" b="0"/>
                <a:t>15%</a:t>
              </a:r>
            </a:p>
          </p:txBody>
        </p:sp>
        <p:sp>
          <p:nvSpPr>
            <p:cNvPr id="147" name="TextBox 146"/>
            <p:cNvSpPr txBox="1"/>
            <p:nvPr/>
          </p:nvSpPr>
          <p:spPr>
            <a:xfrm>
              <a:off x="5657148" y="1748135"/>
              <a:ext cx="3410652" cy="607691"/>
            </a:xfrm>
            <a:prstGeom prst="rect">
              <a:avLst/>
            </a:prstGeom>
            <a:noFill/>
          </p:spPr>
          <p:txBody>
            <a:bodyPr wrap="square" rtlCol="0">
              <a:spAutoFit/>
            </a:bodyPr>
            <a:lstStyle/>
            <a:p>
              <a:r>
                <a:rPr lang="en-US" sz="800"/>
                <a:t>Conditional Distribution</a:t>
              </a:r>
            </a:p>
            <a:p>
              <a:r>
                <a:rPr lang="en-US" sz="800"/>
                <a:t>Continuous Conditional Probability Density Function</a:t>
              </a:r>
            </a:p>
          </p:txBody>
        </p:sp>
        <p:cxnSp>
          <p:nvCxnSpPr>
            <p:cNvPr id="148" name="Straight Connector 147"/>
            <p:cNvCxnSpPr/>
            <p:nvPr/>
          </p:nvCxnSpPr>
          <p:spPr bwMode="auto">
            <a:xfrm>
              <a:off x="4425576" y="29447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 name="Straight Connector 148"/>
            <p:cNvCxnSpPr/>
            <p:nvPr/>
          </p:nvCxnSpPr>
          <p:spPr bwMode="auto">
            <a:xfrm>
              <a:off x="4419600" y="36464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6" name="TextBox 155"/>
            <p:cNvSpPr txBox="1"/>
            <p:nvPr/>
          </p:nvSpPr>
          <p:spPr>
            <a:xfrm>
              <a:off x="4419600" y="3624591"/>
              <a:ext cx="382707" cy="238055"/>
            </a:xfrm>
            <a:prstGeom prst="rect">
              <a:avLst/>
            </a:prstGeom>
            <a:noFill/>
          </p:spPr>
          <p:txBody>
            <a:bodyPr wrap="none" rtlCol="0">
              <a:spAutoFit/>
            </a:bodyPr>
            <a:lstStyle/>
            <a:p>
              <a:r>
                <a:rPr lang="en-US" sz="600" b="0"/>
                <a:t>5%</a:t>
              </a:r>
            </a:p>
          </p:txBody>
        </p:sp>
        <p:sp>
          <p:nvSpPr>
            <p:cNvPr id="157" name="TextBox 156"/>
            <p:cNvSpPr txBox="1"/>
            <p:nvPr/>
          </p:nvSpPr>
          <p:spPr>
            <a:xfrm>
              <a:off x="4851920" y="3616179"/>
              <a:ext cx="438502" cy="238055"/>
            </a:xfrm>
            <a:prstGeom prst="rect">
              <a:avLst/>
            </a:prstGeom>
            <a:noFill/>
          </p:spPr>
          <p:txBody>
            <a:bodyPr wrap="none" rtlCol="0">
              <a:spAutoFit/>
            </a:bodyPr>
            <a:lstStyle/>
            <a:p>
              <a:r>
                <a:rPr lang="en-US" sz="600" b="0"/>
                <a:t>10%</a:t>
              </a:r>
            </a:p>
          </p:txBody>
        </p:sp>
        <p:sp>
          <p:nvSpPr>
            <p:cNvPr id="158" name="TextBox 157"/>
            <p:cNvSpPr txBox="1"/>
            <p:nvPr/>
          </p:nvSpPr>
          <p:spPr>
            <a:xfrm>
              <a:off x="5309119" y="3615537"/>
              <a:ext cx="438502" cy="238055"/>
            </a:xfrm>
            <a:prstGeom prst="rect">
              <a:avLst/>
            </a:prstGeom>
            <a:noFill/>
          </p:spPr>
          <p:txBody>
            <a:bodyPr wrap="none" rtlCol="0">
              <a:spAutoFit/>
            </a:bodyPr>
            <a:lstStyle/>
            <a:p>
              <a:r>
                <a:rPr lang="en-US" sz="600" b="0"/>
                <a:t>15%</a:t>
              </a:r>
            </a:p>
          </p:txBody>
        </p:sp>
        <p:sp>
          <p:nvSpPr>
            <p:cNvPr id="159" name="TextBox 158"/>
            <p:cNvSpPr txBox="1"/>
            <p:nvPr/>
          </p:nvSpPr>
          <p:spPr>
            <a:xfrm>
              <a:off x="5714855" y="2858125"/>
              <a:ext cx="2742597" cy="694328"/>
            </a:xfrm>
            <a:prstGeom prst="rect">
              <a:avLst/>
            </a:prstGeom>
            <a:noFill/>
          </p:spPr>
          <p:txBody>
            <a:bodyPr wrap="none" rtlCol="0">
              <a:spAutoFit/>
            </a:bodyPr>
            <a:lstStyle/>
            <a:p>
              <a:r>
                <a:rPr lang="en-US" sz="800"/>
                <a:t>Conditional Probability</a:t>
              </a:r>
            </a:p>
            <a:p>
              <a:r>
                <a:rPr lang="en-US" sz="700"/>
                <a:t>Event A: 12% &lt; </a:t>
              </a:r>
              <a:r>
                <a:rPr lang="el-GR" sz="700"/>
                <a:t>φ</a:t>
              </a:r>
              <a:r>
                <a:rPr lang="en-US" sz="700"/>
                <a:t> &lt; 14% | 600mD &lt; k &lt; 900mD</a:t>
              </a:r>
            </a:p>
            <a:p>
              <a:r>
                <a:rPr lang="en-US" sz="700"/>
                <a:t>P(12% &lt; </a:t>
              </a:r>
              <a:r>
                <a:rPr lang="el-GR" sz="700"/>
                <a:t>φ</a:t>
              </a:r>
              <a:r>
                <a:rPr lang="en-US" sz="700"/>
                <a:t> &lt; 14% | 600mD &lt; k &lt; 900mD)</a:t>
              </a:r>
            </a:p>
            <a:p>
              <a:endParaRPr lang="en-US" sz="700"/>
            </a:p>
          </p:txBody>
        </p:sp>
        <p:sp>
          <p:nvSpPr>
            <p:cNvPr id="160" name="Oval 159"/>
            <p:cNvSpPr/>
            <p:nvPr/>
          </p:nvSpPr>
          <p:spPr bwMode="auto">
            <a:xfrm rot="20139743">
              <a:off x="4634125" y="1887475"/>
              <a:ext cx="900569" cy="390808"/>
            </a:xfrm>
            <a:prstGeom prst="ellipse">
              <a:avLst/>
            </a:prstGeom>
            <a:solidFill>
              <a:schemeClr val="bg1"/>
            </a:solidFill>
            <a:ln w="9525">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61" name="TextBox 160"/>
            <p:cNvSpPr txBox="1"/>
            <p:nvPr/>
          </p:nvSpPr>
          <p:spPr>
            <a:xfrm>
              <a:off x="3913589" y="2405390"/>
              <a:ext cx="532760" cy="237289"/>
            </a:xfrm>
            <a:prstGeom prst="rect">
              <a:avLst/>
            </a:prstGeom>
            <a:noFill/>
          </p:spPr>
          <p:txBody>
            <a:bodyPr wrap="none" rtlCol="0">
              <a:spAutoFit/>
            </a:bodyPr>
            <a:lstStyle/>
            <a:p>
              <a:r>
                <a:rPr lang="en-US" sz="600" b="0"/>
                <a:t>10 mD</a:t>
              </a:r>
            </a:p>
          </p:txBody>
        </p:sp>
        <p:sp>
          <p:nvSpPr>
            <p:cNvPr id="162" name="TextBox 161"/>
            <p:cNvSpPr txBox="1"/>
            <p:nvPr/>
          </p:nvSpPr>
          <p:spPr>
            <a:xfrm>
              <a:off x="3837389" y="2108285"/>
              <a:ext cx="591702" cy="237289"/>
            </a:xfrm>
            <a:prstGeom prst="rect">
              <a:avLst/>
            </a:prstGeom>
            <a:noFill/>
          </p:spPr>
          <p:txBody>
            <a:bodyPr wrap="none" rtlCol="0">
              <a:spAutoFit/>
            </a:bodyPr>
            <a:lstStyle/>
            <a:p>
              <a:r>
                <a:rPr lang="en-US" sz="600" b="0"/>
                <a:t>100 mD</a:t>
              </a:r>
            </a:p>
          </p:txBody>
        </p:sp>
        <p:sp>
          <p:nvSpPr>
            <p:cNvPr id="163" name="TextBox 162"/>
            <p:cNvSpPr txBox="1"/>
            <p:nvPr/>
          </p:nvSpPr>
          <p:spPr>
            <a:xfrm>
              <a:off x="3726037" y="1803484"/>
              <a:ext cx="681065" cy="237289"/>
            </a:xfrm>
            <a:prstGeom prst="rect">
              <a:avLst/>
            </a:prstGeom>
            <a:noFill/>
          </p:spPr>
          <p:txBody>
            <a:bodyPr wrap="none" rtlCol="0">
              <a:spAutoFit/>
            </a:bodyPr>
            <a:lstStyle/>
            <a:p>
              <a:r>
                <a:rPr lang="en-US" sz="600" b="0"/>
                <a:t>1,000 mD</a:t>
              </a:r>
            </a:p>
          </p:txBody>
        </p:sp>
        <p:cxnSp>
          <p:nvCxnSpPr>
            <p:cNvPr id="164" name="Straight Connector 163"/>
            <p:cNvCxnSpPr/>
            <p:nvPr/>
          </p:nvCxnSpPr>
          <p:spPr bwMode="auto">
            <a:xfrm>
              <a:off x="4425576" y="29508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5" name="Straight Connector 164"/>
            <p:cNvCxnSpPr/>
            <p:nvPr/>
          </p:nvCxnSpPr>
          <p:spPr bwMode="auto">
            <a:xfrm>
              <a:off x="4419600" y="36525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6" name="Oval 165"/>
            <p:cNvSpPr/>
            <p:nvPr/>
          </p:nvSpPr>
          <p:spPr bwMode="auto">
            <a:xfrm rot="20139743">
              <a:off x="4634125" y="300350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67" name="TextBox 166"/>
            <p:cNvSpPr txBox="1"/>
            <p:nvPr/>
          </p:nvSpPr>
          <p:spPr>
            <a:xfrm>
              <a:off x="3913589" y="3521420"/>
              <a:ext cx="532760" cy="237289"/>
            </a:xfrm>
            <a:prstGeom prst="rect">
              <a:avLst/>
            </a:prstGeom>
            <a:noFill/>
          </p:spPr>
          <p:txBody>
            <a:bodyPr wrap="none" rtlCol="0">
              <a:spAutoFit/>
            </a:bodyPr>
            <a:lstStyle/>
            <a:p>
              <a:r>
                <a:rPr lang="en-US" sz="600" b="0"/>
                <a:t>10 mD</a:t>
              </a:r>
            </a:p>
          </p:txBody>
        </p:sp>
        <p:sp>
          <p:nvSpPr>
            <p:cNvPr id="168" name="TextBox 167"/>
            <p:cNvSpPr txBox="1"/>
            <p:nvPr/>
          </p:nvSpPr>
          <p:spPr>
            <a:xfrm>
              <a:off x="3837389" y="3224314"/>
              <a:ext cx="591702" cy="237289"/>
            </a:xfrm>
            <a:prstGeom prst="rect">
              <a:avLst/>
            </a:prstGeom>
            <a:noFill/>
          </p:spPr>
          <p:txBody>
            <a:bodyPr wrap="none" rtlCol="0">
              <a:spAutoFit/>
            </a:bodyPr>
            <a:lstStyle/>
            <a:p>
              <a:r>
                <a:rPr lang="en-US" sz="600" b="0"/>
                <a:t>100 mD</a:t>
              </a:r>
            </a:p>
          </p:txBody>
        </p:sp>
        <p:sp>
          <p:nvSpPr>
            <p:cNvPr id="169" name="TextBox 168"/>
            <p:cNvSpPr txBox="1"/>
            <p:nvPr/>
          </p:nvSpPr>
          <p:spPr>
            <a:xfrm>
              <a:off x="3726037" y="2919514"/>
              <a:ext cx="681065" cy="237289"/>
            </a:xfrm>
            <a:prstGeom prst="rect">
              <a:avLst/>
            </a:prstGeom>
            <a:noFill/>
          </p:spPr>
          <p:txBody>
            <a:bodyPr wrap="none" rtlCol="0">
              <a:spAutoFit/>
            </a:bodyPr>
            <a:lstStyle/>
            <a:p>
              <a:r>
                <a:rPr lang="en-US" sz="600" b="0"/>
                <a:t>1,000 mD</a:t>
              </a:r>
            </a:p>
          </p:txBody>
        </p:sp>
        <p:sp>
          <p:nvSpPr>
            <p:cNvPr id="170" name="Rectangle 169"/>
            <p:cNvSpPr/>
            <p:nvPr/>
          </p:nvSpPr>
          <p:spPr bwMode="auto">
            <a:xfrm>
              <a:off x="5186262" y="3082566"/>
              <a:ext cx="122858" cy="12285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8" name="Rectangle 7"/>
            <p:cNvSpPr/>
            <p:nvPr/>
          </p:nvSpPr>
          <p:spPr bwMode="auto">
            <a:xfrm>
              <a:off x="4419600" y="1981199"/>
              <a:ext cx="1249563" cy="105191"/>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71" name="Freeform 170"/>
            <p:cNvSpPr/>
            <p:nvPr/>
          </p:nvSpPr>
          <p:spPr bwMode="auto">
            <a:xfrm>
              <a:off x="4757282" y="1697140"/>
              <a:ext cx="732809" cy="347574"/>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073" h="922587">
                  <a:moveTo>
                    <a:pt x="0" y="922587"/>
                  </a:moveTo>
                  <a:cubicBezTo>
                    <a:pt x="97325" y="881846"/>
                    <a:pt x="194650" y="841105"/>
                    <a:pt x="262551" y="705303"/>
                  </a:cubicBezTo>
                  <a:cubicBezTo>
                    <a:pt x="330452" y="569501"/>
                    <a:pt x="342523" y="214908"/>
                    <a:pt x="407406" y="107775"/>
                  </a:cubicBezTo>
                  <a:cubicBezTo>
                    <a:pt x="472289" y="642"/>
                    <a:pt x="558297" y="-47644"/>
                    <a:pt x="651850" y="62507"/>
                  </a:cubicBezTo>
                  <a:cubicBezTo>
                    <a:pt x="745403" y="172658"/>
                    <a:pt x="849517" y="626840"/>
                    <a:pt x="968721" y="768678"/>
                  </a:cubicBezTo>
                  <a:cubicBezTo>
                    <a:pt x="1087925" y="910516"/>
                    <a:pt x="1227499" y="912024"/>
                    <a:pt x="1367073" y="913533"/>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600"/>
            </a:p>
          </p:txBody>
        </p:sp>
        <p:sp>
          <p:nvSpPr>
            <p:cNvPr id="172" name="Rectangle 171"/>
            <p:cNvSpPr/>
            <p:nvPr/>
          </p:nvSpPr>
          <p:spPr bwMode="auto">
            <a:xfrm>
              <a:off x="4419600" y="3095209"/>
              <a:ext cx="1249563" cy="105191"/>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grpSp>
      <p:sp>
        <p:nvSpPr>
          <p:cNvPr id="173" name="TextBox 172"/>
          <p:cNvSpPr txBox="1"/>
          <p:nvPr/>
        </p:nvSpPr>
        <p:spPr>
          <a:xfrm>
            <a:off x="4876800" y="1676400"/>
            <a:ext cx="2909771" cy="307777"/>
          </a:xfrm>
          <a:prstGeom prst="rect">
            <a:avLst/>
          </a:prstGeom>
          <a:noFill/>
        </p:spPr>
        <p:txBody>
          <a:bodyPr wrap="none" rtlCol="0">
            <a:spAutoFit/>
          </a:bodyPr>
          <a:lstStyle/>
          <a:p>
            <a:r>
              <a:rPr lang="en-US" sz="1400"/>
              <a:t>Bivariate, Conditional Examples</a:t>
            </a:r>
          </a:p>
        </p:txBody>
      </p:sp>
      <p:sp>
        <p:nvSpPr>
          <p:cNvPr id="174" name="Rectangle 173"/>
          <p:cNvSpPr/>
          <p:nvPr/>
        </p:nvSpPr>
        <p:spPr bwMode="auto">
          <a:xfrm>
            <a:off x="4114800" y="1676400"/>
            <a:ext cx="4114800" cy="2049119"/>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endParaRPr>
          </a:p>
        </p:txBody>
      </p:sp>
      <p:grpSp>
        <p:nvGrpSpPr>
          <p:cNvPr id="176" name="Group 175"/>
          <p:cNvGrpSpPr/>
          <p:nvPr/>
        </p:nvGrpSpPr>
        <p:grpSpPr>
          <a:xfrm>
            <a:off x="4114800" y="3809999"/>
            <a:ext cx="5964641" cy="2828673"/>
            <a:chOff x="4114800" y="3836651"/>
            <a:chExt cx="6194050" cy="2937468"/>
          </a:xfrm>
        </p:grpSpPr>
        <p:grpSp>
          <p:nvGrpSpPr>
            <p:cNvPr id="177" name="Group 176"/>
            <p:cNvGrpSpPr/>
            <p:nvPr/>
          </p:nvGrpSpPr>
          <p:grpSpPr>
            <a:xfrm>
              <a:off x="5043287" y="4245594"/>
              <a:ext cx="5265563" cy="2510951"/>
              <a:chOff x="3726037" y="1748135"/>
              <a:chExt cx="5265563" cy="3341395"/>
            </a:xfrm>
          </p:grpSpPr>
          <p:cxnSp>
            <p:nvCxnSpPr>
              <p:cNvPr id="180" name="Straight Connector 179"/>
              <p:cNvCxnSpPr/>
              <p:nvPr/>
            </p:nvCxnSpPr>
            <p:spPr bwMode="auto">
              <a:xfrm>
                <a:off x="4425576" y="183477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1" name="Straight Connector 180"/>
              <p:cNvCxnSpPr/>
              <p:nvPr/>
            </p:nvCxnSpPr>
            <p:spPr bwMode="auto">
              <a:xfrm>
                <a:off x="4419600" y="253648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2" name="TextBox 181"/>
              <p:cNvSpPr txBox="1"/>
              <p:nvPr/>
            </p:nvSpPr>
            <p:spPr>
              <a:xfrm>
                <a:off x="4419600" y="2514600"/>
                <a:ext cx="395060" cy="245740"/>
              </a:xfrm>
              <a:prstGeom prst="rect">
                <a:avLst/>
              </a:prstGeom>
              <a:noFill/>
            </p:spPr>
            <p:txBody>
              <a:bodyPr wrap="none" rtlCol="0">
                <a:spAutoFit/>
              </a:bodyPr>
              <a:lstStyle/>
              <a:p>
                <a:r>
                  <a:rPr lang="en-US" sz="600" b="0"/>
                  <a:t>5%</a:t>
                </a:r>
              </a:p>
            </p:txBody>
          </p:sp>
          <p:sp>
            <p:nvSpPr>
              <p:cNvPr id="183" name="TextBox 182"/>
              <p:cNvSpPr txBox="1"/>
              <p:nvPr/>
            </p:nvSpPr>
            <p:spPr>
              <a:xfrm>
                <a:off x="4851920" y="2506189"/>
                <a:ext cx="452657" cy="245740"/>
              </a:xfrm>
              <a:prstGeom prst="rect">
                <a:avLst/>
              </a:prstGeom>
              <a:noFill/>
            </p:spPr>
            <p:txBody>
              <a:bodyPr wrap="none" rtlCol="0">
                <a:spAutoFit/>
              </a:bodyPr>
              <a:lstStyle/>
              <a:p>
                <a:r>
                  <a:rPr lang="en-US" sz="600" b="0"/>
                  <a:t>10%</a:t>
                </a:r>
              </a:p>
            </p:txBody>
          </p:sp>
          <p:sp>
            <p:nvSpPr>
              <p:cNvPr id="184" name="TextBox 183"/>
              <p:cNvSpPr txBox="1"/>
              <p:nvPr/>
            </p:nvSpPr>
            <p:spPr>
              <a:xfrm>
                <a:off x="5309120" y="2505547"/>
                <a:ext cx="452657" cy="245740"/>
              </a:xfrm>
              <a:prstGeom prst="rect">
                <a:avLst/>
              </a:prstGeom>
              <a:noFill/>
            </p:spPr>
            <p:txBody>
              <a:bodyPr wrap="none" rtlCol="0">
                <a:spAutoFit/>
              </a:bodyPr>
              <a:lstStyle/>
              <a:p>
                <a:r>
                  <a:rPr lang="en-US" sz="600" b="0"/>
                  <a:t>15%</a:t>
                </a:r>
              </a:p>
            </p:txBody>
          </p:sp>
          <p:sp>
            <p:nvSpPr>
              <p:cNvPr id="185" name="TextBox 184"/>
              <p:cNvSpPr txBox="1"/>
              <p:nvPr/>
            </p:nvSpPr>
            <p:spPr>
              <a:xfrm>
                <a:off x="5580948" y="1748135"/>
                <a:ext cx="3410652" cy="450523"/>
              </a:xfrm>
              <a:prstGeom prst="rect">
                <a:avLst/>
              </a:prstGeom>
              <a:noFill/>
            </p:spPr>
            <p:txBody>
              <a:bodyPr wrap="square" rtlCol="0">
                <a:spAutoFit/>
              </a:bodyPr>
              <a:lstStyle/>
              <a:p>
                <a:r>
                  <a:rPr lang="en-US" sz="800"/>
                  <a:t>Joint Distribution</a:t>
                </a:r>
              </a:p>
              <a:p>
                <a:r>
                  <a:rPr lang="en-US" sz="800"/>
                  <a:t>Continuous Joint Probability Density Function</a:t>
                </a:r>
              </a:p>
            </p:txBody>
          </p:sp>
          <p:cxnSp>
            <p:nvCxnSpPr>
              <p:cNvPr id="186" name="Straight Connector 185"/>
              <p:cNvCxnSpPr/>
              <p:nvPr/>
            </p:nvCxnSpPr>
            <p:spPr bwMode="auto">
              <a:xfrm>
                <a:off x="4425576" y="29447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7" name="Straight Connector 186"/>
              <p:cNvCxnSpPr/>
              <p:nvPr/>
            </p:nvCxnSpPr>
            <p:spPr bwMode="auto">
              <a:xfrm>
                <a:off x="4419600" y="36464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8" name="TextBox 187"/>
              <p:cNvSpPr txBox="1"/>
              <p:nvPr/>
            </p:nvSpPr>
            <p:spPr>
              <a:xfrm>
                <a:off x="4419600" y="3624590"/>
                <a:ext cx="395060" cy="245740"/>
              </a:xfrm>
              <a:prstGeom prst="rect">
                <a:avLst/>
              </a:prstGeom>
              <a:noFill/>
            </p:spPr>
            <p:txBody>
              <a:bodyPr wrap="none" rtlCol="0">
                <a:spAutoFit/>
              </a:bodyPr>
              <a:lstStyle/>
              <a:p>
                <a:r>
                  <a:rPr lang="en-US" sz="600" b="0"/>
                  <a:t>5%</a:t>
                </a:r>
              </a:p>
            </p:txBody>
          </p:sp>
          <p:sp>
            <p:nvSpPr>
              <p:cNvPr id="189" name="TextBox 188"/>
              <p:cNvSpPr txBox="1"/>
              <p:nvPr/>
            </p:nvSpPr>
            <p:spPr>
              <a:xfrm>
                <a:off x="4851920" y="3616179"/>
                <a:ext cx="452657" cy="245740"/>
              </a:xfrm>
              <a:prstGeom prst="rect">
                <a:avLst/>
              </a:prstGeom>
              <a:noFill/>
            </p:spPr>
            <p:txBody>
              <a:bodyPr wrap="none" rtlCol="0">
                <a:spAutoFit/>
              </a:bodyPr>
              <a:lstStyle/>
              <a:p>
                <a:r>
                  <a:rPr lang="en-US" sz="600" b="0"/>
                  <a:t>10%</a:t>
                </a:r>
              </a:p>
            </p:txBody>
          </p:sp>
          <p:sp>
            <p:nvSpPr>
              <p:cNvPr id="190" name="TextBox 189"/>
              <p:cNvSpPr txBox="1"/>
              <p:nvPr/>
            </p:nvSpPr>
            <p:spPr>
              <a:xfrm>
                <a:off x="5309120" y="3615537"/>
                <a:ext cx="452657" cy="245740"/>
              </a:xfrm>
              <a:prstGeom prst="rect">
                <a:avLst/>
              </a:prstGeom>
              <a:noFill/>
            </p:spPr>
            <p:txBody>
              <a:bodyPr wrap="none" rtlCol="0">
                <a:spAutoFit/>
              </a:bodyPr>
              <a:lstStyle/>
              <a:p>
                <a:r>
                  <a:rPr lang="en-US" sz="600" b="0"/>
                  <a:t>15%</a:t>
                </a:r>
              </a:p>
            </p:txBody>
          </p:sp>
          <p:sp>
            <p:nvSpPr>
              <p:cNvPr id="191" name="TextBox 190"/>
              <p:cNvSpPr txBox="1"/>
              <p:nvPr/>
            </p:nvSpPr>
            <p:spPr>
              <a:xfrm>
                <a:off x="5580090" y="2858125"/>
                <a:ext cx="3008178" cy="716741"/>
              </a:xfrm>
              <a:prstGeom prst="rect">
                <a:avLst/>
              </a:prstGeom>
              <a:noFill/>
            </p:spPr>
            <p:txBody>
              <a:bodyPr wrap="none" rtlCol="0">
                <a:spAutoFit/>
              </a:bodyPr>
              <a:lstStyle/>
              <a:p>
                <a:r>
                  <a:rPr lang="en-US" sz="800"/>
                  <a:t>Joint Probability</a:t>
                </a:r>
              </a:p>
              <a:p>
                <a:r>
                  <a:rPr lang="en-US" sz="700"/>
                  <a:t>Event A: 12% &lt; </a:t>
                </a:r>
                <a:r>
                  <a:rPr lang="el-GR" sz="700"/>
                  <a:t>φ</a:t>
                </a:r>
                <a:r>
                  <a:rPr lang="en-US" sz="700"/>
                  <a:t> &lt; 14% and 600mD &lt; k &lt; 900mD</a:t>
                </a:r>
              </a:p>
              <a:p>
                <a:r>
                  <a:rPr lang="en-US" sz="700"/>
                  <a:t>P(12% &lt; </a:t>
                </a:r>
                <a:r>
                  <a:rPr lang="el-GR" sz="700"/>
                  <a:t>φ</a:t>
                </a:r>
                <a:r>
                  <a:rPr lang="en-US" sz="700"/>
                  <a:t> &lt; 14% ∩ 600mD &lt; k &lt; 900mD)</a:t>
                </a:r>
              </a:p>
              <a:p>
                <a:endParaRPr lang="en-US" sz="700"/>
              </a:p>
            </p:txBody>
          </p:sp>
          <p:sp>
            <p:nvSpPr>
              <p:cNvPr id="192" name="Oval 191"/>
              <p:cNvSpPr/>
              <p:nvPr/>
            </p:nvSpPr>
            <p:spPr bwMode="auto">
              <a:xfrm rot="20139743">
                <a:off x="4634125" y="1887475"/>
                <a:ext cx="900569" cy="390808"/>
              </a:xfrm>
              <a:prstGeom prst="ellipse">
                <a:avLst/>
              </a:prstGeom>
              <a:solidFill>
                <a:schemeClr val="accent1">
                  <a:lumMod val="40000"/>
                  <a:lumOff val="60000"/>
                </a:scheme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93" name="TextBox 192"/>
              <p:cNvSpPr txBox="1"/>
              <p:nvPr/>
            </p:nvSpPr>
            <p:spPr>
              <a:xfrm>
                <a:off x="3913589" y="2405390"/>
                <a:ext cx="548647" cy="245740"/>
              </a:xfrm>
              <a:prstGeom prst="rect">
                <a:avLst/>
              </a:prstGeom>
              <a:noFill/>
            </p:spPr>
            <p:txBody>
              <a:bodyPr wrap="none" rtlCol="0">
                <a:spAutoFit/>
              </a:bodyPr>
              <a:lstStyle/>
              <a:p>
                <a:r>
                  <a:rPr lang="en-US" sz="600" b="0"/>
                  <a:t>10 mD</a:t>
                </a:r>
              </a:p>
            </p:txBody>
          </p:sp>
          <p:sp>
            <p:nvSpPr>
              <p:cNvPr id="194" name="TextBox 193"/>
              <p:cNvSpPr txBox="1"/>
              <p:nvPr/>
            </p:nvSpPr>
            <p:spPr>
              <a:xfrm>
                <a:off x="3837389" y="2108284"/>
                <a:ext cx="606244" cy="245740"/>
              </a:xfrm>
              <a:prstGeom prst="rect">
                <a:avLst/>
              </a:prstGeom>
              <a:noFill/>
            </p:spPr>
            <p:txBody>
              <a:bodyPr wrap="none" rtlCol="0">
                <a:spAutoFit/>
              </a:bodyPr>
              <a:lstStyle/>
              <a:p>
                <a:r>
                  <a:rPr lang="en-US" sz="600" b="0"/>
                  <a:t>100 mD</a:t>
                </a:r>
              </a:p>
            </p:txBody>
          </p:sp>
          <p:sp>
            <p:nvSpPr>
              <p:cNvPr id="195" name="TextBox 194"/>
              <p:cNvSpPr txBox="1"/>
              <p:nvPr/>
            </p:nvSpPr>
            <p:spPr>
              <a:xfrm>
                <a:off x="3726037" y="1803484"/>
                <a:ext cx="691570" cy="245740"/>
              </a:xfrm>
              <a:prstGeom prst="rect">
                <a:avLst/>
              </a:prstGeom>
              <a:noFill/>
            </p:spPr>
            <p:txBody>
              <a:bodyPr wrap="none" rtlCol="0">
                <a:spAutoFit/>
              </a:bodyPr>
              <a:lstStyle/>
              <a:p>
                <a:r>
                  <a:rPr lang="en-US" sz="600" b="0"/>
                  <a:t>1,000 mD</a:t>
                </a:r>
              </a:p>
            </p:txBody>
          </p:sp>
          <p:cxnSp>
            <p:nvCxnSpPr>
              <p:cNvPr id="196" name="Straight Connector 195"/>
              <p:cNvCxnSpPr/>
              <p:nvPr/>
            </p:nvCxnSpPr>
            <p:spPr bwMode="auto">
              <a:xfrm>
                <a:off x="4425576" y="29508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7" name="Straight Connector 196"/>
              <p:cNvCxnSpPr/>
              <p:nvPr/>
            </p:nvCxnSpPr>
            <p:spPr bwMode="auto">
              <a:xfrm>
                <a:off x="4419600" y="36525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8" name="Oval 197"/>
              <p:cNvSpPr/>
              <p:nvPr/>
            </p:nvSpPr>
            <p:spPr bwMode="auto">
              <a:xfrm rot="20139743">
                <a:off x="4634125" y="3003505"/>
                <a:ext cx="900569" cy="390808"/>
              </a:xfrm>
              <a:prstGeom prst="ellipse">
                <a:avLst/>
              </a:prstGeom>
              <a:solidFill>
                <a:schemeClr val="bg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199" name="TextBox 198"/>
              <p:cNvSpPr txBox="1"/>
              <p:nvPr/>
            </p:nvSpPr>
            <p:spPr>
              <a:xfrm>
                <a:off x="3913589" y="3521420"/>
                <a:ext cx="548647" cy="245740"/>
              </a:xfrm>
              <a:prstGeom prst="rect">
                <a:avLst/>
              </a:prstGeom>
              <a:noFill/>
            </p:spPr>
            <p:txBody>
              <a:bodyPr wrap="none" rtlCol="0">
                <a:spAutoFit/>
              </a:bodyPr>
              <a:lstStyle/>
              <a:p>
                <a:r>
                  <a:rPr lang="en-US" sz="600" b="0"/>
                  <a:t>10 mD</a:t>
                </a:r>
              </a:p>
            </p:txBody>
          </p:sp>
          <p:sp>
            <p:nvSpPr>
              <p:cNvPr id="200" name="TextBox 199"/>
              <p:cNvSpPr txBox="1"/>
              <p:nvPr/>
            </p:nvSpPr>
            <p:spPr>
              <a:xfrm>
                <a:off x="3837389" y="3224314"/>
                <a:ext cx="606244" cy="245740"/>
              </a:xfrm>
              <a:prstGeom prst="rect">
                <a:avLst/>
              </a:prstGeom>
              <a:noFill/>
            </p:spPr>
            <p:txBody>
              <a:bodyPr wrap="none" rtlCol="0">
                <a:spAutoFit/>
              </a:bodyPr>
              <a:lstStyle/>
              <a:p>
                <a:r>
                  <a:rPr lang="en-US" sz="600" b="0"/>
                  <a:t>100 mD</a:t>
                </a:r>
              </a:p>
            </p:txBody>
          </p:sp>
          <p:sp>
            <p:nvSpPr>
              <p:cNvPr id="201" name="TextBox 200"/>
              <p:cNvSpPr txBox="1"/>
              <p:nvPr/>
            </p:nvSpPr>
            <p:spPr>
              <a:xfrm>
                <a:off x="3726037" y="2919514"/>
                <a:ext cx="691570" cy="245740"/>
              </a:xfrm>
              <a:prstGeom prst="rect">
                <a:avLst/>
              </a:prstGeom>
              <a:noFill/>
            </p:spPr>
            <p:txBody>
              <a:bodyPr wrap="none" rtlCol="0">
                <a:spAutoFit/>
              </a:bodyPr>
              <a:lstStyle/>
              <a:p>
                <a:r>
                  <a:rPr lang="en-US" sz="600" b="0"/>
                  <a:t>1,000 mD</a:t>
                </a:r>
              </a:p>
            </p:txBody>
          </p:sp>
          <p:sp>
            <p:nvSpPr>
              <p:cNvPr id="202" name="Rectangle 201"/>
              <p:cNvSpPr/>
              <p:nvPr/>
            </p:nvSpPr>
            <p:spPr bwMode="auto">
              <a:xfrm>
                <a:off x="5186262" y="3077542"/>
                <a:ext cx="122858" cy="12285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cxnSp>
            <p:nvCxnSpPr>
              <p:cNvPr id="203" name="Straight Connector 202"/>
              <p:cNvCxnSpPr/>
              <p:nvPr/>
            </p:nvCxnSpPr>
            <p:spPr bwMode="auto">
              <a:xfrm>
                <a:off x="4431795" y="41639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4" name="Straight Connector 203"/>
              <p:cNvCxnSpPr/>
              <p:nvPr/>
            </p:nvCxnSpPr>
            <p:spPr bwMode="auto">
              <a:xfrm>
                <a:off x="4425819" y="48656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5" name="TextBox 204"/>
              <p:cNvSpPr txBox="1"/>
              <p:nvPr/>
            </p:nvSpPr>
            <p:spPr>
              <a:xfrm>
                <a:off x="4425819" y="4843790"/>
                <a:ext cx="395060" cy="245740"/>
              </a:xfrm>
              <a:prstGeom prst="rect">
                <a:avLst/>
              </a:prstGeom>
              <a:noFill/>
            </p:spPr>
            <p:txBody>
              <a:bodyPr wrap="none" rtlCol="0">
                <a:spAutoFit/>
              </a:bodyPr>
              <a:lstStyle/>
              <a:p>
                <a:r>
                  <a:rPr lang="en-US" sz="600" b="0"/>
                  <a:t>5%</a:t>
                </a:r>
              </a:p>
            </p:txBody>
          </p:sp>
          <p:sp>
            <p:nvSpPr>
              <p:cNvPr id="206" name="TextBox 205"/>
              <p:cNvSpPr txBox="1"/>
              <p:nvPr/>
            </p:nvSpPr>
            <p:spPr>
              <a:xfrm>
                <a:off x="4858140" y="4835379"/>
                <a:ext cx="452657" cy="245740"/>
              </a:xfrm>
              <a:prstGeom prst="rect">
                <a:avLst/>
              </a:prstGeom>
              <a:noFill/>
            </p:spPr>
            <p:txBody>
              <a:bodyPr wrap="none" rtlCol="0">
                <a:spAutoFit/>
              </a:bodyPr>
              <a:lstStyle/>
              <a:p>
                <a:r>
                  <a:rPr lang="en-US" sz="600" b="0"/>
                  <a:t>10%</a:t>
                </a:r>
              </a:p>
            </p:txBody>
          </p:sp>
          <p:sp>
            <p:nvSpPr>
              <p:cNvPr id="207" name="TextBox 206"/>
              <p:cNvSpPr txBox="1"/>
              <p:nvPr/>
            </p:nvSpPr>
            <p:spPr>
              <a:xfrm>
                <a:off x="5315340" y="4834737"/>
                <a:ext cx="452657" cy="245740"/>
              </a:xfrm>
              <a:prstGeom prst="rect">
                <a:avLst/>
              </a:prstGeom>
              <a:noFill/>
            </p:spPr>
            <p:txBody>
              <a:bodyPr wrap="none" rtlCol="0">
                <a:spAutoFit/>
              </a:bodyPr>
              <a:lstStyle/>
              <a:p>
                <a:r>
                  <a:rPr lang="en-US" sz="600" b="0"/>
                  <a:t>15%</a:t>
                </a:r>
              </a:p>
            </p:txBody>
          </p:sp>
          <p:sp>
            <p:nvSpPr>
              <p:cNvPr id="208" name="TextBox 207"/>
              <p:cNvSpPr txBox="1"/>
              <p:nvPr/>
            </p:nvSpPr>
            <p:spPr>
              <a:xfrm>
                <a:off x="5586308" y="4077325"/>
                <a:ext cx="2466356" cy="532437"/>
              </a:xfrm>
              <a:prstGeom prst="rect">
                <a:avLst/>
              </a:prstGeom>
              <a:noFill/>
            </p:spPr>
            <p:txBody>
              <a:bodyPr wrap="none" rtlCol="0">
                <a:spAutoFit/>
              </a:bodyPr>
              <a:lstStyle/>
              <a:p>
                <a:r>
                  <a:rPr lang="en-US" sz="800"/>
                  <a:t>Joint Probability Density Function</a:t>
                </a:r>
              </a:p>
              <a:p>
                <a:r>
                  <a:rPr lang="en-US" sz="700"/>
                  <a:t>Binned</a:t>
                </a:r>
              </a:p>
              <a:p>
                <a:r>
                  <a:rPr lang="en-US" sz="500" b="0"/>
                  <a:t>(0% bins removed)</a:t>
                </a:r>
              </a:p>
            </p:txBody>
          </p:sp>
          <p:cxnSp>
            <p:nvCxnSpPr>
              <p:cNvPr id="209" name="Straight Connector 208"/>
              <p:cNvCxnSpPr/>
              <p:nvPr/>
            </p:nvCxnSpPr>
            <p:spPr bwMode="auto">
              <a:xfrm>
                <a:off x="4431795" y="41700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0" name="Straight Connector 209"/>
              <p:cNvCxnSpPr/>
              <p:nvPr/>
            </p:nvCxnSpPr>
            <p:spPr bwMode="auto">
              <a:xfrm>
                <a:off x="4425819" y="48717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1" name="TextBox 210"/>
              <p:cNvSpPr txBox="1"/>
              <p:nvPr/>
            </p:nvSpPr>
            <p:spPr>
              <a:xfrm>
                <a:off x="3919808" y="4740623"/>
                <a:ext cx="548647" cy="245740"/>
              </a:xfrm>
              <a:prstGeom prst="rect">
                <a:avLst/>
              </a:prstGeom>
              <a:noFill/>
            </p:spPr>
            <p:txBody>
              <a:bodyPr wrap="none" rtlCol="0">
                <a:spAutoFit/>
              </a:bodyPr>
              <a:lstStyle/>
              <a:p>
                <a:r>
                  <a:rPr lang="en-US" sz="600" b="0"/>
                  <a:t>10 mD</a:t>
                </a:r>
              </a:p>
            </p:txBody>
          </p:sp>
          <p:sp>
            <p:nvSpPr>
              <p:cNvPr id="212" name="TextBox 211"/>
              <p:cNvSpPr txBox="1"/>
              <p:nvPr/>
            </p:nvSpPr>
            <p:spPr>
              <a:xfrm>
                <a:off x="3843608" y="4443513"/>
                <a:ext cx="606244" cy="245740"/>
              </a:xfrm>
              <a:prstGeom prst="rect">
                <a:avLst/>
              </a:prstGeom>
              <a:noFill/>
            </p:spPr>
            <p:txBody>
              <a:bodyPr wrap="none" rtlCol="0">
                <a:spAutoFit/>
              </a:bodyPr>
              <a:lstStyle/>
              <a:p>
                <a:r>
                  <a:rPr lang="en-US" sz="600" b="0"/>
                  <a:t>100 mD</a:t>
                </a:r>
              </a:p>
            </p:txBody>
          </p:sp>
          <p:sp>
            <p:nvSpPr>
              <p:cNvPr id="213" name="TextBox 212"/>
              <p:cNvSpPr txBox="1"/>
              <p:nvPr/>
            </p:nvSpPr>
            <p:spPr>
              <a:xfrm>
                <a:off x="3732255" y="4138715"/>
                <a:ext cx="691570" cy="245740"/>
              </a:xfrm>
              <a:prstGeom prst="rect">
                <a:avLst/>
              </a:prstGeom>
              <a:noFill/>
            </p:spPr>
            <p:txBody>
              <a:bodyPr wrap="none" rtlCol="0">
                <a:spAutoFit/>
              </a:bodyPr>
              <a:lstStyle/>
              <a:p>
                <a:r>
                  <a:rPr lang="en-US" sz="600" b="0"/>
                  <a:t>1,000 mD</a:t>
                </a:r>
              </a:p>
            </p:txBody>
          </p:sp>
          <p:sp>
            <p:nvSpPr>
              <p:cNvPr id="214" name="Rectangle 213"/>
              <p:cNvSpPr/>
              <p:nvPr/>
            </p:nvSpPr>
            <p:spPr bwMode="auto">
              <a:xfrm>
                <a:off x="5431768" y="4256781"/>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15" name="Rectangle 214"/>
              <p:cNvSpPr/>
              <p:nvPr/>
            </p:nvSpPr>
            <p:spPr bwMode="auto">
              <a:xfrm>
                <a:off x="5306469" y="4259266"/>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16" name="Rectangle 215"/>
              <p:cNvSpPr/>
              <p:nvPr/>
            </p:nvSpPr>
            <p:spPr bwMode="auto">
              <a:xfrm>
                <a:off x="5186262" y="4256781"/>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17" name="Rectangle 216"/>
              <p:cNvSpPr/>
              <p:nvPr/>
            </p:nvSpPr>
            <p:spPr bwMode="auto">
              <a:xfrm>
                <a:off x="5063509" y="4259266"/>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18" name="Rectangle 217"/>
              <p:cNvSpPr/>
              <p:nvPr/>
            </p:nvSpPr>
            <p:spPr bwMode="auto">
              <a:xfrm>
                <a:off x="4932933" y="4259047"/>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19" name="Rectangle 218"/>
              <p:cNvSpPr/>
              <p:nvPr/>
            </p:nvSpPr>
            <p:spPr bwMode="auto">
              <a:xfrm>
                <a:off x="4807634" y="4257556"/>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20" name="Rectangle 219"/>
              <p:cNvSpPr/>
              <p:nvPr/>
            </p:nvSpPr>
            <p:spPr bwMode="auto">
              <a:xfrm>
                <a:off x="4687427" y="4259047"/>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21" name="Rectangle 220"/>
              <p:cNvSpPr/>
              <p:nvPr/>
            </p:nvSpPr>
            <p:spPr bwMode="auto">
              <a:xfrm>
                <a:off x="5430047" y="4379639"/>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22" name="Rectangle 221"/>
              <p:cNvSpPr/>
              <p:nvPr/>
            </p:nvSpPr>
            <p:spPr bwMode="auto">
              <a:xfrm>
                <a:off x="5304748" y="4382124"/>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23" name="Rectangle 222"/>
              <p:cNvSpPr/>
              <p:nvPr/>
            </p:nvSpPr>
            <p:spPr bwMode="auto">
              <a:xfrm>
                <a:off x="5184541" y="4379639"/>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24" name="Rectangle 223"/>
              <p:cNvSpPr/>
              <p:nvPr/>
            </p:nvSpPr>
            <p:spPr bwMode="auto">
              <a:xfrm>
                <a:off x="5061788" y="4382124"/>
                <a:ext cx="122858" cy="12285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25" name="Rectangle 224"/>
              <p:cNvSpPr/>
              <p:nvPr/>
            </p:nvSpPr>
            <p:spPr bwMode="auto">
              <a:xfrm>
                <a:off x="4931212" y="4381905"/>
                <a:ext cx="122858" cy="12285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26" name="Rectangle 225"/>
              <p:cNvSpPr/>
              <p:nvPr/>
            </p:nvSpPr>
            <p:spPr bwMode="auto">
              <a:xfrm>
                <a:off x="4805913" y="4380414"/>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27" name="Rectangle 226"/>
              <p:cNvSpPr/>
              <p:nvPr/>
            </p:nvSpPr>
            <p:spPr bwMode="auto">
              <a:xfrm>
                <a:off x="4685706" y="438190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28" name="Rectangle 227"/>
              <p:cNvSpPr/>
              <p:nvPr/>
            </p:nvSpPr>
            <p:spPr bwMode="auto">
              <a:xfrm>
                <a:off x="4562953" y="4380414"/>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29" name="Rectangle 228"/>
              <p:cNvSpPr/>
              <p:nvPr/>
            </p:nvSpPr>
            <p:spPr bwMode="auto">
              <a:xfrm>
                <a:off x="5305948" y="4504370"/>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30" name="Rectangle 229"/>
              <p:cNvSpPr/>
              <p:nvPr/>
            </p:nvSpPr>
            <p:spPr bwMode="auto">
              <a:xfrm>
                <a:off x="5185741" y="450188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31" name="Rectangle 230"/>
              <p:cNvSpPr/>
              <p:nvPr/>
            </p:nvSpPr>
            <p:spPr bwMode="auto">
              <a:xfrm>
                <a:off x="5062988" y="4504370"/>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32" name="Rectangle 231"/>
              <p:cNvSpPr/>
              <p:nvPr/>
            </p:nvSpPr>
            <p:spPr bwMode="auto">
              <a:xfrm>
                <a:off x="4932412" y="4504151"/>
                <a:ext cx="122858" cy="122858"/>
              </a:xfrm>
              <a:prstGeom prst="rect">
                <a:avLst/>
              </a:prstGeom>
              <a:solidFill>
                <a:srgbClr val="FFC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33" name="Rectangle 232"/>
              <p:cNvSpPr/>
              <p:nvPr/>
            </p:nvSpPr>
            <p:spPr bwMode="auto">
              <a:xfrm>
                <a:off x="4807113" y="4502660"/>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34" name="Rectangle 233"/>
              <p:cNvSpPr/>
              <p:nvPr/>
            </p:nvSpPr>
            <p:spPr bwMode="auto">
              <a:xfrm>
                <a:off x="4686906" y="4504151"/>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35" name="Rectangle 234"/>
              <p:cNvSpPr/>
              <p:nvPr/>
            </p:nvSpPr>
            <p:spPr bwMode="auto">
              <a:xfrm>
                <a:off x="4564153" y="4502660"/>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36" name="Rectangle 235"/>
              <p:cNvSpPr/>
              <p:nvPr/>
            </p:nvSpPr>
            <p:spPr bwMode="auto">
              <a:xfrm>
                <a:off x="5061267" y="4627228"/>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37" name="Rectangle 236"/>
              <p:cNvSpPr/>
              <p:nvPr/>
            </p:nvSpPr>
            <p:spPr bwMode="auto">
              <a:xfrm>
                <a:off x="4930691" y="4627009"/>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38" name="Rectangle 237"/>
              <p:cNvSpPr/>
              <p:nvPr/>
            </p:nvSpPr>
            <p:spPr bwMode="auto">
              <a:xfrm>
                <a:off x="4805392" y="4625518"/>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39" name="Rectangle 238"/>
              <p:cNvSpPr/>
              <p:nvPr/>
            </p:nvSpPr>
            <p:spPr bwMode="auto">
              <a:xfrm>
                <a:off x="4685185" y="4627009"/>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40" name="Rectangle 239"/>
              <p:cNvSpPr/>
              <p:nvPr/>
            </p:nvSpPr>
            <p:spPr bwMode="auto">
              <a:xfrm>
                <a:off x="4562432" y="4625518"/>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41" name="Rectangle 240"/>
              <p:cNvSpPr/>
              <p:nvPr/>
            </p:nvSpPr>
            <p:spPr bwMode="auto">
              <a:xfrm>
                <a:off x="5188731" y="4009132"/>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42" name="Rectangle 241"/>
              <p:cNvSpPr/>
              <p:nvPr/>
            </p:nvSpPr>
            <p:spPr bwMode="auto">
              <a:xfrm>
                <a:off x="5065978" y="4011617"/>
                <a:ext cx="122858" cy="122858"/>
              </a:xfrm>
              <a:prstGeom prst="rect">
                <a:avLst/>
              </a:prstGeom>
              <a:solidFill>
                <a:schemeClr val="accent1"/>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43" name="Rectangle 242"/>
              <p:cNvSpPr/>
              <p:nvPr/>
            </p:nvSpPr>
            <p:spPr bwMode="auto">
              <a:xfrm>
                <a:off x="4935402" y="4011398"/>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44" name="Rectangle 243"/>
              <p:cNvSpPr/>
              <p:nvPr/>
            </p:nvSpPr>
            <p:spPr bwMode="auto">
              <a:xfrm>
                <a:off x="5432516" y="4131990"/>
                <a:ext cx="122858" cy="122858"/>
              </a:xfrm>
              <a:prstGeom prst="rect">
                <a:avLst/>
              </a:prstGeom>
              <a:solidFill>
                <a:srgbClr val="92D05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45" name="Rectangle 244"/>
              <p:cNvSpPr/>
              <p:nvPr/>
            </p:nvSpPr>
            <p:spPr bwMode="auto">
              <a:xfrm>
                <a:off x="5307217" y="413447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46" name="Rectangle 245"/>
              <p:cNvSpPr/>
              <p:nvPr/>
            </p:nvSpPr>
            <p:spPr bwMode="auto">
              <a:xfrm>
                <a:off x="5187010" y="4131990"/>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47" name="Rectangle 246"/>
              <p:cNvSpPr/>
              <p:nvPr/>
            </p:nvSpPr>
            <p:spPr bwMode="auto">
              <a:xfrm>
                <a:off x="5064257" y="413447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48" name="Rectangle 247"/>
              <p:cNvSpPr/>
              <p:nvPr/>
            </p:nvSpPr>
            <p:spPr bwMode="auto">
              <a:xfrm>
                <a:off x="4933681" y="4134256"/>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249" name="Rectangle 248"/>
              <p:cNvSpPr/>
              <p:nvPr/>
            </p:nvSpPr>
            <p:spPr bwMode="auto">
              <a:xfrm>
                <a:off x="4808382" y="4132765"/>
                <a:ext cx="122858" cy="122858"/>
              </a:xfrm>
              <a:prstGeom prst="rect">
                <a:avLst/>
              </a:prstGeom>
              <a:solidFill>
                <a:srgbClr val="FFFF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grpSp>
        <p:sp>
          <p:nvSpPr>
            <p:cNvPr id="178" name="TextBox 177"/>
            <p:cNvSpPr txBox="1"/>
            <p:nvPr/>
          </p:nvSpPr>
          <p:spPr>
            <a:xfrm>
              <a:off x="5037871" y="3836651"/>
              <a:ext cx="2353529" cy="307777"/>
            </a:xfrm>
            <a:prstGeom prst="rect">
              <a:avLst/>
            </a:prstGeom>
            <a:noFill/>
          </p:spPr>
          <p:txBody>
            <a:bodyPr wrap="none" rtlCol="0">
              <a:spAutoFit/>
            </a:bodyPr>
            <a:lstStyle/>
            <a:p>
              <a:r>
                <a:rPr lang="en-US" sz="1400"/>
                <a:t>Bivariate, Joint Examples</a:t>
              </a:r>
            </a:p>
          </p:txBody>
        </p:sp>
        <p:sp>
          <p:nvSpPr>
            <p:cNvPr id="179" name="Rectangle 178"/>
            <p:cNvSpPr/>
            <p:nvPr/>
          </p:nvSpPr>
          <p:spPr bwMode="auto">
            <a:xfrm>
              <a:off x="4114800" y="3860400"/>
              <a:ext cx="4114800" cy="2913719"/>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a typeface="ＭＳ Ｐゴシック" charset="0"/>
              </a:endParaRPr>
            </a:p>
          </p:txBody>
        </p:sp>
      </p:grpSp>
      <p:sp>
        <p:nvSpPr>
          <p:cNvPr id="150"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Marginal, Conditional and Joint Probability</a:t>
            </a:r>
            <a:endParaRPr lang="en-US" sz="2800">
              <a:ea typeface="+mj-ea"/>
              <a:cs typeface="+mj-cs"/>
            </a:endParaRPr>
          </a:p>
        </p:txBody>
      </p:sp>
    </p:spTree>
    <p:extLst>
      <p:ext uri="{BB962C8B-B14F-4D97-AF65-F5344CB8AC3E}">
        <p14:creationId xmlns:p14="http://schemas.microsoft.com/office/powerpoint/2010/main" val="1392231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Cube 8"/>
          <p:cNvSpPr/>
          <p:nvPr/>
        </p:nvSpPr>
        <p:spPr bwMode="auto">
          <a:xfrm>
            <a:off x="457200" y="1752600"/>
            <a:ext cx="3352800" cy="762000"/>
          </a:xfrm>
          <a:prstGeom prst="cube">
            <a:avLst>
              <a:gd name="adj" fmla="val 582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1412731" y="1383268"/>
            <a:ext cx="1787669" cy="369332"/>
          </a:xfrm>
          <a:prstGeom prst="rect">
            <a:avLst/>
          </a:prstGeom>
          <a:noFill/>
        </p:spPr>
        <p:txBody>
          <a:bodyPr wrap="none" rtlCol="0">
            <a:spAutoFit/>
          </a:bodyPr>
          <a:lstStyle/>
          <a:p>
            <a:r>
              <a:rPr lang="en-US"/>
              <a:t>The Reservoir </a:t>
            </a:r>
          </a:p>
        </p:txBody>
      </p:sp>
      <p:sp>
        <p:nvSpPr>
          <p:cNvPr id="14" name="Cube 13"/>
          <p:cNvSpPr/>
          <p:nvPr/>
        </p:nvSpPr>
        <p:spPr bwMode="auto">
          <a:xfrm>
            <a:off x="2918988" y="1895192"/>
            <a:ext cx="304800" cy="152400"/>
          </a:xfrm>
          <a:prstGeom prst="cube">
            <a:avLst>
              <a:gd name="adj" fmla="val 49950"/>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 name="TextBox 11"/>
          <p:cNvSpPr txBox="1"/>
          <p:nvPr/>
        </p:nvSpPr>
        <p:spPr>
          <a:xfrm>
            <a:off x="3837848" y="1295400"/>
            <a:ext cx="4608954" cy="276999"/>
          </a:xfrm>
          <a:prstGeom prst="rect">
            <a:avLst/>
          </a:prstGeom>
          <a:noFill/>
        </p:spPr>
        <p:txBody>
          <a:bodyPr wrap="none" rtlCol="0">
            <a:spAutoFit/>
          </a:bodyPr>
          <a:lstStyle/>
          <a:p>
            <a:r>
              <a:rPr lang="en-US" sz="1200" b="0"/>
              <a:t>How to Calculate a Marginal Distribution from a Joint Distribution?</a:t>
            </a:r>
            <a:endParaRPr lang="en-US" sz="1200" baseline="-25000"/>
          </a:p>
        </p:txBody>
      </p:sp>
      <p:sp>
        <p:nvSpPr>
          <p:cNvPr id="15" name="Freeform 14"/>
          <p:cNvSpPr/>
          <p:nvPr/>
        </p:nvSpPr>
        <p:spPr bwMode="auto">
          <a:xfrm rot="21252570">
            <a:off x="3121243" y="1304806"/>
            <a:ext cx="751438" cy="524564"/>
          </a:xfrm>
          <a:custGeom>
            <a:avLst/>
            <a:gdLst>
              <a:gd name="connsiteX0" fmla="*/ 751438 w 751438"/>
              <a:gd name="connsiteY0" fmla="*/ 84153 h 301436"/>
              <a:gd name="connsiteX1" fmla="*/ 253497 w 751438"/>
              <a:gd name="connsiteY1" fmla="*/ 11725 h 301436"/>
              <a:gd name="connsiteX2" fmla="*/ 0 w 751438"/>
              <a:gd name="connsiteY2" fmla="*/ 301436 h 301436"/>
            </a:gdLst>
            <a:ahLst/>
            <a:cxnLst>
              <a:cxn ang="0">
                <a:pos x="connsiteX0" y="connsiteY0"/>
              </a:cxn>
              <a:cxn ang="0">
                <a:pos x="connsiteX1" y="connsiteY1"/>
              </a:cxn>
              <a:cxn ang="0">
                <a:pos x="connsiteX2" y="connsiteY2"/>
              </a:cxn>
            </a:cxnLst>
            <a:rect l="l" t="t" r="r" b="b"/>
            <a:pathLst>
              <a:path w="751438" h="301436">
                <a:moveTo>
                  <a:pt x="751438" y="84153"/>
                </a:moveTo>
                <a:cubicBezTo>
                  <a:pt x="565087" y="29832"/>
                  <a:pt x="378737" y="-24489"/>
                  <a:pt x="253497" y="11725"/>
                </a:cubicBezTo>
                <a:cubicBezTo>
                  <a:pt x="128257" y="47939"/>
                  <a:pt x="64128" y="174687"/>
                  <a:pt x="0" y="301436"/>
                </a:cubicBezTo>
              </a:path>
            </a:pathLst>
          </a:custGeom>
          <a:noFill/>
          <a:ln>
            <a:solidFill>
              <a:schemeClr val="tx1"/>
            </a:solidFill>
            <a:headEnd type="none" w="med" len="med"/>
            <a:tailEnd type="arrow"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grpSp>
        <p:nvGrpSpPr>
          <p:cNvPr id="175" name="Group 174"/>
          <p:cNvGrpSpPr/>
          <p:nvPr/>
        </p:nvGrpSpPr>
        <p:grpSpPr>
          <a:xfrm>
            <a:off x="4030837" y="1748135"/>
            <a:ext cx="5265563" cy="1028075"/>
            <a:chOff x="3726037" y="1748135"/>
            <a:chExt cx="5265563" cy="1028075"/>
          </a:xfrm>
        </p:grpSpPr>
        <p:cxnSp>
          <p:nvCxnSpPr>
            <p:cNvPr id="176" name="Straight Connector 175"/>
            <p:cNvCxnSpPr/>
            <p:nvPr/>
          </p:nvCxnSpPr>
          <p:spPr bwMode="auto">
            <a:xfrm>
              <a:off x="4425576" y="183477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7" name="Straight Connector 176"/>
            <p:cNvCxnSpPr/>
            <p:nvPr/>
          </p:nvCxnSpPr>
          <p:spPr bwMode="auto">
            <a:xfrm>
              <a:off x="4419600" y="253648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8" name="TextBox 177"/>
            <p:cNvSpPr txBox="1"/>
            <p:nvPr/>
          </p:nvSpPr>
          <p:spPr>
            <a:xfrm>
              <a:off x="4419600" y="2514600"/>
              <a:ext cx="388248" cy="261610"/>
            </a:xfrm>
            <a:prstGeom prst="rect">
              <a:avLst/>
            </a:prstGeom>
            <a:noFill/>
          </p:spPr>
          <p:txBody>
            <a:bodyPr wrap="none" rtlCol="0">
              <a:spAutoFit/>
            </a:bodyPr>
            <a:lstStyle/>
            <a:p>
              <a:r>
                <a:rPr lang="en-US" sz="1050" b="0"/>
                <a:t>5%</a:t>
              </a:r>
            </a:p>
          </p:txBody>
        </p:sp>
        <p:sp>
          <p:nvSpPr>
            <p:cNvPr id="179" name="TextBox 178"/>
            <p:cNvSpPr txBox="1"/>
            <p:nvPr/>
          </p:nvSpPr>
          <p:spPr>
            <a:xfrm>
              <a:off x="4851920" y="2506189"/>
              <a:ext cx="466794" cy="261610"/>
            </a:xfrm>
            <a:prstGeom prst="rect">
              <a:avLst/>
            </a:prstGeom>
            <a:noFill/>
          </p:spPr>
          <p:txBody>
            <a:bodyPr wrap="none" rtlCol="0">
              <a:spAutoFit/>
            </a:bodyPr>
            <a:lstStyle/>
            <a:p>
              <a:r>
                <a:rPr lang="en-US" sz="1050" b="0"/>
                <a:t>10%</a:t>
              </a:r>
            </a:p>
          </p:txBody>
        </p:sp>
        <p:sp>
          <p:nvSpPr>
            <p:cNvPr id="180" name="TextBox 179"/>
            <p:cNvSpPr txBox="1"/>
            <p:nvPr/>
          </p:nvSpPr>
          <p:spPr>
            <a:xfrm>
              <a:off x="5309120" y="2505547"/>
              <a:ext cx="466794" cy="261610"/>
            </a:xfrm>
            <a:prstGeom prst="rect">
              <a:avLst/>
            </a:prstGeom>
            <a:noFill/>
          </p:spPr>
          <p:txBody>
            <a:bodyPr wrap="none" rtlCol="0">
              <a:spAutoFit/>
            </a:bodyPr>
            <a:lstStyle/>
            <a:p>
              <a:r>
                <a:rPr lang="en-US" sz="1050" b="0"/>
                <a:t>15%</a:t>
              </a:r>
            </a:p>
          </p:txBody>
        </p:sp>
        <p:sp>
          <p:nvSpPr>
            <p:cNvPr id="181" name="TextBox 180"/>
            <p:cNvSpPr txBox="1"/>
            <p:nvPr/>
          </p:nvSpPr>
          <p:spPr>
            <a:xfrm>
              <a:off x="5580948" y="1748135"/>
              <a:ext cx="3410652" cy="646331"/>
            </a:xfrm>
            <a:prstGeom prst="rect">
              <a:avLst/>
            </a:prstGeom>
            <a:noFill/>
          </p:spPr>
          <p:txBody>
            <a:bodyPr wrap="square" rtlCol="0">
              <a:spAutoFit/>
            </a:bodyPr>
            <a:lstStyle/>
            <a:p>
              <a:r>
                <a:rPr lang="en-US" sz="1200"/>
                <a:t>Joint Distribution</a:t>
              </a:r>
            </a:p>
            <a:p>
              <a:r>
                <a:rPr lang="en-US" sz="1200"/>
                <a:t>Continuous Joint Probability Density Function</a:t>
              </a:r>
            </a:p>
          </p:txBody>
        </p:sp>
        <p:sp>
          <p:nvSpPr>
            <p:cNvPr id="182" name="Oval 181"/>
            <p:cNvSpPr/>
            <p:nvPr/>
          </p:nvSpPr>
          <p:spPr bwMode="auto">
            <a:xfrm rot="20139743">
              <a:off x="4634125" y="1887475"/>
              <a:ext cx="900569" cy="390808"/>
            </a:xfrm>
            <a:prstGeom prst="ellipse">
              <a:avLst/>
            </a:prstGeom>
            <a:solidFill>
              <a:schemeClr val="accent1">
                <a:lumMod val="40000"/>
                <a:lumOff val="60000"/>
              </a:scheme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83" name="TextBox 182"/>
            <p:cNvSpPr txBox="1"/>
            <p:nvPr/>
          </p:nvSpPr>
          <p:spPr>
            <a:xfrm>
              <a:off x="3913589" y="2405390"/>
              <a:ext cx="582211" cy="253916"/>
            </a:xfrm>
            <a:prstGeom prst="rect">
              <a:avLst/>
            </a:prstGeom>
            <a:noFill/>
          </p:spPr>
          <p:txBody>
            <a:bodyPr wrap="none" rtlCol="0">
              <a:spAutoFit/>
            </a:bodyPr>
            <a:lstStyle/>
            <a:p>
              <a:r>
                <a:rPr lang="en-US" sz="1050" b="0"/>
                <a:t>10 mD</a:t>
              </a:r>
            </a:p>
          </p:txBody>
        </p:sp>
        <p:sp>
          <p:nvSpPr>
            <p:cNvPr id="184" name="TextBox 183"/>
            <p:cNvSpPr txBox="1"/>
            <p:nvPr/>
          </p:nvSpPr>
          <p:spPr>
            <a:xfrm>
              <a:off x="3837389" y="2108284"/>
              <a:ext cx="657552" cy="253916"/>
            </a:xfrm>
            <a:prstGeom prst="rect">
              <a:avLst/>
            </a:prstGeom>
            <a:noFill/>
          </p:spPr>
          <p:txBody>
            <a:bodyPr wrap="none" rtlCol="0">
              <a:spAutoFit/>
            </a:bodyPr>
            <a:lstStyle/>
            <a:p>
              <a:r>
                <a:rPr lang="en-US" sz="1050" b="0"/>
                <a:t>100 mD</a:t>
              </a:r>
            </a:p>
          </p:txBody>
        </p:sp>
        <p:sp>
          <p:nvSpPr>
            <p:cNvPr id="185" name="TextBox 184"/>
            <p:cNvSpPr txBox="1"/>
            <p:nvPr/>
          </p:nvSpPr>
          <p:spPr>
            <a:xfrm>
              <a:off x="3726037" y="1803484"/>
              <a:ext cx="769763" cy="253916"/>
            </a:xfrm>
            <a:prstGeom prst="rect">
              <a:avLst/>
            </a:prstGeom>
            <a:noFill/>
          </p:spPr>
          <p:txBody>
            <a:bodyPr wrap="none" rtlCol="0">
              <a:spAutoFit/>
            </a:bodyPr>
            <a:lstStyle/>
            <a:p>
              <a:r>
                <a:rPr lang="en-US" sz="1050" b="0"/>
                <a:t>1,000 mD</a:t>
              </a:r>
            </a:p>
          </p:txBody>
        </p:sp>
      </p:grpSp>
      <p:grpSp>
        <p:nvGrpSpPr>
          <p:cNvPr id="14337" name="Group 14336"/>
          <p:cNvGrpSpPr/>
          <p:nvPr/>
        </p:nvGrpSpPr>
        <p:grpSpPr>
          <a:xfrm>
            <a:off x="4028590" y="2861846"/>
            <a:ext cx="5039210" cy="2514217"/>
            <a:chOff x="4028590" y="2861846"/>
            <a:chExt cx="5039210" cy="2514217"/>
          </a:xfrm>
        </p:grpSpPr>
        <p:sp>
          <p:nvSpPr>
            <p:cNvPr id="203" name="Freeform 202"/>
            <p:cNvSpPr/>
            <p:nvPr/>
          </p:nvSpPr>
          <p:spPr bwMode="auto">
            <a:xfrm rot="16200000">
              <a:off x="7222932" y="4296774"/>
              <a:ext cx="700946" cy="268938"/>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881640"/>
                <a:gd name="connsiteY0" fmla="*/ 922587 h 1013381"/>
                <a:gd name="connsiteX1" fmla="*/ 262551 w 1881640"/>
                <a:gd name="connsiteY1" fmla="*/ 705303 h 1013381"/>
                <a:gd name="connsiteX2" fmla="*/ 407406 w 1881640"/>
                <a:gd name="connsiteY2" fmla="*/ 107775 h 1013381"/>
                <a:gd name="connsiteX3" fmla="*/ 651850 w 1881640"/>
                <a:gd name="connsiteY3" fmla="*/ 62507 h 1013381"/>
                <a:gd name="connsiteX4" fmla="*/ 968721 w 1881640"/>
                <a:gd name="connsiteY4" fmla="*/ 768678 h 1013381"/>
                <a:gd name="connsiteX5" fmla="*/ 1881641 w 1881640"/>
                <a:gd name="connsiteY5" fmla="*/ 1013382 h 1013381"/>
                <a:gd name="connsiteX0" fmla="*/ 0 w 1881640"/>
                <a:gd name="connsiteY0" fmla="*/ 915410 h 1006204"/>
                <a:gd name="connsiteX1" fmla="*/ 262551 w 1881640"/>
                <a:gd name="connsiteY1" fmla="*/ 698126 h 1006204"/>
                <a:gd name="connsiteX2" fmla="*/ 407406 w 1881640"/>
                <a:gd name="connsiteY2" fmla="*/ 100598 h 1006204"/>
                <a:gd name="connsiteX3" fmla="*/ 651850 w 1881640"/>
                <a:gd name="connsiteY3" fmla="*/ 55330 h 1006204"/>
                <a:gd name="connsiteX4" fmla="*/ 1179227 w 1881640"/>
                <a:gd name="connsiteY4" fmla="*/ 661662 h 1006204"/>
                <a:gd name="connsiteX5" fmla="*/ 1881641 w 1881640"/>
                <a:gd name="connsiteY5" fmla="*/ 1006205 h 1006204"/>
                <a:gd name="connsiteX0" fmla="*/ 0 w 1905030"/>
                <a:gd name="connsiteY0" fmla="*/ 915410 h 915410"/>
                <a:gd name="connsiteX1" fmla="*/ 262551 w 1905030"/>
                <a:gd name="connsiteY1" fmla="*/ 698126 h 915410"/>
                <a:gd name="connsiteX2" fmla="*/ 407406 w 1905030"/>
                <a:gd name="connsiteY2" fmla="*/ 100598 h 915410"/>
                <a:gd name="connsiteX3" fmla="*/ 651850 w 1905030"/>
                <a:gd name="connsiteY3" fmla="*/ 55330 h 915410"/>
                <a:gd name="connsiteX4" fmla="*/ 1179227 w 1905030"/>
                <a:gd name="connsiteY4" fmla="*/ 661662 h 915410"/>
                <a:gd name="connsiteX5" fmla="*/ 1905030 w 1905030"/>
                <a:gd name="connsiteY5" fmla="*/ 839805 h 915410"/>
                <a:gd name="connsiteX0" fmla="*/ 0 w 1928417"/>
                <a:gd name="connsiteY0" fmla="*/ 915410 h 939654"/>
                <a:gd name="connsiteX1" fmla="*/ 262551 w 1928417"/>
                <a:gd name="connsiteY1" fmla="*/ 698126 h 939654"/>
                <a:gd name="connsiteX2" fmla="*/ 407406 w 1928417"/>
                <a:gd name="connsiteY2" fmla="*/ 100598 h 939654"/>
                <a:gd name="connsiteX3" fmla="*/ 651850 w 1928417"/>
                <a:gd name="connsiteY3" fmla="*/ 55330 h 939654"/>
                <a:gd name="connsiteX4" fmla="*/ 1179227 w 1928417"/>
                <a:gd name="connsiteY4" fmla="*/ 661662 h 939654"/>
                <a:gd name="connsiteX5" fmla="*/ 1928418 w 1928417"/>
                <a:gd name="connsiteY5" fmla="*/ 939653 h 93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417" h="939654">
                  <a:moveTo>
                    <a:pt x="0" y="915410"/>
                  </a:moveTo>
                  <a:cubicBezTo>
                    <a:pt x="97325" y="874669"/>
                    <a:pt x="194650" y="833928"/>
                    <a:pt x="262551" y="698126"/>
                  </a:cubicBezTo>
                  <a:cubicBezTo>
                    <a:pt x="330452" y="562324"/>
                    <a:pt x="342523" y="207731"/>
                    <a:pt x="407406" y="100598"/>
                  </a:cubicBezTo>
                  <a:cubicBezTo>
                    <a:pt x="472289" y="-6535"/>
                    <a:pt x="523213" y="-38181"/>
                    <a:pt x="651850" y="55330"/>
                  </a:cubicBezTo>
                  <a:cubicBezTo>
                    <a:pt x="780487" y="148841"/>
                    <a:pt x="966466" y="514275"/>
                    <a:pt x="1179227" y="661662"/>
                  </a:cubicBezTo>
                  <a:cubicBezTo>
                    <a:pt x="1391988" y="809049"/>
                    <a:pt x="1788844" y="938144"/>
                    <a:pt x="1928418" y="939653"/>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600"/>
            </a:p>
          </p:txBody>
        </p:sp>
        <mc:AlternateContent xmlns:mc="http://schemas.openxmlformats.org/markup-compatibility/2006" xmlns:a14="http://schemas.microsoft.com/office/drawing/2010/main">
          <mc:Choice Requires="a14">
            <p:sp>
              <p:nvSpPr>
                <p:cNvPr id="16" name="Rectangle 15"/>
                <p:cNvSpPr/>
                <p:nvPr/>
              </p:nvSpPr>
              <p:spPr>
                <a:xfrm>
                  <a:off x="4028590" y="3211515"/>
                  <a:ext cx="2400785" cy="63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𝑋</m:t>
                            </m:r>
                          </m:sub>
                        </m:sSub>
                        <m:d>
                          <m:dPr>
                            <m:ctrlPr>
                              <a:rPr lang="en-US" sz="1600" b="0" i="1">
                                <a:latin typeface="Cambria Math" panose="02040503050406030204" pitchFamily="18" charset="0"/>
                                <a:ea typeface="Cambria Math" panose="02040503050406030204" pitchFamily="18" charset="0"/>
                              </a:rPr>
                            </m:ctrlPr>
                          </m:dPr>
                          <m:e>
                            <m:r>
                              <a:rPr lang="en-US" sz="1600" b="0" i="1">
                                <a:latin typeface="Cambria Math" panose="02040503050406030204" pitchFamily="18" charset="0"/>
                                <a:ea typeface="Cambria Math" panose="02040503050406030204" pitchFamily="18" charset="0"/>
                              </a:rPr>
                              <m:t>𝑥</m:t>
                            </m:r>
                          </m:e>
                        </m:d>
                        <m:r>
                          <a:rPr lang="en-US" sz="1600" b="0" i="1">
                            <a:latin typeface="Cambria Math" panose="02040503050406030204" pitchFamily="18" charset="0"/>
                            <a:ea typeface="Cambria Math" panose="02040503050406030204" pitchFamily="18" charset="0"/>
                          </a:rPr>
                          <m:t>=</m:t>
                        </m:r>
                        <m:nary>
                          <m:naryPr>
                            <m:ctrlPr>
                              <a:rPr lang="en-US" sz="1600" b="0" i="1">
                                <a:latin typeface="Cambria Math" panose="02040503050406030204" pitchFamily="18" charset="0"/>
                                <a:ea typeface="Cambria Math" panose="02040503050406030204" pitchFamily="18" charset="0"/>
                              </a:rPr>
                            </m:ctrlPr>
                          </m:naryPr>
                          <m:sub>
                            <m:r>
                              <m:rPr>
                                <m:brk m:alnAt="23"/>
                              </m:rPr>
                              <a:rPr lang="en-US" sz="1600" b="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m:t>
                            </m:r>
                          </m:sub>
                          <m:sup>
                            <m:r>
                              <a:rPr lang="en-US" sz="1600" b="0" i="1">
                                <a:latin typeface="Cambria Math" panose="02040503050406030204" pitchFamily="18" charset="0"/>
                                <a:ea typeface="Cambria Math" panose="02040503050406030204" pitchFamily="18" charset="0"/>
                              </a:rPr>
                              <m:t>+∞</m:t>
                            </m:r>
                          </m:sup>
                          <m:e>
                            <m:sSub>
                              <m:sSubPr>
                                <m:ctrlPr>
                                  <a:rPr lang="en-US" sz="1600" b="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𝑋𝑌</m:t>
                                </m:r>
                              </m:sub>
                            </m:sSub>
                            <m:d>
                              <m:dPr>
                                <m:ctrlPr>
                                  <a:rPr lang="en-US" sz="1600" b="0" i="1">
                                    <a:latin typeface="Cambria Math" panose="02040503050406030204" pitchFamily="18" charset="0"/>
                                    <a:ea typeface="Cambria Math" panose="02040503050406030204" pitchFamily="18" charset="0"/>
                                  </a:rPr>
                                </m:ctrlPr>
                              </m:dPr>
                              <m:e>
                                <m:r>
                                  <a:rPr lang="en-US" sz="1600" b="0" i="1">
                                    <a:latin typeface="Cambria Math" panose="02040503050406030204" pitchFamily="18" charset="0"/>
                                    <a:ea typeface="Cambria Math" panose="02040503050406030204" pitchFamily="18" charset="0"/>
                                  </a:rPr>
                                  <m:t>𝑥</m:t>
                                </m:r>
                                <m:r>
                                  <a:rPr lang="en-US" sz="1600" b="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𝑦</m:t>
                                </m:r>
                              </m:e>
                            </m:d>
                            <m:r>
                              <a:rPr lang="en-US" sz="1600" b="0" i="1">
                                <a:latin typeface="Cambria Math" panose="02040503050406030204" pitchFamily="18" charset="0"/>
                                <a:ea typeface="Cambria Math" panose="02040503050406030204" pitchFamily="18" charset="0"/>
                              </a:rPr>
                              <m:t>𝑑𝑦</m:t>
                            </m:r>
                          </m:e>
                        </m:nary>
                      </m:oMath>
                    </m:oMathPara>
                  </a14:m>
                  <a:endParaRPr lang="en-US" sz="1600"/>
                </a:p>
              </p:txBody>
            </p:sp>
          </mc:Choice>
          <mc:Fallback xmlns="">
            <p:sp>
              <p:nvSpPr>
                <p:cNvPr id="16" name="Rectangle 15"/>
                <p:cNvSpPr>
                  <a:spLocks noRot="1" noChangeAspect="1" noMove="1" noResize="1" noEditPoints="1" noAdjustHandles="1" noChangeArrowheads="1" noChangeShapeType="1" noTextEdit="1"/>
                </p:cNvSpPr>
                <p:nvPr/>
              </p:nvSpPr>
              <p:spPr>
                <a:xfrm>
                  <a:off x="4028590" y="3211515"/>
                  <a:ext cx="2400785" cy="63658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Rectangle 185"/>
                <p:cNvSpPr/>
                <p:nvPr/>
              </p:nvSpPr>
              <p:spPr>
                <a:xfrm>
                  <a:off x="6596777" y="3221040"/>
                  <a:ext cx="2394823" cy="63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𝑌</m:t>
                            </m:r>
                          </m:sub>
                        </m:sSub>
                        <m:d>
                          <m:dPr>
                            <m:ctrlPr>
                              <a:rPr lang="en-US" sz="1600" b="0" i="1">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𝑦</m:t>
                            </m:r>
                          </m:e>
                        </m:d>
                        <m:r>
                          <a:rPr lang="en-US" sz="1600" b="0" i="1">
                            <a:latin typeface="Cambria Math" panose="02040503050406030204" pitchFamily="18" charset="0"/>
                            <a:ea typeface="Cambria Math" panose="02040503050406030204" pitchFamily="18" charset="0"/>
                          </a:rPr>
                          <m:t>=</m:t>
                        </m:r>
                        <m:nary>
                          <m:naryPr>
                            <m:ctrlPr>
                              <a:rPr lang="en-US" sz="1600" b="0" i="1">
                                <a:latin typeface="Cambria Math" panose="02040503050406030204" pitchFamily="18" charset="0"/>
                                <a:ea typeface="Cambria Math" panose="02040503050406030204" pitchFamily="18" charset="0"/>
                              </a:rPr>
                            </m:ctrlPr>
                          </m:naryPr>
                          <m:sub>
                            <m:r>
                              <m:rPr>
                                <m:brk m:alnAt="23"/>
                              </m:rPr>
                              <a:rPr lang="en-US" sz="1600" b="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m:t>
                            </m:r>
                          </m:sub>
                          <m:sup>
                            <m:r>
                              <a:rPr lang="en-US" sz="1600" b="0" i="1">
                                <a:latin typeface="Cambria Math" panose="02040503050406030204" pitchFamily="18" charset="0"/>
                                <a:ea typeface="Cambria Math" panose="02040503050406030204" pitchFamily="18" charset="0"/>
                              </a:rPr>
                              <m:t>+∞</m:t>
                            </m:r>
                          </m:sup>
                          <m:e>
                            <m:sSub>
                              <m:sSubPr>
                                <m:ctrlPr>
                                  <a:rPr lang="en-US" sz="1600" b="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𝑋𝑌</m:t>
                                </m:r>
                              </m:sub>
                            </m:sSub>
                            <m:d>
                              <m:dPr>
                                <m:ctrlPr>
                                  <a:rPr lang="en-US" sz="1600" b="0" i="1">
                                    <a:latin typeface="Cambria Math" panose="02040503050406030204" pitchFamily="18" charset="0"/>
                                    <a:ea typeface="Cambria Math" panose="02040503050406030204" pitchFamily="18" charset="0"/>
                                  </a:rPr>
                                </m:ctrlPr>
                              </m:dPr>
                              <m:e>
                                <m:r>
                                  <a:rPr lang="en-US" sz="1600" b="0" i="1">
                                    <a:latin typeface="Cambria Math" panose="02040503050406030204" pitchFamily="18" charset="0"/>
                                    <a:ea typeface="Cambria Math" panose="02040503050406030204" pitchFamily="18" charset="0"/>
                                  </a:rPr>
                                  <m:t>𝑥</m:t>
                                </m:r>
                                <m:r>
                                  <a:rPr lang="en-US" sz="1600" b="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𝑦</m:t>
                                </m:r>
                              </m:e>
                            </m:d>
                            <m:r>
                              <a:rPr lang="en-US" sz="1600" b="0" i="1">
                                <a:latin typeface="Cambria Math" panose="02040503050406030204" pitchFamily="18" charset="0"/>
                                <a:ea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𝑥</m:t>
                            </m:r>
                          </m:e>
                        </m:nary>
                      </m:oMath>
                    </m:oMathPara>
                  </a14:m>
                  <a:endParaRPr lang="en-US" sz="1600"/>
                </a:p>
              </p:txBody>
            </p:sp>
          </mc:Choice>
          <mc:Fallback xmlns="">
            <p:sp>
              <p:nvSpPr>
                <p:cNvPr id="186" name="Rectangle 185"/>
                <p:cNvSpPr>
                  <a:spLocks noRot="1" noChangeAspect="1" noMove="1" noResize="1" noEditPoints="1" noAdjustHandles="1" noChangeArrowheads="1" noChangeShapeType="1" noTextEdit="1"/>
                </p:cNvSpPr>
                <p:nvPr/>
              </p:nvSpPr>
              <p:spPr>
                <a:xfrm>
                  <a:off x="6596777" y="3221040"/>
                  <a:ext cx="2394823" cy="636585"/>
                </a:xfrm>
                <a:prstGeom prst="rect">
                  <a:avLst/>
                </a:prstGeom>
                <a:blipFill>
                  <a:blip r:embed="rId3"/>
                  <a:stretch>
                    <a:fillRect/>
                  </a:stretch>
                </a:blipFill>
              </p:spPr>
              <p:txBody>
                <a:bodyPr/>
                <a:lstStyle/>
                <a:p>
                  <a:r>
                    <a:rPr lang="en-US">
                      <a:noFill/>
                    </a:rPr>
                    <a:t> </a:t>
                  </a:r>
                </a:p>
              </p:txBody>
            </p:sp>
          </mc:Fallback>
        </mc:AlternateContent>
        <p:sp>
          <p:nvSpPr>
            <p:cNvPr id="18" name="TextBox 17"/>
            <p:cNvSpPr txBox="1"/>
            <p:nvPr/>
          </p:nvSpPr>
          <p:spPr>
            <a:xfrm>
              <a:off x="6324600" y="3396288"/>
              <a:ext cx="364202" cy="307777"/>
            </a:xfrm>
            <a:prstGeom prst="rect">
              <a:avLst/>
            </a:prstGeom>
            <a:noFill/>
          </p:spPr>
          <p:txBody>
            <a:bodyPr wrap="none" rtlCol="0">
              <a:spAutoFit/>
            </a:bodyPr>
            <a:lstStyle/>
            <a:p>
              <a:r>
                <a:rPr lang="en-US" sz="1400"/>
                <a:t>or</a:t>
              </a:r>
            </a:p>
          </p:txBody>
        </p:sp>
        <p:sp>
          <p:nvSpPr>
            <p:cNvPr id="21" name="TextBox 20"/>
            <p:cNvSpPr txBox="1"/>
            <p:nvPr/>
          </p:nvSpPr>
          <p:spPr>
            <a:xfrm>
              <a:off x="4714008" y="2861846"/>
              <a:ext cx="3667992" cy="338554"/>
            </a:xfrm>
            <a:prstGeom prst="rect">
              <a:avLst/>
            </a:prstGeom>
            <a:noFill/>
          </p:spPr>
          <p:txBody>
            <a:bodyPr wrap="none" rtlCol="0">
              <a:spAutoFit/>
            </a:bodyPr>
            <a:lstStyle/>
            <a:p>
              <a:r>
                <a:rPr lang="en-US" sz="1600"/>
                <a:t>Definition of a Marginal Distribution</a:t>
              </a:r>
            </a:p>
          </p:txBody>
        </p:sp>
        <p:sp>
          <p:nvSpPr>
            <p:cNvPr id="188" name="Freeform 187"/>
            <p:cNvSpPr/>
            <p:nvPr/>
          </p:nvSpPr>
          <p:spPr bwMode="auto">
            <a:xfrm>
              <a:off x="8019422" y="4298477"/>
              <a:ext cx="758651" cy="128347"/>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51" h="128347">
                  <a:moveTo>
                    <a:pt x="758651" y="10591"/>
                  </a:moveTo>
                  <a:cubicBezTo>
                    <a:pt x="668216" y="-6156"/>
                    <a:pt x="257071" y="-1970"/>
                    <a:pt x="130629" y="15615"/>
                  </a:cubicBezTo>
                  <a:lnTo>
                    <a:pt x="0" y="116099"/>
                  </a:lnTo>
                  <a:cubicBezTo>
                    <a:pt x="90435" y="132846"/>
                    <a:pt x="549310" y="132009"/>
                    <a:pt x="673240" y="116099"/>
                  </a:cubicBezTo>
                  <a:lnTo>
                    <a:pt x="758651" y="10591"/>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cxnSp>
          <p:nvCxnSpPr>
            <p:cNvPr id="189" name="Straight Connector 188"/>
            <p:cNvCxnSpPr/>
            <p:nvPr/>
          </p:nvCxnSpPr>
          <p:spPr bwMode="auto">
            <a:xfrm>
              <a:off x="7702176" y="41639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0" name="Straight Connector 189"/>
            <p:cNvCxnSpPr/>
            <p:nvPr/>
          </p:nvCxnSpPr>
          <p:spPr bwMode="auto">
            <a:xfrm>
              <a:off x="7696200" y="48656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1" name="TextBox 190"/>
            <p:cNvSpPr txBox="1"/>
            <p:nvPr/>
          </p:nvSpPr>
          <p:spPr>
            <a:xfrm>
              <a:off x="7696200" y="4843790"/>
              <a:ext cx="388248" cy="261610"/>
            </a:xfrm>
            <a:prstGeom prst="rect">
              <a:avLst/>
            </a:prstGeom>
            <a:noFill/>
          </p:spPr>
          <p:txBody>
            <a:bodyPr wrap="none" rtlCol="0">
              <a:spAutoFit/>
            </a:bodyPr>
            <a:lstStyle/>
            <a:p>
              <a:r>
                <a:rPr lang="en-US" sz="1050" b="0"/>
                <a:t>5%</a:t>
              </a:r>
            </a:p>
          </p:txBody>
        </p:sp>
        <p:sp>
          <p:nvSpPr>
            <p:cNvPr id="192" name="TextBox 191"/>
            <p:cNvSpPr txBox="1"/>
            <p:nvPr/>
          </p:nvSpPr>
          <p:spPr>
            <a:xfrm>
              <a:off x="8128520" y="4835379"/>
              <a:ext cx="466794" cy="261610"/>
            </a:xfrm>
            <a:prstGeom prst="rect">
              <a:avLst/>
            </a:prstGeom>
            <a:noFill/>
          </p:spPr>
          <p:txBody>
            <a:bodyPr wrap="none" rtlCol="0">
              <a:spAutoFit/>
            </a:bodyPr>
            <a:lstStyle/>
            <a:p>
              <a:r>
                <a:rPr lang="en-US" sz="1050" b="0"/>
                <a:t>10%</a:t>
              </a:r>
            </a:p>
          </p:txBody>
        </p:sp>
        <p:sp>
          <p:nvSpPr>
            <p:cNvPr id="193" name="TextBox 192"/>
            <p:cNvSpPr txBox="1"/>
            <p:nvPr/>
          </p:nvSpPr>
          <p:spPr>
            <a:xfrm>
              <a:off x="8585720" y="4834737"/>
              <a:ext cx="466794" cy="261610"/>
            </a:xfrm>
            <a:prstGeom prst="rect">
              <a:avLst/>
            </a:prstGeom>
            <a:noFill/>
          </p:spPr>
          <p:txBody>
            <a:bodyPr wrap="none" rtlCol="0">
              <a:spAutoFit/>
            </a:bodyPr>
            <a:lstStyle/>
            <a:p>
              <a:r>
                <a:rPr lang="en-US" sz="1050" b="0"/>
                <a:t>15%</a:t>
              </a:r>
            </a:p>
          </p:txBody>
        </p:sp>
        <p:cxnSp>
          <p:nvCxnSpPr>
            <p:cNvPr id="195" name="Straight Connector 194"/>
            <p:cNvCxnSpPr/>
            <p:nvPr/>
          </p:nvCxnSpPr>
          <p:spPr bwMode="auto">
            <a:xfrm>
              <a:off x="7702176" y="41700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6" name="Straight Connector 195"/>
            <p:cNvCxnSpPr/>
            <p:nvPr/>
          </p:nvCxnSpPr>
          <p:spPr bwMode="auto">
            <a:xfrm>
              <a:off x="7696200" y="48717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7" name="Oval 196"/>
            <p:cNvSpPr/>
            <p:nvPr/>
          </p:nvSpPr>
          <p:spPr bwMode="auto">
            <a:xfrm rot="20139743">
              <a:off x="7910725" y="422270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98" name="TextBox 197"/>
            <p:cNvSpPr txBox="1"/>
            <p:nvPr/>
          </p:nvSpPr>
          <p:spPr>
            <a:xfrm>
              <a:off x="6816952" y="4740620"/>
              <a:ext cx="582211" cy="253916"/>
            </a:xfrm>
            <a:prstGeom prst="rect">
              <a:avLst/>
            </a:prstGeom>
            <a:noFill/>
          </p:spPr>
          <p:txBody>
            <a:bodyPr wrap="none" rtlCol="0">
              <a:spAutoFit/>
            </a:bodyPr>
            <a:lstStyle/>
            <a:p>
              <a:r>
                <a:rPr lang="en-US" sz="1050" b="0"/>
                <a:t>10 mD</a:t>
              </a:r>
            </a:p>
          </p:txBody>
        </p:sp>
        <p:sp>
          <p:nvSpPr>
            <p:cNvPr id="199" name="TextBox 198"/>
            <p:cNvSpPr txBox="1"/>
            <p:nvPr/>
          </p:nvSpPr>
          <p:spPr>
            <a:xfrm>
              <a:off x="6740752" y="4443514"/>
              <a:ext cx="657552" cy="253916"/>
            </a:xfrm>
            <a:prstGeom prst="rect">
              <a:avLst/>
            </a:prstGeom>
            <a:noFill/>
          </p:spPr>
          <p:txBody>
            <a:bodyPr wrap="none" rtlCol="0">
              <a:spAutoFit/>
            </a:bodyPr>
            <a:lstStyle/>
            <a:p>
              <a:r>
                <a:rPr lang="en-US" sz="1050" b="0"/>
                <a:t>100 mD</a:t>
              </a:r>
            </a:p>
          </p:txBody>
        </p:sp>
        <p:sp>
          <p:nvSpPr>
            <p:cNvPr id="200" name="TextBox 199"/>
            <p:cNvSpPr txBox="1"/>
            <p:nvPr/>
          </p:nvSpPr>
          <p:spPr>
            <a:xfrm>
              <a:off x="6629400" y="4138714"/>
              <a:ext cx="769763" cy="253916"/>
            </a:xfrm>
            <a:prstGeom prst="rect">
              <a:avLst/>
            </a:prstGeom>
            <a:noFill/>
          </p:spPr>
          <p:txBody>
            <a:bodyPr wrap="none" rtlCol="0">
              <a:spAutoFit/>
            </a:bodyPr>
            <a:lstStyle/>
            <a:p>
              <a:r>
                <a:rPr lang="en-US" sz="1050" b="0"/>
                <a:t>1,000 mD</a:t>
              </a:r>
            </a:p>
          </p:txBody>
        </p:sp>
        <p:sp>
          <p:nvSpPr>
            <p:cNvPr id="202" name="Rectangle 201"/>
            <p:cNvSpPr/>
            <p:nvPr/>
          </p:nvSpPr>
          <p:spPr bwMode="auto">
            <a:xfrm>
              <a:off x="7696200" y="4314409"/>
              <a:ext cx="1249563" cy="105191"/>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04" name="Freeform 203"/>
            <p:cNvSpPr/>
            <p:nvPr/>
          </p:nvSpPr>
          <p:spPr bwMode="auto">
            <a:xfrm rot="16200000">
              <a:off x="5708870" y="4347524"/>
              <a:ext cx="460271" cy="164560"/>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 name="connsiteX0" fmla="*/ 758651 w 833585"/>
                <a:gd name="connsiteY0" fmla="*/ 14899 h 183742"/>
                <a:gd name="connsiteX1" fmla="*/ 130629 w 833585"/>
                <a:gd name="connsiteY1" fmla="*/ 19923 h 183742"/>
                <a:gd name="connsiteX2" fmla="*/ 0 w 833585"/>
                <a:gd name="connsiteY2" fmla="*/ 120407 h 183742"/>
                <a:gd name="connsiteX3" fmla="*/ 833585 w 833585"/>
                <a:gd name="connsiteY3" fmla="*/ 181078 h 183742"/>
                <a:gd name="connsiteX4" fmla="*/ 758651 w 833585"/>
                <a:gd name="connsiteY4" fmla="*/ 14899 h 183742"/>
                <a:gd name="connsiteX0" fmla="*/ 741317 w 890629"/>
                <a:gd name="connsiteY0" fmla="*/ 10896 h 198384"/>
                <a:gd name="connsiteX1" fmla="*/ 130629 w 890629"/>
                <a:gd name="connsiteY1" fmla="*/ 33252 h 198384"/>
                <a:gd name="connsiteX2" fmla="*/ 0 w 890629"/>
                <a:gd name="connsiteY2" fmla="*/ 133736 h 198384"/>
                <a:gd name="connsiteX3" fmla="*/ 833585 w 890629"/>
                <a:gd name="connsiteY3" fmla="*/ 194407 h 198384"/>
                <a:gd name="connsiteX4" fmla="*/ 741317 w 890629"/>
                <a:gd name="connsiteY4" fmla="*/ 10896 h 198384"/>
                <a:gd name="connsiteX0" fmla="*/ 741317 w 883510"/>
                <a:gd name="connsiteY0" fmla="*/ 21217 h 208705"/>
                <a:gd name="connsiteX1" fmla="*/ 347312 w 883510"/>
                <a:gd name="connsiteY1" fmla="*/ 17574 h 208705"/>
                <a:gd name="connsiteX2" fmla="*/ 0 w 883510"/>
                <a:gd name="connsiteY2" fmla="*/ 144057 h 208705"/>
                <a:gd name="connsiteX3" fmla="*/ 833585 w 883510"/>
                <a:gd name="connsiteY3" fmla="*/ 204728 h 208705"/>
                <a:gd name="connsiteX4" fmla="*/ 741317 w 883510"/>
                <a:gd name="connsiteY4" fmla="*/ 21217 h 208705"/>
                <a:gd name="connsiteX0" fmla="*/ 410780 w 525983"/>
                <a:gd name="connsiteY0" fmla="*/ 23096 h 215024"/>
                <a:gd name="connsiteX1" fmla="*/ 16775 w 525983"/>
                <a:gd name="connsiteY1" fmla="*/ 19453 h 215024"/>
                <a:gd name="connsiteX2" fmla="*/ 42157 w 525983"/>
                <a:gd name="connsiteY2" fmla="*/ 176275 h 215024"/>
                <a:gd name="connsiteX3" fmla="*/ 503048 w 525983"/>
                <a:gd name="connsiteY3" fmla="*/ 206607 h 215024"/>
                <a:gd name="connsiteX4" fmla="*/ 410780 w 525983"/>
                <a:gd name="connsiteY4" fmla="*/ 23096 h 215024"/>
                <a:gd name="connsiteX0" fmla="*/ 394005 w 509208"/>
                <a:gd name="connsiteY0" fmla="*/ 23096 h 215024"/>
                <a:gd name="connsiteX1" fmla="*/ 0 w 509208"/>
                <a:gd name="connsiteY1" fmla="*/ 19453 h 215024"/>
                <a:gd name="connsiteX2" fmla="*/ 25382 w 509208"/>
                <a:gd name="connsiteY2" fmla="*/ 176275 h 215024"/>
                <a:gd name="connsiteX3" fmla="*/ 486273 w 509208"/>
                <a:gd name="connsiteY3" fmla="*/ 206607 h 215024"/>
                <a:gd name="connsiteX4" fmla="*/ 394005 w 509208"/>
                <a:gd name="connsiteY4" fmla="*/ 23096 h 215024"/>
                <a:gd name="connsiteX0" fmla="*/ 394005 w 509208"/>
                <a:gd name="connsiteY0" fmla="*/ 3643 h 195571"/>
                <a:gd name="connsiteX1" fmla="*/ 0 w 509208"/>
                <a:gd name="connsiteY1" fmla="*/ 0 h 195571"/>
                <a:gd name="connsiteX2" fmla="*/ 25382 w 509208"/>
                <a:gd name="connsiteY2" fmla="*/ 156822 h 195571"/>
                <a:gd name="connsiteX3" fmla="*/ 486273 w 509208"/>
                <a:gd name="connsiteY3" fmla="*/ 187154 h 195571"/>
                <a:gd name="connsiteX4" fmla="*/ 394005 w 509208"/>
                <a:gd name="connsiteY4" fmla="*/ 3643 h 195571"/>
                <a:gd name="connsiteX0" fmla="*/ 413283 w 526945"/>
                <a:gd name="connsiteY0" fmla="*/ 14355 h 206284"/>
                <a:gd name="connsiteX1" fmla="*/ 19278 w 526945"/>
                <a:gd name="connsiteY1" fmla="*/ 10712 h 206284"/>
                <a:gd name="connsiteX2" fmla="*/ 66328 w 526945"/>
                <a:gd name="connsiteY2" fmla="*/ 167537 h 206284"/>
                <a:gd name="connsiteX3" fmla="*/ 505551 w 526945"/>
                <a:gd name="connsiteY3" fmla="*/ 197866 h 206284"/>
                <a:gd name="connsiteX4" fmla="*/ 413283 w 526945"/>
                <a:gd name="connsiteY4" fmla="*/ 14355 h 206284"/>
                <a:gd name="connsiteX0" fmla="*/ 394005 w 507667"/>
                <a:gd name="connsiteY0" fmla="*/ 14355 h 206284"/>
                <a:gd name="connsiteX1" fmla="*/ 0 w 507667"/>
                <a:gd name="connsiteY1" fmla="*/ 10712 h 206284"/>
                <a:gd name="connsiteX2" fmla="*/ 47050 w 507667"/>
                <a:gd name="connsiteY2" fmla="*/ 167537 h 206284"/>
                <a:gd name="connsiteX3" fmla="*/ 486273 w 507667"/>
                <a:gd name="connsiteY3" fmla="*/ 197866 h 206284"/>
                <a:gd name="connsiteX4" fmla="*/ 394005 w 507667"/>
                <a:gd name="connsiteY4" fmla="*/ 14355 h 206284"/>
                <a:gd name="connsiteX0" fmla="*/ 394005 w 507667"/>
                <a:gd name="connsiteY0" fmla="*/ 3643 h 195572"/>
                <a:gd name="connsiteX1" fmla="*/ 0 w 507667"/>
                <a:gd name="connsiteY1" fmla="*/ 0 h 195572"/>
                <a:gd name="connsiteX2" fmla="*/ 47050 w 507667"/>
                <a:gd name="connsiteY2" fmla="*/ 156825 h 195572"/>
                <a:gd name="connsiteX3" fmla="*/ 486273 w 507667"/>
                <a:gd name="connsiteY3" fmla="*/ 187154 h 195572"/>
                <a:gd name="connsiteX4" fmla="*/ 394005 w 507667"/>
                <a:gd name="connsiteY4" fmla="*/ 3643 h 195572"/>
                <a:gd name="connsiteX0" fmla="*/ 394005 w 485978"/>
                <a:gd name="connsiteY0" fmla="*/ 11378 h 174570"/>
                <a:gd name="connsiteX1" fmla="*/ 0 w 485978"/>
                <a:gd name="connsiteY1" fmla="*/ 7735 h 174570"/>
                <a:gd name="connsiteX2" fmla="*/ 47050 w 485978"/>
                <a:gd name="connsiteY2" fmla="*/ 164560 h 174570"/>
                <a:gd name="connsiteX3" fmla="*/ 460271 w 485978"/>
                <a:gd name="connsiteY3" fmla="*/ 151556 h 174570"/>
                <a:gd name="connsiteX4" fmla="*/ 394005 w 485978"/>
                <a:gd name="connsiteY4" fmla="*/ 11378 h 174570"/>
                <a:gd name="connsiteX0" fmla="*/ 394005 w 485978"/>
                <a:gd name="connsiteY0" fmla="*/ 11378 h 164560"/>
                <a:gd name="connsiteX1" fmla="*/ 0 w 485978"/>
                <a:gd name="connsiteY1" fmla="*/ 7735 h 164560"/>
                <a:gd name="connsiteX2" fmla="*/ 47050 w 485978"/>
                <a:gd name="connsiteY2" fmla="*/ 164560 h 164560"/>
                <a:gd name="connsiteX3" fmla="*/ 460271 w 485978"/>
                <a:gd name="connsiteY3" fmla="*/ 151556 h 164560"/>
                <a:gd name="connsiteX4" fmla="*/ 394005 w 485978"/>
                <a:gd name="connsiteY4" fmla="*/ 11378 h 164560"/>
                <a:gd name="connsiteX0" fmla="*/ 394005 w 460271"/>
                <a:gd name="connsiteY0" fmla="*/ 11378 h 164560"/>
                <a:gd name="connsiteX1" fmla="*/ 0 w 460271"/>
                <a:gd name="connsiteY1" fmla="*/ 7735 h 164560"/>
                <a:gd name="connsiteX2" fmla="*/ 47050 w 460271"/>
                <a:gd name="connsiteY2" fmla="*/ 164560 h 164560"/>
                <a:gd name="connsiteX3" fmla="*/ 460271 w 460271"/>
                <a:gd name="connsiteY3" fmla="*/ 151556 h 164560"/>
                <a:gd name="connsiteX4" fmla="*/ 394005 w 460271"/>
                <a:gd name="connsiteY4" fmla="*/ 11378 h 16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71" h="164560">
                  <a:moveTo>
                    <a:pt x="394005" y="11378"/>
                  </a:moveTo>
                  <a:cubicBezTo>
                    <a:pt x="317293" y="-12592"/>
                    <a:pt x="131335" y="8949"/>
                    <a:pt x="0" y="7735"/>
                  </a:cubicBezTo>
                  <a:lnTo>
                    <a:pt x="47050" y="164560"/>
                  </a:lnTo>
                  <a:lnTo>
                    <a:pt x="460271" y="151556"/>
                  </a:lnTo>
                  <a:lnTo>
                    <a:pt x="394005" y="11378"/>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cxnSp>
          <p:nvCxnSpPr>
            <p:cNvPr id="205" name="Straight Connector 204"/>
            <p:cNvCxnSpPr/>
            <p:nvPr/>
          </p:nvCxnSpPr>
          <p:spPr bwMode="auto">
            <a:xfrm>
              <a:off x="5339976" y="41639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6" name="Straight Connector 205"/>
            <p:cNvCxnSpPr/>
            <p:nvPr/>
          </p:nvCxnSpPr>
          <p:spPr bwMode="auto">
            <a:xfrm>
              <a:off x="5334000" y="48656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7" name="TextBox 206"/>
            <p:cNvSpPr txBox="1"/>
            <p:nvPr/>
          </p:nvSpPr>
          <p:spPr>
            <a:xfrm>
              <a:off x="5334000" y="5114453"/>
              <a:ext cx="388248" cy="261610"/>
            </a:xfrm>
            <a:prstGeom prst="rect">
              <a:avLst/>
            </a:prstGeom>
            <a:noFill/>
          </p:spPr>
          <p:txBody>
            <a:bodyPr wrap="none" rtlCol="0">
              <a:spAutoFit/>
            </a:bodyPr>
            <a:lstStyle/>
            <a:p>
              <a:r>
                <a:rPr lang="en-US" sz="1050" b="0"/>
                <a:t>5%</a:t>
              </a:r>
            </a:p>
          </p:txBody>
        </p:sp>
        <p:sp>
          <p:nvSpPr>
            <p:cNvPr id="208" name="TextBox 207"/>
            <p:cNvSpPr txBox="1"/>
            <p:nvPr/>
          </p:nvSpPr>
          <p:spPr>
            <a:xfrm>
              <a:off x="5766320" y="5106042"/>
              <a:ext cx="466794" cy="261610"/>
            </a:xfrm>
            <a:prstGeom prst="rect">
              <a:avLst/>
            </a:prstGeom>
            <a:noFill/>
          </p:spPr>
          <p:txBody>
            <a:bodyPr wrap="none" rtlCol="0">
              <a:spAutoFit/>
            </a:bodyPr>
            <a:lstStyle/>
            <a:p>
              <a:r>
                <a:rPr lang="en-US" sz="1050" b="0"/>
                <a:t>10%</a:t>
              </a:r>
            </a:p>
          </p:txBody>
        </p:sp>
        <p:sp>
          <p:nvSpPr>
            <p:cNvPr id="209" name="TextBox 208"/>
            <p:cNvSpPr txBox="1"/>
            <p:nvPr/>
          </p:nvSpPr>
          <p:spPr>
            <a:xfrm>
              <a:off x="6223520" y="5105400"/>
              <a:ext cx="466794" cy="261610"/>
            </a:xfrm>
            <a:prstGeom prst="rect">
              <a:avLst/>
            </a:prstGeom>
            <a:noFill/>
          </p:spPr>
          <p:txBody>
            <a:bodyPr wrap="none" rtlCol="0">
              <a:spAutoFit/>
            </a:bodyPr>
            <a:lstStyle/>
            <a:p>
              <a:r>
                <a:rPr lang="en-US" sz="1050" b="0"/>
                <a:t>15%</a:t>
              </a:r>
            </a:p>
          </p:txBody>
        </p:sp>
        <p:cxnSp>
          <p:nvCxnSpPr>
            <p:cNvPr id="210" name="Straight Connector 209"/>
            <p:cNvCxnSpPr/>
            <p:nvPr/>
          </p:nvCxnSpPr>
          <p:spPr bwMode="auto">
            <a:xfrm>
              <a:off x="5339976" y="41700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1" name="Straight Connector 210"/>
            <p:cNvCxnSpPr/>
            <p:nvPr/>
          </p:nvCxnSpPr>
          <p:spPr bwMode="auto">
            <a:xfrm>
              <a:off x="5334000" y="48717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2" name="Oval 211"/>
            <p:cNvSpPr/>
            <p:nvPr/>
          </p:nvSpPr>
          <p:spPr bwMode="auto">
            <a:xfrm rot="20139743">
              <a:off x="5548525" y="422270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13" name="TextBox 212"/>
            <p:cNvSpPr txBox="1"/>
            <p:nvPr/>
          </p:nvSpPr>
          <p:spPr>
            <a:xfrm>
              <a:off x="4751789" y="4740620"/>
              <a:ext cx="582211" cy="253916"/>
            </a:xfrm>
            <a:prstGeom prst="rect">
              <a:avLst/>
            </a:prstGeom>
            <a:noFill/>
          </p:spPr>
          <p:txBody>
            <a:bodyPr wrap="none" rtlCol="0">
              <a:spAutoFit/>
            </a:bodyPr>
            <a:lstStyle/>
            <a:p>
              <a:r>
                <a:rPr lang="en-US" sz="1050" b="0"/>
                <a:t>10 mD</a:t>
              </a:r>
            </a:p>
          </p:txBody>
        </p:sp>
        <p:sp>
          <p:nvSpPr>
            <p:cNvPr id="214" name="TextBox 213"/>
            <p:cNvSpPr txBox="1"/>
            <p:nvPr/>
          </p:nvSpPr>
          <p:spPr>
            <a:xfrm>
              <a:off x="4675589" y="4443514"/>
              <a:ext cx="657552" cy="253916"/>
            </a:xfrm>
            <a:prstGeom prst="rect">
              <a:avLst/>
            </a:prstGeom>
            <a:noFill/>
          </p:spPr>
          <p:txBody>
            <a:bodyPr wrap="none" rtlCol="0">
              <a:spAutoFit/>
            </a:bodyPr>
            <a:lstStyle/>
            <a:p>
              <a:r>
                <a:rPr lang="en-US" sz="1050" b="0"/>
                <a:t>100 mD</a:t>
              </a:r>
            </a:p>
          </p:txBody>
        </p:sp>
        <p:sp>
          <p:nvSpPr>
            <p:cNvPr id="215" name="TextBox 214"/>
            <p:cNvSpPr txBox="1"/>
            <p:nvPr/>
          </p:nvSpPr>
          <p:spPr>
            <a:xfrm>
              <a:off x="4564237" y="4138714"/>
              <a:ext cx="769763" cy="253916"/>
            </a:xfrm>
            <a:prstGeom prst="rect">
              <a:avLst/>
            </a:prstGeom>
            <a:noFill/>
          </p:spPr>
          <p:txBody>
            <a:bodyPr wrap="none" rtlCol="0">
              <a:spAutoFit/>
            </a:bodyPr>
            <a:lstStyle/>
            <a:p>
              <a:r>
                <a:rPr lang="en-US" sz="1050" b="0"/>
                <a:t>1,000 mD</a:t>
              </a:r>
            </a:p>
          </p:txBody>
        </p:sp>
        <p:sp>
          <p:nvSpPr>
            <p:cNvPr id="216" name="Rectangle 215"/>
            <p:cNvSpPr/>
            <p:nvPr/>
          </p:nvSpPr>
          <p:spPr bwMode="auto">
            <a:xfrm rot="16200000">
              <a:off x="5507963" y="4358868"/>
              <a:ext cx="852662" cy="154168"/>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18" name="Freeform 217"/>
            <p:cNvSpPr/>
            <p:nvPr/>
          </p:nvSpPr>
          <p:spPr bwMode="auto">
            <a:xfrm rot="10800000">
              <a:off x="5655035" y="4861420"/>
              <a:ext cx="775501" cy="224354"/>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904315"/>
                <a:gd name="connsiteY0" fmla="*/ 981390 h 981390"/>
                <a:gd name="connsiteX1" fmla="*/ 799793 w 1904315"/>
                <a:gd name="connsiteY1" fmla="*/ 705303 h 981390"/>
                <a:gd name="connsiteX2" fmla="*/ 944648 w 1904315"/>
                <a:gd name="connsiteY2" fmla="*/ 107775 h 981390"/>
                <a:gd name="connsiteX3" fmla="*/ 1189092 w 1904315"/>
                <a:gd name="connsiteY3" fmla="*/ 62507 h 981390"/>
                <a:gd name="connsiteX4" fmla="*/ 1505963 w 1904315"/>
                <a:gd name="connsiteY4" fmla="*/ 768678 h 981390"/>
                <a:gd name="connsiteX5" fmla="*/ 1904315 w 1904315"/>
                <a:gd name="connsiteY5" fmla="*/ 913533 h 981390"/>
                <a:gd name="connsiteX0" fmla="*/ 0 w 1904315"/>
                <a:gd name="connsiteY0" fmla="*/ 973581 h 973581"/>
                <a:gd name="connsiteX1" fmla="*/ 579387 w 1904315"/>
                <a:gd name="connsiteY1" fmla="*/ 521091 h 973581"/>
                <a:gd name="connsiteX2" fmla="*/ 944648 w 1904315"/>
                <a:gd name="connsiteY2" fmla="*/ 99966 h 973581"/>
                <a:gd name="connsiteX3" fmla="*/ 1189092 w 1904315"/>
                <a:gd name="connsiteY3" fmla="*/ 54698 h 973581"/>
                <a:gd name="connsiteX4" fmla="*/ 1505963 w 1904315"/>
                <a:gd name="connsiteY4" fmla="*/ 760869 h 973581"/>
                <a:gd name="connsiteX5" fmla="*/ 1904315 w 1904315"/>
                <a:gd name="connsiteY5" fmla="*/ 905724 h 973581"/>
                <a:gd name="connsiteX0" fmla="*/ 0 w 1904315"/>
                <a:gd name="connsiteY0" fmla="*/ 1011008 h 1011008"/>
                <a:gd name="connsiteX1" fmla="*/ 579387 w 1904315"/>
                <a:gd name="connsiteY1" fmla="*/ 558518 h 1011008"/>
                <a:gd name="connsiteX2" fmla="*/ 779341 w 1904315"/>
                <a:gd name="connsiteY2" fmla="*/ 58992 h 1011008"/>
                <a:gd name="connsiteX3" fmla="*/ 1189092 w 1904315"/>
                <a:gd name="connsiteY3" fmla="*/ 92125 h 1011008"/>
                <a:gd name="connsiteX4" fmla="*/ 1505963 w 1904315"/>
                <a:gd name="connsiteY4" fmla="*/ 798296 h 1011008"/>
                <a:gd name="connsiteX5" fmla="*/ 1904315 w 1904315"/>
                <a:gd name="connsiteY5" fmla="*/ 943151 h 1011008"/>
                <a:gd name="connsiteX0" fmla="*/ 0 w 1904315"/>
                <a:gd name="connsiteY0" fmla="*/ 985757 h 985757"/>
                <a:gd name="connsiteX1" fmla="*/ 579387 w 1904315"/>
                <a:gd name="connsiteY1" fmla="*/ 533267 h 985757"/>
                <a:gd name="connsiteX2" fmla="*/ 779341 w 1904315"/>
                <a:gd name="connsiteY2" fmla="*/ 33741 h 985757"/>
                <a:gd name="connsiteX3" fmla="*/ 1202865 w 1904315"/>
                <a:gd name="connsiteY3" fmla="*/ 125673 h 985757"/>
                <a:gd name="connsiteX4" fmla="*/ 1505963 w 1904315"/>
                <a:gd name="connsiteY4" fmla="*/ 773045 h 985757"/>
                <a:gd name="connsiteX5" fmla="*/ 1904315 w 1904315"/>
                <a:gd name="connsiteY5" fmla="*/ 917900 h 985757"/>
                <a:gd name="connsiteX0" fmla="*/ 0 w 1904315"/>
                <a:gd name="connsiteY0" fmla="*/ 979346 h 979346"/>
                <a:gd name="connsiteX1" fmla="*/ 579387 w 1904315"/>
                <a:gd name="connsiteY1" fmla="*/ 526856 h 979346"/>
                <a:gd name="connsiteX2" fmla="*/ 779341 w 1904315"/>
                <a:gd name="connsiteY2" fmla="*/ 27330 h 979346"/>
                <a:gd name="connsiteX3" fmla="*/ 1202865 w 1904315"/>
                <a:gd name="connsiteY3" fmla="*/ 119262 h 979346"/>
                <a:gd name="connsiteX4" fmla="*/ 1354434 w 1904315"/>
                <a:gd name="connsiteY4" fmla="*/ 570628 h 979346"/>
                <a:gd name="connsiteX5" fmla="*/ 1904315 w 1904315"/>
                <a:gd name="connsiteY5" fmla="*/ 911489 h 979346"/>
                <a:gd name="connsiteX0" fmla="*/ 0 w 1904315"/>
                <a:gd name="connsiteY0" fmla="*/ 977924 h 977924"/>
                <a:gd name="connsiteX1" fmla="*/ 441634 w 1904315"/>
                <a:gd name="connsiteY1" fmla="*/ 505836 h 977924"/>
                <a:gd name="connsiteX2" fmla="*/ 779341 w 1904315"/>
                <a:gd name="connsiteY2" fmla="*/ 25908 h 977924"/>
                <a:gd name="connsiteX3" fmla="*/ 1202865 w 1904315"/>
                <a:gd name="connsiteY3" fmla="*/ 117840 h 977924"/>
                <a:gd name="connsiteX4" fmla="*/ 1354434 w 1904315"/>
                <a:gd name="connsiteY4" fmla="*/ 569206 h 977924"/>
                <a:gd name="connsiteX5" fmla="*/ 1904315 w 1904315"/>
                <a:gd name="connsiteY5" fmla="*/ 910067 h 977924"/>
                <a:gd name="connsiteX0" fmla="*/ 0 w 1904315"/>
                <a:gd name="connsiteY0" fmla="*/ 946748 h 946748"/>
                <a:gd name="connsiteX1" fmla="*/ 441634 w 1904315"/>
                <a:gd name="connsiteY1" fmla="*/ 474660 h 946748"/>
                <a:gd name="connsiteX2" fmla="*/ 682913 w 1904315"/>
                <a:gd name="connsiteY2" fmla="*/ 33934 h 946748"/>
                <a:gd name="connsiteX3" fmla="*/ 1202865 w 1904315"/>
                <a:gd name="connsiteY3" fmla="*/ 86664 h 946748"/>
                <a:gd name="connsiteX4" fmla="*/ 1354434 w 1904315"/>
                <a:gd name="connsiteY4" fmla="*/ 538030 h 946748"/>
                <a:gd name="connsiteX5" fmla="*/ 1904315 w 1904315"/>
                <a:gd name="connsiteY5" fmla="*/ 878891 h 946748"/>
                <a:gd name="connsiteX0" fmla="*/ 0 w 1904315"/>
                <a:gd name="connsiteY0" fmla="*/ 945937 h 945937"/>
                <a:gd name="connsiteX1" fmla="*/ 441634 w 1904315"/>
                <a:gd name="connsiteY1" fmla="*/ 473849 h 945937"/>
                <a:gd name="connsiteX2" fmla="*/ 682913 w 1904315"/>
                <a:gd name="connsiteY2" fmla="*/ 33123 h 945937"/>
                <a:gd name="connsiteX3" fmla="*/ 1202865 w 1904315"/>
                <a:gd name="connsiteY3" fmla="*/ 85853 h 945937"/>
                <a:gd name="connsiteX4" fmla="*/ 1409535 w 1904315"/>
                <a:gd name="connsiteY4" fmla="*/ 517617 h 945937"/>
                <a:gd name="connsiteX5" fmla="*/ 1904315 w 1904315"/>
                <a:gd name="connsiteY5" fmla="*/ 878080 h 945937"/>
                <a:gd name="connsiteX0" fmla="*/ 0 w 1904315"/>
                <a:gd name="connsiteY0" fmla="*/ 986792 h 986792"/>
                <a:gd name="connsiteX1" fmla="*/ 441634 w 1904315"/>
                <a:gd name="connsiteY1" fmla="*/ 514704 h 986792"/>
                <a:gd name="connsiteX2" fmla="*/ 682913 w 1904315"/>
                <a:gd name="connsiteY2" fmla="*/ 73978 h 986792"/>
                <a:gd name="connsiteX3" fmla="*/ 1133988 w 1904315"/>
                <a:gd name="connsiteY3" fmla="*/ 48304 h 986792"/>
                <a:gd name="connsiteX4" fmla="*/ 1409535 w 1904315"/>
                <a:gd name="connsiteY4" fmla="*/ 558472 h 986792"/>
                <a:gd name="connsiteX5" fmla="*/ 1904315 w 1904315"/>
                <a:gd name="connsiteY5" fmla="*/ 918935 h 98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15" h="986792">
                  <a:moveTo>
                    <a:pt x="0" y="986792"/>
                  </a:moveTo>
                  <a:cubicBezTo>
                    <a:pt x="97325" y="946051"/>
                    <a:pt x="327815" y="666840"/>
                    <a:pt x="441634" y="514704"/>
                  </a:cubicBezTo>
                  <a:cubicBezTo>
                    <a:pt x="555453" y="362568"/>
                    <a:pt x="567521" y="151711"/>
                    <a:pt x="682913" y="73978"/>
                  </a:cubicBezTo>
                  <a:cubicBezTo>
                    <a:pt x="798305" y="-3755"/>
                    <a:pt x="1012884" y="-32445"/>
                    <a:pt x="1133988" y="48304"/>
                  </a:cubicBezTo>
                  <a:cubicBezTo>
                    <a:pt x="1255092" y="129053"/>
                    <a:pt x="1281147" y="413367"/>
                    <a:pt x="1409535" y="558472"/>
                  </a:cubicBezTo>
                  <a:cubicBezTo>
                    <a:pt x="1537923" y="703577"/>
                    <a:pt x="1764741" y="917426"/>
                    <a:pt x="1904315" y="918935"/>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600"/>
            </a:p>
          </p:txBody>
        </p:sp>
      </p:grpSp>
      <p:sp>
        <p:nvSpPr>
          <p:cNvPr id="54"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Marginal, Conditional and Joint Probability</a:t>
            </a:r>
            <a:endParaRPr lang="en-US" sz="2800">
              <a:ea typeface="+mj-ea"/>
              <a:cs typeface="+mj-cs"/>
            </a:endParaRPr>
          </a:p>
        </p:txBody>
      </p:sp>
    </p:spTree>
    <p:extLst>
      <p:ext uri="{BB962C8B-B14F-4D97-AF65-F5344CB8AC3E}">
        <p14:creationId xmlns:p14="http://schemas.microsoft.com/office/powerpoint/2010/main" val="99879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Cube 8"/>
          <p:cNvSpPr/>
          <p:nvPr/>
        </p:nvSpPr>
        <p:spPr bwMode="auto">
          <a:xfrm>
            <a:off x="457200" y="1752600"/>
            <a:ext cx="3352800" cy="762000"/>
          </a:xfrm>
          <a:prstGeom prst="cube">
            <a:avLst>
              <a:gd name="adj" fmla="val 582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1412731" y="1383268"/>
            <a:ext cx="1787669" cy="369332"/>
          </a:xfrm>
          <a:prstGeom prst="rect">
            <a:avLst/>
          </a:prstGeom>
          <a:noFill/>
        </p:spPr>
        <p:txBody>
          <a:bodyPr wrap="none" rtlCol="0">
            <a:spAutoFit/>
          </a:bodyPr>
          <a:lstStyle/>
          <a:p>
            <a:r>
              <a:rPr lang="en-US"/>
              <a:t>The Reservoir </a:t>
            </a:r>
          </a:p>
        </p:txBody>
      </p:sp>
      <p:sp>
        <p:nvSpPr>
          <p:cNvPr id="14" name="Cube 13"/>
          <p:cNvSpPr/>
          <p:nvPr/>
        </p:nvSpPr>
        <p:spPr bwMode="auto">
          <a:xfrm>
            <a:off x="2918988" y="1895192"/>
            <a:ext cx="304800" cy="152400"/>
          </a:xfrm>
          <a:prstGeom prst="cube">
            <a:avLst>
              <a:gd name="adj" fmla="val 49950"/>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 name="TextBox 11"/>
          <p:cNvSpPr txBox="1"/>
          <p:nvPr/>
        </p:nvSpPr>
        <p:spPr>
          <a:xfrm>
            <a:off x="3837848" y="1295400"/>
            <a:ext cx="4275529" cy="276999"/>
          </a:xfrm>
          <a:prstGeom prst="rect">
            <a:avLst/>
          </a:prstGeom>
          <a:noFill/>
        </p:spPr>
        <p:txBody>
          <a:bodyPr wrap="none" rtlCol="0">
            <a:spAutoFit/>
          </a:bodyPr>
          <a:lstStyle/>
          <a:p>
            <a:r>
              <a:rPr lang="en-US" sz="1200" b="0"/>
              <a:t>Calculate a Conditional Distribution from a Joint Distribution?</a:t>
            </a:r>
            <a:endParaRPr lang="en-US" sz="1200" baseline="-25000"/>
          </a:p>
        </p:txBody>
      </p:sp>
      <p:sp>
        <p:nvSpPr>
          <p:cNvPr id="15" name="Freeform 14"/>
          <p:cNvSpPr/>
          <p:nvPr/>
        </p:nvSpPr>
        <p:spPr bwMode="auto">
          <a:xfrm rot="21252570">
            <a:off x="3121243" y="1304806"/>
            <a:ext cx="751438" cy="524564"/>
          </a:xfrm>
          <a:custGeom>
            <a:avLst/>
            <a:gdLst>
              <a:gd name="connsiteX0" fmla="*/ 751438 w 751438"/>
              <a:gd name="connsiteY0" fmla="*/ 84153 h 301436"/>
              <a:gd name="connsiteX1" fmla="*/ 253497 w 751438"/>
              <a:gd name="connsiteY1" fmla="*/ 11725 h 301436"/>
              <a:gd name="connsiteX2" fmla="*/ 0 w 751438"/>
              <a:gd name="connsiteY2" fmla="*/ 301436 h 301436"/>
            </a:gdLst>
            <a:ahLst/>
            <a:cxnLst>
              <a:cxn ang="0">
                <a:pos x="connsiteX0" y="connsiteY0"/>
              </a:cxn>
              <a:cxn ang="0">
                <a:pos x="connsiteX1" y="connsiteY1"/>
              </a:cxn>
              <a:cxn ang="0">
                <a:pos x="connsiteX2" y="connsiteY2"/>
              </a:cxn>
            </a:cxnLst>
            <a:rect l="l" t="t" r="r" b="b"/>
            <a:pathLst>
              <a:path w="751438" h="301436">
                <a:moveTo>
                  <a:pt x="751438" y="84153"/>
                </a:moveTo>
                <a:cubicBezTo>
                  <a:pt x="565087" y="29832"/>
                  <a:pt x="378737" y="-24489"/>
                  <a:pt x="253497" y="11725"/>
                </a:cubicBezTo>
                <a:cubicBezTo>
                  <a:pt x="128257" y="47939"/>
                  <a:pt x="64128" y="174687"/>
                  <a:pt x="0" y="301436"/>
                </a:cubicBezTo>
              </a:path>
            </a:pathLst>
          </a:custGeom>
          <a:noFill/>
          <a:ln>
            <a:solidFill>
              <a:schemeClr val="tx1"/>
            </a:solidFill>
            <a:headEnd type="none" w="med" len="med"/>
            <a:tailEnd type="arrow"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grpSp>
        <p:nvGrpSpPr>
          <p:cNvPr id="175" name="Group 174"/>
          <p:cNvGrpSpPr/>
          <p:nvPr/>
        </p:nvGrpSpPr>
        <p:grpSpPr>
          <a:xfrm>
            <a:off x="4030837" y="1748135"/>
            <a:ext cx="5265563" cy="1028075"/>
            <a:chOff x="3726037" y="1748135"/>
            <a:chExt cx="5265563" cy="1028075"/>
          </a:xfrm>
        </p:grpSpPr>
        <p:cxnSp>
          <p:nvCxnSpPr>
            <p:cNvPr id="176" name="Straight Connector 175"/>
            <p:cNvCxnSpPr/>
            <p:nvPr/>
          </p:nvCxnSpPr>
          <p:spPr bwMode="auto">
            <a:xfrm>
              <a:off x="4425576" y="183477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7" name="Straight Connector 176"/>
            <p:cNvCxnSpPr/>
            <p:nvPr/>
          </p:nvCxnSpPr>
          <p:spPr bwMode="auto">
            <a:xfrm>
              <a:off x="4419600" y="253648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8" name="TextBox 177"/>
            <p:cNvSpPr txBox="1"/>
            <p:nvPr/>
          </p:nvSpPr>
          <p:spPr>
            <a:xfrm>
              <a:off x="4419600" y="2514600"/>
              <a:ext cx="388248" cy="261610"/>
            </a:xfrm>
            <a:prstGeom prst="rect">
              <a:avLst/>
            </a:prstGeom>
            <a:noFill/>
          </p:spPr>
          <p:txBody>
            <a:bodyPr wrap="none" rtlCol="0">
              <a:spAutoFit/>
            </a:bodyPr>
            <a:lstStyle/>
            <a:p>
              <a:r>
                <a:rPr lang="en-US" sz="1050" b="0"/>
                <a:t>5%</a:t>
              </a:r>
            </a:p>
          </p:txBody>
        </p:sp>
        <p:sp>
          <p:nvSpPr>
            <p:cNvPr id="179" name="TextBox 178"/>
            <p:cNvSpPr txBox="1"/>
            <p:nvPr/>
          </p:nvSpPr>
          <p:spPr>
            <a:xfrm>
              <a:off x="4851920" y="2506189"/>
              <a:ext cx="466794" cy="261610"/>
            </a:xfrm>
            <a:prstGeom prst="rect">
              <a:avLst/>
            </a:prstGeom>
            <a:noFill/>
          </p:spPr>
          <p:txBody>
            <a:bodyPr wrap="none" rtlCol="0">
              <a:spAutoFit/>
            </a:bodyPr>
            <a:lstStyle/>
            <a:p>
              <a:r>
                <a:rPr lang="en-US" sz="1050" b="0"/>
                <a:t>10%</a:t>
              </a:r>
            </a:p>
          </p:txBody>
        </p:sp>
        <p:sp>
          <p:nvSpPr>
            <p:cNvPr id="180" name="TextBox 179"/>
            <p:cNvSpPr txBox="1"/>
            <p:nvPr/>
          </p:nvSpPr>
          <p:spPr>
            <a:xfrm>
              <a:off x="5309120" y="2505547"/>
              <a:ext cx="466794" cy="261610"/>
            </a:xfrm>
            <a:prstGeom prst="rect">
              <a:avLst/>
            </a:prstGeom>
            <a:noFill/>
          </p:spPr>
          <p:txBody>
            <a:bodyPr wrap="none" rtlCol="0">
              <a:spAutoFit/>
            </a:bodyPr>
            <a:lstStyle/>
            <a:p>
              <a:r>
                <a:rPr lang="en-US" sz="1050" b="0"/>
                <a:t>15%</a:t>
              </a:r>
            </a:p>
          </p:txBody>
        </p:sp>
        <p:sp>
          <p:nvSpPr>
            <p:cNvPr id="181" name="TextBox 180"/>
            <p:cNvSpPr txBox="1"/>
            <p:nvPr/>
          </p:nvSpPr>
          <p:spPr>
            <a:xfrm>
              <a:off x="5580948" y="1748135"/>
              <a:ext cx="3410652" cy="646331"/>
            </a:xfrm>
            <a:prstGeom prst="rect">
              <a:avLst/>
            </a:prstGeom>
            <a:noFill/>
          </p:spPr>
          <p:txBody>
            <a:bodyPr wrap="square" rtlCol="0">
              <a:spAutoFit/>
            </a:bodyPr>
            <a:lstStyle/>
            <a:p>
              <a:r>
                <a:rPr lang="en-US" sz="1200"/>
                <a:t>Joint Distribution</a:t>
              </a:r>
            </a:p>
            <a:p>
              <a:r>
                <a:rPr lang="en-US" sz="1200"/>
                <a:t>Continuous Joint Probability Density Function</a:t>
              </a:r>
            </a:p>
          </p:txBody>
        </p:sp>
        <p:sp>
          <p:nvSpPr>
            <p:cNvPr id="182" name="Oval 181"/>
            <p:cNvSpPr/>
            <p:nvPr/>
          </p:nvSpPr>
          <p:spPr bwMode="auto">
            <a:xfrm rot="20139743">
              <a:off x="4634125" y="1887475"/>
              <a:ext cx="900569" cy="390808"/>
            </a:xfrm>
            <a:prstGeom prst="ellipse">
              <a:avLst/>
            </a:prstGeom>
            <a:solidFill>
              <a:schemeClr val="accent1">
                <a:lumMod val="40000"/>
                <a:lumOff val="60000"/>
              </a:scheme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83" name="TextBox 182"/>
            <p:cNvSpPr txBox="1"/>
            <p:nvPr/>
          </p:nvSpPr>
          <p:spPr>
            <a:xfrm>
              <a:off x="3913589" y="2405390"/>
              <a:ext cx="582211" cy="253916"/>
            </a:xfrm>
            <a:prstGeom prst="rect">
              <a:avLst/>
            </a:prstGeom>
            <a:noFill/>
          </p:spPr>
          <p:txBody>
            <a:bodyPr wrap="none" rtlCol="0">
              <a:spAutoFit/>
            </a:bodyPr>
            <a:lstStyle/>
            <a:p>
              <a:r>
                <a:rPr lang="en-US" sz="1050" b="0"/>
                <a:t>10 mD</a:t>
              </a:r>
            </a:p>
          </p:txBody>
        </p:sp>
        <p:sp>
          <p:nvSpPr>
            <p:cNvPr id="184" name="TextBox 183"/>
            <p:cNvSpPr txBox="1"/>
            <p:nvPr/>
          </p:nvSpPr>
          <p:spPr>
            <a:xfrm>
              <a:off x="3837389" y="2108284"/>
              <a:ext cx="657552" cy="253916"/>
            </a:xfrm>
            <a:prstGeom prst="rect">
              <a:avLst/>
            </a:prstGeom>
            <a:noFill/>
          </p:spPr>
          <p:txBody>
            <a:bodyPr wrap="none" rtlCol="0">
              <a:spAutoFit/>
            </a:bodyPr>
            <a:lstStyle/>
            <a:p>
              <a:r>
                <a:rPr lang="en-US" sz="1050" b="0"/>
                <a:t>100 mD</a:t>
              </a:r>
            </a:p>
          </p:txBody>
        </p:sp>
        <p:sp>
          <p:nvSpPr>
            <p:cNvPr id="185" name="TextBox 184"/>
            <p:cNvSpPr txBox="1"/>
            <p:nvPr/>
          </p:nvSpPr>
          <p:spPr>
            <a:xfrm>
              <a:off x="3726037" y="1803484"/>
              <a:ext cx="769763" cy="253916"/>
            </a:xfrm>
            <a:prstGeom prst="rect">
              <a:avLst/>
            </a:prstGeom>
            <a:noFill/>
          </p:spPr>
          <p:txBody>
            <a:bodyPr wrap="none" rtlCol="0">
              <a:spAutoFit/>
            </a:bodyPr>
            <a:lstStyle/>
            <a:p>
              <a:r>
                <a:rPr lang="en-US" sz="1050" b="0"/>
                <a:t>1,000 mD</a:t>
              </a:r>
            </a:p>
          </p:txBody>
        </p:sp>
      </p:grpSp>
      <p:grpSp>
        <p:nvGrpSpPr>
          <p:cNvPr id="5" name="Group 4"/>
          <p:cNvGrpSpPr/>
          <p:nvPr/>
        </p:nvGrpSpPr>
        <p:grpSpPr>
          <a:xfrm>
            <a:off x="4419600" y="2861846"/>
            <a:ext cx="4503563" cy="2466997"/>
            <a:chOff x="4419600" y="2861846"/>
            <a:chExt cx="4503563" cy="2466997"/>
          </a:xfrm>
        </p:grpSpPr>
        <p:sp>
          <p:nvSpPr>
            <p:cNvPr id="52" name="Freeform 51"/>
            <p:cNvSpPr/>
            <p:nvPr/>
          </p:nvSpPr>
          <p:spPr bwMode="auto">
            <a:xfrm rot="16200000">
              <a:off x="7078295" y="4249554"/>
              <a:ext cx="700946" cy="268938"/>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881640"/>
                <a:gd name="connsiteY0" fmla="*/ 922587 h 1013381"/>
                <a:gd name="connsiteX1" fmla="*/ 262551 w 1881640"/>
                <a:gd name="connsiteY1" fmla="*/ 705303 h 1013381"/>
                <a:gd name="connsiteX2" fmla="*/ 407406 w 1881640"/>
                <a:gd name="connsiteY2" fmla="*/ 107775 h 1013381"/>
                <a:gd name="connsiteX3" fmla="*/ 651850 w 1881640"/>
                <a:gd name="connsiteY3" fmla="*/ 62507 h 1013381"/>
                <a:gd name="connsiteX4" fmla="*/ 968721 w 1881640"/>
                <a:gd name="connsiteY4" fmla="*/ 768678 h 1013381"/>
                <a:gd name="connsiteX5" fmla="*/ 1881641 w 1881640"/>
                <a:gd name="connsiteY5" fmla="*/ 1013382 h 1013381"/>
                <a:gd name="connsiteX0" fmla="*/ 0 w 1881640"/>
                <a:gd name="connsiteY0" fmla="*/ 915410 h 1006204"/>
                <a:gd name="connsiteX1" fmla="*/ 262551 w 1881640"/>
                <a:gd name="connsiteY1" fmla="*/ 698126 h 1006204"/>
                <a:gd name="connsiteX2" fmla="*/ 407406 w 1881640"/>
                <a:gd name="connsiteY2" fmla="*/ 100598 h 1006204"/>
                <a:gd name="connsiteX3" fmla="*/ 651850 w 1881640"/>
                <a:gd name="connsiteY3" fmla="*/ 55330 h 1006204"/>
                <a:gd name="connsiteX4" fmla="*/ 1179227 w 1881640"/>
                <a:gd name="connsiteY4" fmla="*/ 661662 h 1006204"/>
                <a:gd name="connsiteX5" fmla="*/ 1881641 w 1881640"/>
                <a:gd name="connsiteY5" fmla="*/ 1006205 h 1006204"/>
                <a:gd name="connsiteX0" fmla="*/ 0 w 1905030"/>
                <a:gd name="connsiteY0" fmla="*/ 915410 h 915410"/>
                <a:gd name="connsiteX1" fmla="*/ 262551 w 1905030"/>
                <a:gd name="connsiteY1" fmla="*/ 698126 h 915410"/>
                <a:gd name="connsiteX2" fmla="*/ 407406 w 1905030"/>
                <a:gd name="connsiteY2" fmla="*/ 100598 h 915410"/>
                <a:gd name="connsiteX3" fmla="*/ 651850 w 1905030"/>
                <a:gd name="connsiteY3" fmla="*/ 55330 h 915410"/>
                <a:gd name="connsiteX4" fmla="*/ 1179227 w 1905030"/>
                <a:gd name="connsiteY4" fmla="*/ 661662 h 915410"/>
                <a:gd name="connsiteX5" fmla="*/ 1905030 w 1905030"/>
                <a:gd name="connsiteY5" fmla="*/ 839805 h 915410"/>
                <a:gd name="connsiteX0" fmla="*/ 0 w 1928417"/>
                <a:gd name="connsiteY0" fmla="*/ 915410 h 939654"/>
                <a:gd name="connsiteX1" fmla="*/ 262551 w 1928417"/>
                <a:gd name="connsiteY1" fmla="*/ 698126 h 939654"/>
                <a:gd name="connsiteX2" fmla="*/ 407406 w 1928417"/>
                <a:gd name="connsiteY2" fmla="*/ 100598 h 939654"/>
                <a:gd name="connsiteX3" fmla="*/ 651850 w 1928417"/>
                <a:gd name="connsiteY3" fmla="*/ 55330 h 939654"/>
                <a:gd name="connsiteX4" fmla="*/ 1179227 w 1928417"/>
                <a:gd name="connsiteY4" fmla="*/ 661662 h 939654"/>
                <a:gd name="connsiteX5" fmla="*/ 1928418 w 1928417"/>
                <a:gd name="connsiteY5" fmla="*/ 939653 h 93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417" h="939654">
                  <a:moveTo>
                    <a:pt x="0" y="915410"/>
                  </a:moveTo>
                  <a:cubicBezTo>
                    <a:pt x="97325" y="874669"/>
                    <a:pt x="194650" y="833928"/>
                    <a:pt x="262551" y="698126"/>
                  </a:cubicBezTo>
                  <a:cubicBezTo>
                    <a:pt x="330452" y="562324"/>
                    <a:pt x="342523" y="207731"/>
                    <a:pt x="407406" y="100598"/>
                  </a:cubicBezTo>
                  <a:cubicBezTo>
                    <a:pt x="472289" y="-6535"/>
                    <a:pt x="523213" y="-38181"/>
                    <a:pt x="651850" y="55330"/>
                  </a:cubicBezTo>
                  <a:cubicBezTo>
                    <a:pt x="780487" y="148841"/>
                    <a:pt x="966466" y="514275"/>
                    <a:pt x="1179227" y="661662"/>
                  </a:cubicBezTo>
                  <a:cubicBezTo>
                    <a:pt x="1391988" y="809049"/>
                    <a:pt x="1788844" y="938144"/>
                    <a:pt x="1928418" y="939653"/>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600"/>
            </a:p>
          </p:txBody>
        </p:sp>
        <p:sp>
          <p:nvSpPr>
            <p:cNvPr id="55" name="TextBox 54"/>
            <p:cNvSpPr txBox="1"/>
            <p:nvPr/>
          </p:nvSpPr>
          <p:spPr>
            <a:xfrm>
              <a:off x="6324600" y="3396288"/>
              <a:ext cx="364202" cy="307777"/>
            </a:xfrm>
            <a:prstGeom prst="rect">
              <a:avLst/>
            </a:prstGeom>
            <a:noFill/>
          </p:spPr>
          <p:txBody>
            <a:bodyPr wrap="none" rtlCol="0">
              <a:spAutoFit/>
            </a:bodyPr>
            <a:lstStyle/>
            <a:p>
              <a:r>
                <a:rPr lang="en-US" sz="1400"/>
                <a:t>or</a:t>
              </a:r>
            </a:p>
          </p:txBody>
        </p:sp>
        <p:sp>
          <p:nvSpPr>
            <p:cNvPr id="56" name="TextBox 55"/>
            <p:cNvSpPr txBox="1"/>
            <p:nvPr/>
          </p:nvSpPr>
          <p:spPr>
            <a:xfrm>
              <a:off x="4714008" y="2861846"/>
              <a:ext cx="3951723" cy="338554"/>
            </a:xfrm>
            <a:prstGeom prst="rect">
              <a:avLst/>
            </a:prstGeom>
            <a:noFill/>
          </p:spPr>
          <p:txBody>
            <a:bodyPr wrap="none" rtlCol="0">
              <a:spAutoFit/>
            </a:bodyPr>
            <a:lstStyle/>
            <a:p>
              <a:r>
                <a:rPr lang="en-US" sz="1600"/>
                <a:t>Definition of a Conditional Distribution</a:t>
              </a:r>
            </a:p>
          </p:txBody>
        </p:sp>
        <p:sp>
          <p:nvSpPr>
            <p:cNvPr id="57" name="Freeform 56"/>
            <p:cNvSpPr/>
            <p:nvPr/>
          </p:nvSpPr>
          <p:spPr bwMode="auto">
            <a:xfrm>
              <a:off x="7860037" y="4251257"/>
              <a:ext cx="758651" cy="168343"/>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51" h="128347">
                  <a:moveTo>
                    <a:pt x="758651" y="10591"/>
                  </a:moveTo>
                  <a:cubicBezTo>
                    <a:pt x="668216" y="-6156"/>
                    <a:pt x="257071" y="-1970"/>
                    <a:pt x="130629" y="15615"/>
                  </a:cubicBezTo>
                  <a:lnTo>
                    <a:pt x="0" y="116099"/>
                  </a:lnTo>
                  <a:cubicBezTo>
                    <a:pt x="90435" y="132846"/>
                    <a:pt x="549310" y="132009"/>
                    <a:pt x="673240" y="116099"/>
                  </a:cubicBezTo>
                  <a:lnTo>
                    <a:pt x="758651" y="10591"/>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cxnSp>
          <p:nvCxnSpPr>
            <p:cNvPr id="58" name="Straight Connector 57"/>
            <p:cNvCxnSpPr/>
            <p:nvPr/>
          </p:nvCxnSpPr>
          <p:spPr bwMode="auto">
            <a:xfrm>
              <a:off x="7557539" y="411674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Straight Connector 58"/>
            <p:cNvCxnSpPr/>
            <p:nvPr/>
          </p:nvCxnSpPr>
          <p:spPr bwMode="auto">
            <a:xfrm>
              <a:off x="7551563" y="481845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0" name="TextBox 59"/>
            <p:cNvSpPr txBox="1"/>
            <p:nvPr/>
          </p:nvSpPr>
          <p:spPr>
            <a:xfrm>
              <a:off x="7551563" y="4796570"/>
              <a:ext cx="388248" cy="261610"/>
            </a:xfrm>
            <a:prstGeom prst="rect">
              <a:avLst/>
            </a:prstGeom>
            <a:noFill/>
          </p:spPr>
          <p:txBody>
            <a:bodyPr wrap="none" rtlCol="0">
              <a:spAutoFit/>
            </a:bodyPr>
            <a:lstStyle/>
            <a:p>
              <a:r>
                <a:rPr lang="en-US" sz="1050" b="0"/>
                <a:t>5%</a:t>
              </a:r>
            </a:p>
          </p:txBody>
        </p:sp>
        <p:sp>
          <p:nvSpPr>
            <p:cNvPr id="61" name="TextBox 60"/>
            <p:cNvSpPr txBox="1"/>
            <p:nvPr/>
          </p:nvSpPr>
          <p:spPr>
            <a:xfrm>
              <a:off x="7983883" y="4788159"/>
              <a:ext cx="466794" cy="261610"/>
            </a:xfrm>
            <a:prstGeom prst="rect">
              <a:avLst/>
            </a:prstGeom>
            <a:noFill/>
          </p:spPr>
          <p:txBody>
            <a:bodyPr wrap="none" rtlCol="0">
              <a:spAutoFit/>
            </a:bodyPr>
            <a:lstStyle/>
            <a:p>
              <a:r>
                <a:rPr lang="en-US" sz="1050" b="0"/>
                <a:t>10%</a:t>
              </a:r>
            </a:p>
          </p:txBody>
        </p:sp>
        <p:sp>
          <p:nvSpPr>
            <p:cNvPr id="62" name="TextBox 61"/>
            <p:cNvSpPr txBox="1"/>
            <p:nvPr/>
          </p:nvSpPr>
          <p:spPr>
            <a:xfrm>
              <a:off x="8441083" y="4787517"/>
              <a:ext cx="466794" cy="261610"/>
            </a:xfrm>
            <a:prstGeom prst="rect">
              <a:avLst/>
            </a:prstGeom>
            <a:noFill/>
          </p:spPr>
          <p:txBody>
            <a:bodyPr wrap="none" rtlCol="0">
              <a:spAutoFit/>
            </a:bodyPr>
            <a:lstStyle/>
            <a:p>
              <a:r>
                <a:rPr lang="en-US" sz="1050" b="0"/>
                <a:t>15%</a:t>
              </a:r>
            </a:p>
          </p:txBody>
        </p:sp>
        <p:cxnSp>
          <p:nvCxnSpPr>
            <p:cNvPr id="63" name="Straight Connector 62"/>
            <p:cNvCxnSpPr/>
            <p:nvPr/>
          </p:nvCxnSpPr>
          <p:spPr bwMode="auto">
            <a:xfrm>
              <a:off x="7557539" y="412278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a:off x="7551563" y="482449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5" name="Oval 64"/>
            <p:cNvSpPr/>
            <p:nvPr/>
          </p:nvSpPr>
          <p:spPr bwMode="auto">
            <a:xfrm rot="20139743">
              <a:off x="7766088" y="417548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66" name="TextBox 65"/>
            <p:cNvSpPr txBox="1"/>
            <p:nvPr/>
          </p:nvSpPr>
          <p:spPr>
            <a:xfrm>
              <a:off x="6672315" y="4693400"/>
              <a:ext cx="582211" cy="253916"/>
            </a:xfrm>
            <a:prstGeom prst="rect">
              <a:avLst/>
            </a:prstGeom>
            <a:noFill/>
          </p:spPr>
          <p:txBody>
            <a:bodyPr wrap="none" rtlCol="0">
              <a:spAutoFit/>
            </a:bodyPr>
            <a:lstStyle/>
            <a:p>
              <a:r>
                <a:rPr lang="en-US" sz="1050" b="0"/>
                <a:t>10 mD</a:t>
              </a:r>
            </a:p>
          </p:txBody>
        </p:sp>
        <p:sp>
          <p:nvSpPr>
            <p:cNvPr id="67" name="TextBox 66"/>
            <p:cNvSpPr txBox="1"/>
            <p:nvPr/>
          </p:nvSpPr>
          <p:spPr>
            <a:xfrm>
              <a:off x="6596115" y="4396294"/>
              <a:ext cx="657552" cy="253916"/>
            </a:xfrm>
            <a:prstGeom prst="rect">
              <a:avLst/>
            </a:prstGeom>
            <a:noFill/>
          </p:spPr>
          <p:txBody>
            <a:bodyPr wrap="none" rtlCol="0">
              <a:spAutoFit/>
            </a:bodyPr>
            <a:lstStyle/>
            <a:p>
              <a:r>
                <a:rPr lang="en-US" sz="1050" b="0"/>
                <a:t>100 mD</a:t>
              </a:r>
            </a:p>
          </p:txBody>
        </p:sp>
        <p:sp>
          <p:nvSpPr>
            <p:cNvPr id="68" name="TextBox 67"/>
            <p:cNvSpPr txBox="1"/>
            <p:nvPr/>
          </p:nvSpPr>
          <p:spPr>
            <a:xfrm>
              <a:off x="6484763" y="4091494"/>
              <a:ext cx="769763" cy="253916"/>
            </a:xfrm>
            <a:prstGeom prst="rect">
              <a:avLst/>
            </a:prstGeom>
            <a:noFill/>
          </p:spPr>
          <p:txBody>
            <a:bodyPr wrap="none" rtlCol="0">
              <a:spAutoFit/>
            </a:bodyPr>
            <a:lstStyle/>
            <a:p>
              <a:r>
                <a:rPr lang="en-US" sz="1050" b="0"/>
                <a:t>1,000 mD</a:t>
              </a:r>
            </a:p>
          </p:txBody>
        </p:sp>
        <p:sp>
          <p:nvSpPr>
            <p:cNvPr id="69" name="Rectangle 68"/>
            <p:cNvSpPr/>
            <p:nvPr/>
          </p:nvSpPr>
          <p:spPr bwMode="auto">
            <a:xfrm>
              <a:off x="7551563" y="4267189"/>
              <a:ext cx="1249563" cy="142708"/>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70" name="Freeform 69"/>
            <p:cNvSpPr/>
            <p:nvPr/>
          </p:nvSpPr>
          <p:spPr bwMode="auto">
            <a:xfrm rot="16200000">
              <a:off x="5564233" y="4300304"/>
              <a:ext cx="460271" cy="164560"/>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 name="connsiteX0" fmla="*/ 758651 w 833585"/>
                <a:gd name="connsiteY0" fmla="*/ 14899 h 183742"/>
                <a:gd name="connsiteX1" fmla="*/ 130629 w 833585"/>
                <a:gd name="connsiteY1" fmla="*/ 19923 h 183742"/>
                <a:gd name="connsiteX2" fmla="*/ 0 w 833585"/>
                <a:gd name="connsiteY2" fmla="*/ 120407 h 183742"/>
                <a:gd name="connsiteX3" fmla="*/ 833585 w 833585"/>
                <a:gd name="connsiteY3" fmla="*/ 181078 h 183742"/>
                <a:gd name="connsiteX4" fmla="*/ 758651 w 833585"/>
                <a:gd name="connsiteY4" fmla="*/ 14899 h 183742"/>
                <a:gd name="connsiteX0" fmla="*/ 741317 w 890629"/>
                <a:gd name="connsiteY0" fmla="*/ 10896 h 198384"/>
                <a:gd name="connsiteX1" fmla="*/ 130629 w 890629"/>
                <a:gd name="connsiteY1" fmla="*/ 33252 h 198384"/>
                <a:gd name="connsiteX2" fmla="*/ 0 w 890629"/>
                <a:gd name="connsiteY2" fmla="*/ 133736 h 198384"/>
                <a:gd name="connsiteX3" fmla="*/ 833585 w 890629"/>
                <a:gd name="connsiteY3" fmla="*/ 194407 h 198384"/>
                <a:gd name="connsiteX4" fmla="*/ 741317 w 890629"/>
                <a:gd name="connsiteY4" fmla="*/ 10896 h 198384"/>
                <a:gd name="connsiteX0" fmla="*/ 741317 w 883510"/>
                <a:gd name="connsiteY0" fmla="*/ 21217 h 208705"/>
                <a:gd name="connsiteX1" fmla="*/ 347312 w 883510"/>
                <a:gd name="connsiteY1" fmla="*/ 17574 h 208705"/>
                <a:gd name="connsiteX2" fmla="*/ 0 w 883510"/>
                <a:gd name="connsiteY2" fmla="*/ 144057 h 208705"/>
                <a:gd name="connsiteX3" fmla="*/ 833585 w 883510"/>
                <a:gd name="connsiteY3" fmla="*/ 204728 h 208705"/>
                <a:gd name="connsiteX4" fmla="*/ 741317 w 883510"/>
                <a:gd name="connsiteY4" fmla="*/ 21217 h 208705"/>
                <a:gd name="connsiteX0" fmla="*/ 410780 w 525983"/>
                <a:gd name="connsiteY0" fmla="*/ 23096 h 215024"/>
                <a:gd name="connsiteX1" fmla="*/ 16775 w 525983"/>
                <a:gd name="connsiteY1" fmla="*/ 19453 h 215024"/>
                <a:gd name="connsiteX2" fmla="*/ 42157 w 525983"/>
                <a:gd name="connsiteY2" fmla="*/ 176275 h 215024"/>
                <a:gd name="connsiteX3" fmla="*/ 503048 w 525983"/>
                <a:gd name="connsiteY3" fmla="*/ 206607 h 215024"/>
                <a:gd name="connsiteX4" fmla="*/ 410780 w 525983"/>
                <a:gd name="connsiteY4" fmla="*/ 23096 h 215024"/>
                <a:gd name="connsiteX0" fmla="*/ 394005 w 509208"/>
                <a:gd name="connsiteY0" fmla="*/ 23096 h 215024"/>
                <a:gd name="connsiteX1" fmla="*/ 0 w 509208"/>
                <a:gd name="connsiteY1" fmla="*/ 19453 h 215024"/>
                <a:gd name="connsiteX2" fmla="*/ 25382 w 509208"/>
                <a:gd name="connsiteY2" fmla="*/ 176275 h 215024"/>
                <a:gd name="connsiteX3" fmla="*/ 486273 w 509208"/>
                <a:gd name="connsiteY3" fmla="*/ 206607 h 215024"/>
                <a:gd name="connsiteX4" fmla="*/ 394005 w 509208"/>
                <a:gd name="connsiteY4" fmla="*/ 23096 h 215024"/>
                <a:gd name="connsiteX0" fmla="*/ 394005 w 509208"/>
                <a:gd name="connsiteY0" fmla="*/ 3643 h 195571"/>
                <a:gd name="connsiteX1" fmla="*/ 0 w 509208"/>
                <a:gd name="connsiteY1" fmla="*/ 0 h 195571"/>
                <a:gd name="connsiteX2" fmla="*/ 25382 w 509208"/>
                <a:gd name="connsiteY2" fmla="*/ 156822 h 195571"/>
                <a:gd name="connsiteX3" fmla="*/ 486273 w 509208"/>
                <a:gd name="connsiteY3" fmla="*/ 187154 h 195571"/>
                <a:gd name="connsiteX4" fmla="*/ 394005 w 509208"/>
                <a:gd name="connsiteY4" fmla="*/ 3643 h 195571"/>
                <a:gd name="connsiteX0" fmla="*/ 413283 w 526945"/>
                <a:gd name="connsiteY0" fmla="*/ 14355 h 206284"/>
                <a:gd name="connsiteX1" fmla="*/ 19278 w 526945"/>
                <a:gd name="connsiteY1" fmla="*/ 10712 h 206284"/>
                <a:gd name="connsiteX2" fmla="*/ 66328 w 526945"/>
                <a:gd name="connsiteY2" fmla="*/ 167537 h 206284"/>
                <a:gd name="connsiteX3" fmla="*/ 505551 w 526945"/>
                <a:gd name="connsiteY3" fmla="*/ 197866 h 206284"/>
                <a:gd name="connsiteX4" fmla="*/ 413283 w 526945"/>
                <a:gd name="connsiteY4" fmla="*/ 14355 h 206284"/>
                <a:gd name="connsiteX0" fmla="*/ 394005 w 507667"/>
                <a:gd name="connsiteY0" fmla="*/ 14355 h 206284"/>
                <a:gd name="connsiteX1" fmla="*/ 0 w 507667"/>
                <a:gd name="connsiteY1" fmla="*/ 10712 h 206284"/>
                <a:gd name="connsiteX2" fmla="*/ 47050 w 507667"/>
                <a:gd name="connsiteY2" fmla="*/ 167537 h 206284"/>
                <a:gd name="connsiteX3" fmla="*/ 486273 w 507667"/>
                <a:gd name="connsiteY3" fmla="*/ 197866 h 206284"/>
                <a:gd name="connsiteX4" fmla="*/ 394005 w 507667"/>
                <a:gd name="connsiteY4" fmla="*/ 14355 h 206284"/>
                <a:gd name="connsiteX0" fmla="*/ 394005 w 507667"/>
                <a:gd name="connsiteY0" fmla="*/ 3643 h 195572"/>
                <a:gd name="connsiteX1" fmla="*/ 0 w 507667"/>
                <a:gd name="connsiteY1" fmla="*/ 0 h 195572"/>
                <a:gd name="connsiteX2" fmla="*/ 47050 w 507667"/>
                <a:gd name="connsiteY2" fmla="*/ 156825 h 195572"/>
                <a:gd name="connsiteX3" fmla="*/ 486273 w 507667"/>
                <a:gd name="connsiteY3" fmla="*/ 187154 h 195572"/>
                <a:gd name="connsiteX4" fmla="*/ 394005 w 507667"/>
                <a:gd name="connsiteY4" fmla="*/ 3643 h 195572"/>
                <a:gd name="connsiteX0" fmla="*/ 394005 w 485978"/>
                <a:gd name="connsiteY0" fmla="*/ 11378 h 174570"/>
                <a:gd name="connsiteX1" fmla="*/ 0 w 485978"/>
                <a:gd name="connsiteY1" fmla="*/ 7735 h 174570"/>
                <a:gd name="connsiteX2" fmla="*/ 47050 w 485978"/>
                <a:gd name="connsiteY2" fmla="*/ 164560 h 174570"/>
                <a:gd name="connsiteX3" fmla="*/ 460271 w 485978"/>
                <a:gd name="connsiteY3" fmla="*/ 151556 h 174570"/>
                <a:gd name="connsiteX4" fmla="*/ 394005 w 485978"/>
                <a:gd name="connsiteY4" fmla="*/ 11378 h 174570"/>
                <a:gd name="connsiteX0" fmla="*/ 394005 w 485978"/>
                <a:gd name="connsiteY0" fmla="*/ 11378 h 164560"/>
                <a:gd name="connsiteX1" fmla="*/ 0 w 485978"/>
                <a:gd name="connsiteY1" fmla="*/ 7735 h 164560"/>
                <a:gd name="connsiteX2" fmla="*/ 47050 w 485978"/>
                <a:gd name="connsiteY2" fmla="*/ 164560 h 164560"/>
                <a:gd name="connsiteX3" fmla="*/ 460271 w 485978"/>
                <a:gd name="connsiteY3" fmla="*/ 151556 h 164560"/>
                <a:gd name="connsiteX4" fmla="*/ 394005 w 485978"/>
                <a:gd name="connsiteY4" fmla="*/ 11378 h 164560"/>
                <a:gd name="connsiteX0" fmla="*/ 394005 w 460271"/>
                <a:gd name="connsiteY0" fmla="*/ 11378 h 164560"/>
                <a:gd name="connsiteX1" fmla="*/ 0 w 460271"/>
                <a:gd name="connsiteY1" fmla="*/ 7735 h 164560"/>
                <a:gd name="connsiteX2" fmla="*/ 47050 w 460271"/>
                <a:gd name="connsiteY2" fmla="*/ 164560 h 164560"/>
                <a:gd name="connsiteX3" fmla="*/ 460271 w 460271"/>
                <a:gd name="connsiteY3" fmla="*/ 151556 h 164560"/>
                <a:gd name="connsiteX4" fmla="*/ 394005 w 460271"/>
                <a:gd name="connsiteY4" fmla="*/ 11378 h 16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71" h="164560">
                  <a:moveTo>
                    <a:pt x="394005" y="11378"/>
                  </a:moveTo>
                  <a:cubicBezTo>
                    <a:pt x="317293" y="-12592"/>
                    <a:pt x="131335" y="8949"/>
                    <a:pt x="0" y="7735"/>
                  </a:cubicBezTo>
                  <a:lnTo>
                    <a:pt x="47050" y="164560"/>
                  </a:lnTo>
                  <a:lnTo>
                    <a:pt x="460271" y="151556"/>
                  </a:lnTo>
                  <a:lnTo>
                    <a:pt x="394005" y="11378"/>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cxnSp>
          <p:nvCxnSpPr>
            <p:cNvPr id="71" name="Straight Connector 70"/>
            <p:cNvCxnSpPr/>
            <p:nvPr/>
          </p:nvCxnSpPr>
          <p:spPr bwMode="auto">
            <a:xfrm>
              <a:off x="5195339" y="411674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2" name="Straight Connector 71"/>
            <p:cNvCxnSpPr/>
            <p:nvPr/>
          </p:nvCxnSpPr>
          <p:spPr bwMode="auto">
            <a:xfrm>
              <a:off x="5189363" y="481845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3" name="TextBox 72"/>
            <p:cNvSpPr txBox="1"/>
            <p:nvPr/>
          </p:nvSpPr>
          <p:spPr>
            <a:xfrm>
              <a:off x="5189363" y="5067233"/>
              <a:ext cx="388248" cy="261610"/>
            </a:xfrm>
            <a:prstGeom prst="rect">
              <a:avLst/>
            </a:prstGeom>
            <a:noFill/>
          </p:spPr>
          <p:txBody>
            <a:bodyPr wrap="none" rtlCol="0">
              <a:spAutoFit/>
            </a:bodyPr>
            <a:lstStyle/>
            <a:p>
              <a:r>
                <a:rPr lang="en-US" sz="1050" b="0"/>
                <a:t>5%</a:t>
              </a:r>
            </a:p>
          </p:txBody>
        </p:sp>
        <p:sp>
          <p:nvSpPr>
            <p:cNvPr id="74" name="TextBox 73"/>
            <p:cNvSpPr txBox="1"/>
            <p:nvPr/>
          </p:nvSpPr>
          <p:spPr>
            <a:xfrm>
              <a:off x="5621683" y="5058822"/>
              <a:ext cx="466794" cy="261610"/>
            </a:xfrm>
            <a:prstGeom prst="rect">
              <a:avLst/>
            </a:prstGeom>
            <a:noFill/>
          </p:spPr>
          <p:txBody>
            <a:bodyPr wrap="none" rtlCol="0">
              <a:spAutoFit/>
            </a:bodyPr>
            <a:lstStyle/>
            <a:p>
              <a:r>
                <a:rPr lang="en-US" sz="1050" b="0"/>
                <a:t>10%</a:t>
              </a:r>
            </a:p>
          </p:txBody>
        </p:sp>
        <p:sp>
          <p:nvSpPr>
            <p:cNvPr id="75" name="TextBox 74"/>
            <p:cNvSpPr txBox="1"/>
            <p:nvPr/>
          </p:nvSpPr>
          <p:spPr>
            <a:xfrm>
              <a:off x="6078883" y="5058180"/>
              <a:ext cx="466794" cy="261610"/>
            </a:xfrm>
            <a:prstGeom prst="rect">
              <a:avLst/>
            </a:prstGeom>
            <a:noFill/>
          </p:spPr>
          <p:txBody>
            <a:bodyPr wrap="none" rtlCol="0">
              <a:spAutoFit/>
            </a:bodyPr>
            <a:lstStyle/>
            <a:p>
              <a:r>
                <a:rPr lang="en-US" sz="1050" b="0"/>
                <a:t>15%</a:t>
              </a:r>
            </a:p>
          </p:txBody>
        </p:sp>
        <p:cxnSp>
          <p:nvCxnSpPr>
            <p:cNvPr id="76" name="Straight Connector 75"/>
            <p:cNvCxnSpPr/>
            <p:nvPr/>
          </p:nvCxnSpPr>
          <p:spPr bwMode="auto">
            <a:xfrm>
              <a:off x="5195339" y="412278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7" name="Straight Connector 76"/>
            <p:cNvCxnSpPr/>
            <p:nvPr/>
          </p:nvCxnSpPr>
          <p:spPr bwMode="auto">
            <a:xfrm>
              <a:off x="5189363" y="482449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8" name="Oval 77"/>
            <p:cNvSpPr/>
            <p:nvPr/>
          </p:nvSpPr>
          <p:spPr bwMode="auto">
            <a:xfrm rot="20139743">
              <a:off x="5403888" y="417548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79" name="TextBox 78"/>
            <p:cNvSpPr txBox="1"/>
            <p:nvPr/>
          </p:nvSpPr>
          <p:spPr>
            <a:xfrm>
              <a:off x="4607152" y="4693400"/>
              <a:ext cx="582211" cy="253916"/>
            </a:xfrm>
            <a:prstGeom prst="rect">
              <a:avLst/>
            </a:prstGeom>
            <a:noFill/>
          </p:spPr>
          <p:txBody>
            <a:bodyPr wrap="none" rtlCol="0">
              <a:spAutoFit/>
            </a:bodyPr>
            <a:lstStyle/>
            <a:p>
              <a:r>
                <a:rPr lang="en-US" sz="1050" b="0"/>
                <a:t>10 mD</a:t>
              </a:r>
            </a:p>
          </p:txBody>
        </p:sp>
        <p:sp>
          <p:nvSpPr>
            <p:cNvPr id="80" name="TextBox 79"/>
            <p:cNvSpPr txBox="1"/>
            <p:nvPr/>
          </p:nvSpPr>
          <p:spPr>
            <a:xfrm>
              <a:off x="4530952" y="4396294"/>
              <a:ext cx="657552" cy="253916"/>
            </a:xfrm>
            <a:prstGeom prst="rect">
              <a:avLst/>
            </a:prstGeom>
            <a:noFill/>
          </p:spPr>
          <p:txBody>
            <a:bodyPr wrap="none" rtlCol="0">
              <a:spAutoFit/>
            </a:bodyPr>
            <a:lstStyle/>
            <a:p>
              <a:r>
                <a:rPr lang="en-US" sz="1050" b="0"/>
                <a:t>100 mD</a:t>
              </a:r>
            </a:p>
          </p:txBody>
        </p:sp>
        <p:sp>
          <p:nvSpPr>
            <p:cNvPr id="81" name="TextBox 80"/>
            <p:cNvSpPr txBox="1"/>
            <p:nvPr/>
          </p:nvSpPr>
          <p:spPr>
            <a:xfrm>
              <a:off x="4419600" y="4091494"/>
              <a:ext cx="769763" cy="253916"/>
            </a:xfrm>
            <a:prstGeom prst="rect">
              <a:avLst/>
            </a:prstGeom>
            <a:noFill/>
          </p:spPr>
          <p:txBody>
            <a:bodyPr wrap="none" rtlCol="0">
              <a:spAutoFit/>
            </a:bodyPr>
            <a:lstStyle/>
            <a:p>
              <a:r>
                <a:rPr lang="en-US" sz="1050" b="0"/>
                <a:t>1,000 mD</a:t>
              </a:r>
            </a:p>
          </p:txBody>
        </p:sp>
        <p:sp>
          <p:nvSpPr>
            <p:cNvPr id="82" name="Rectangle 81"/>
            <p:cNvSpPr/>
            <p:nvPr/>
          </p:nvSpPr>
          <p:spPr bwMode="auto">
            <a:xfrm rot="16200000">
              <a:off x="5363326" y="4311648"/>
              <a:ext cx="852662" cy="154168"/>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83" name="Freeform 82"/>
            <p:cNvSpPr/>
            <p:nvPr/>
          </p:nvSpPr>
          <p:spPr bwMode="auto">
            <a:xfrm rot="10800000">
              <a:off x="5510398" y="4814200"/>
              <a:ext cx="775501" cy="224354"/>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904315"/>
                <a:gd name="connsiteY0" fmla="*/ 981390 h 981390"/>
                <a:gd name="connsiteX1" fmla="*/ 799793 w 1904315"/>
                <a:gd name="connsiteY1" fmla="*/ 705303 h 981390"/>
                <a:gd name="connsiteX2" fmla="*/ 944648 w 1904315"/>
                <a:gd name="connsiteY2" fmla="*/ 107775 h 981390"/>
                <a:gd name="connsiteX3" fmla="*/ 1189092 w 1904315"/>
                <a:gd name="connsiteY3" fmla="*/ 62507 h 981390"/>
                <a:gd name="connsiteX4" fmla="*/ 1505963 w 1904315"/>
                <a:gd name="connsiteY4" fmla="*/ 768678 h 981390"/>
                <a:gd name="connsiteX5" fmla="*/ 1904315 w 1904315"/>
                <a:gd name="connsiteY5" fmla="*/ 913533 h 981390"/>
                <a:gd name="connsiteX0" fmla="*/ 0 w 1904315"/>
                <a:gd name="connsiteY0" fmla="*/ 973581 h 973581"/>
                <a:gd name="connsiteX1" fmla="*/ 579387 w 1904315"/>
                <a:gd name="connsiteY1" fmla="*/ 521091 h 973581"/>
                <a:gd name="connsiteX2" fmla="*/ 944648 w 1904315"/>
                <a:gd name="connsiteY2" fmla="*/ 99966 h 973581"/>
                <a:gd name="connsiteX3" fmla="*/ 1189092 w 1904315"/>
                <a:gd name="connsiteY3" fmla="*/ 54698 h 973581"/>
                <a:gd name="connsiteX4" fmla="*/ 1505963 w 1904315"/>
                <a:gd name="connsiteY4" fmla="*/ 760869 h 973581"/>
                <a:gd name="connsiteX5" fmla="*/ 1904315 w 1904315"/>
                <a:gd name="connsiteY5" fmla="*/ 905724 h 973581"/>
                <a:gd name="connsiteX0" fmla="*/ 0 w 1904315"/>
                <a:gd name="connsiteY0" fmla="*/ 1011008 h 1011008"/>
                <a:gd name="connsiteX1" fmla="*/ 579387 w 1904315"/>
                <a:gd name="connsiteY1" fmla="*/ 558518 h 1011008"/>
                <a:gd name="connsiteX2" fmla="*/ 779341 w 1904315"/>
                <a:gd name="connsiteY2" fmla="*/ 58992 h 1011008"/>
                <a:gd name="connsiteX3" fmla="*/ 1189092 w 1904315"/>
                <a:gd name="connsiteY3" fmla="*/ 92125 h 1011008"/>
                <a:gd name="connsiteX4" fmla="*/ 1505963 w 1904315"/>
                <a:gd name="connsiteY4" fmla="*/ 798296 h 1011008"/>
                <a:gd name="connsiteX5" fmla="*/ 1904315 w 1904315"/>
                <a:gd name="connsiteY5" fmla="*/ 943151 h 1011008"/>
                <a:gd name="connsiteX0" fmla="*/ 0 w 1904315"/>
                <a:gd name="connsiteY0" fmla="*/ 985757 h 985757"/>
                <a:gd name="connsiteX1" fmla="*/ 579387 w 1904315"/>
                <a:gd name="connsiteY1" fmla="*/ 533267 h 985757"/>
                <a:gd name="connsiteX2" fmla="*/ 779341 w 1904315"/>
                <a:gd name="connsiteY2" fmla="*/ 33741 h 985757"/>
                <a:gd name="connsiteX3" fmla="*/ 1202865 w 1904315"/>
                <a:gd name="connsiteY3" fmla="*/ 125673 h 985757"/>
                <a:gd name="connsiteX4" fmla="*/ 1505963 w 1904315"/>
                <a:gd name="connsiteY4" fmla="*/ 773045 h 985757"/>
                <a:gd name="connsiteX5" fmla="*/ 1904315 w 1904315"/>
                <a:gd name="connsiteY5" fmla="*/ 917900 h 985757"/>
                <a:gd name="connsiteX0" fmla="*/ 0 w 1904315"/>
                <a:gd name="connsiteY0" fmla="*/ 979346 h 979346"/>
                <a:gd name="connsiteX1" fmla="*/ 579387 w 1904315"/>
                <a:gd name="connsiteY1" fmla="*/ 526856 h 979346"/>
                <a:gd name="connsiteX2" fmla="*/ 779341 w 1904315"/>
                <a:gd name="connsiteY2" fmla="*/ 27330 h 979346"/>
                <a:gd name="connsiteX3" fmla="*/ 1202865 w 1904315"/>
                <a:gd name="connsiteY3" fmla="*/ 119262 h 979346"/>
                <a:gd name="connsiteX4" fmla="*/ 1354434 w 1904315"/>
                <a:gd name="connsiteY4" fmla="*/ 570628 h 979346"/>
                <a:gd name="connsiteX5" fmla="*/ 1904315 w 1904315"/>
                <a:gd name="connsiteY5" fmla="*/ 911489 h 979346"/>
                <a:gd name="connsiteX0" fmla="*/ 0 w 1904315"/>
                <a:gd name="connsiteY0" fmla="*/ 977924 h 977924"/>
                <a:gd name="connsiteX1" fmla="*/ 441634 w 1904315"/>
                <a:gd name="connsiteY1" fmla="*/ 505836 h 977924"/>
                <a:gd name="connsiteX2" fmla="*/ 779341 w 1904315"/>
                <a:gd name="connsiteY2" fmla="*/ 25908 h 977924"/>
                <a:gd name="connsiteX3" fmla="*/ 1202865 w 1904315"/>
                <a:gd name="connsiteY3" fmla="*/ 117840 h 977924"/>
                <a:gd name="connsiteX4" fmla="*/ 1354434 w 1904315"/>
                <a:gd name="connsiteY4" fmla="*/ 569206 h 977924"/>
                <a:gd name="connsiteX5" fmla="*/ 1904315 w 1904315"/>
                <a:gd name="connsiteY5" fmla="*/ 910067 h 977924"/>
                <a:gd name="connsiteX0" fmla="*/ 0 w 1904315"/>
                <a:gd name="connsiteY0" fmla="*/ 946748 h 946748"/>
                <a:gd name="connsiteX1" fmla="*/ 441634 w 1904315"/>
                <a:gd name="connsiteY1" fmla="*/ 474660 h 946748"/>
                <a:gd name="connsiteX2" fmla="*/ 682913 w 1904315"/>
                <a:gd name="connsiteY2" fmla="*/ 33934 h 946748"/>
                <a:gd name="connsiteX3" fmla="*/ 1202865 w 1904315"/>
                <a:gd name="connsiteY3" fmla="*/ 86664 h 946748"/>
                <a:gd name="connsiteX4" fmla="*/ 1354434 w 1904315"/>
                <a:gd name="connsiteY4" fmla="*/ 538030 h 946748"/>
                <a:gd name="connsiteX5" fmla="*/ 1904315 w 1904315"/>
                <a:gd name="connsiteY5" fmla="*/ 878891 h 946748"/>
                <a:gd name="connsiteX0" fmla="*/ 0 w 1904315"/>
                <a:gd name="connsiteY0" fmla="*/ 945937 h 945937"/>
                <a:gd name="connsiteX1" fmla="*/ 441634 w 1904315"/>
                <a:gd name="connsiteY1" fmla="*/ 473849 h 945937"/>
                <a:gd name="connsiteX2" fmla="*/ 682913 w 1904315"/>
                <a:gd name="connsiteY2" fmla="*/ 33123 h 945937"/>
                <a:gd name="connsiteX3" fmla="*/ 1202865 w 1904315"/>
                <a:gd name="connsiteY3" fmla="*/ 85853 h 945937"/>
                <a:gd name="connsiteX4" fmla="*/ 1409535 w 1904315"/>
                <a:gd name="connsiteY4" fmla="*/ 517617 h 945937"/>
                <a:gd name="connsiteX5" fmla="*/ 1904315 w 1904315"/>
                <a:gd name="connsiteY5" fmla="*/ 878080 h 945937"/>
                <a:gd name="connsiteX0" fmla="*/ 0 w 1904315"/>
                <a:gd name="connsiteY0" fmla="*/ 986792 h 986792"/>
                <a:gd name="connsiteX1" fmla="*/ 441634 w 1904315"/>
                <a:gd name="connsiteY1" fmla="*/ 514704 h 986792"/>
                <a:gd name="connsiteX2" fmla="*/ 682913 w 1904315"/>
                <a:gd name="connsiteY2" fmla="*/ 73978 h 986792"/>
                <a:gd name="connsiteX3" fmla="*/ 1133988 w 1904315"/>
                <a:gd name="connsiteY3" fmla="*/ 48304 h 986792"/>
                <a:gd name="connsiteX4" fmla="*/ 1409535 w 1904315"/>
                <a:gd name="connsiteY4" fmla="*/ 558472 h 986792"/>
                <a:gd name="connsiteX5" fmla="*/ 1904315 w 1904315"/>
                <a:gd name="connsiteY5" fmla="*/ 918935 h 98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15" h="986792">
                  <a:moveTo>
                    <a:pt x="0" y="986792"/>
                  </a:moveTo>
                  <a:cubicBezTo>
                    <a:pt x="97325" y="946051"/>
                    <a:pt x="327815" y="666840"/>
                    <a:pt x="441634" y="514704"/>
                  </a:cubicBezTo>
                  <a:cubicBezTo>
                    <a:pt x="555453" y="362568"/>
                    <a:pt x="567521" y="151711"/>
                    <a:pt x="682913" y="73978"/>
                  </a:cubicBezTo>
                  <a:cubicBezTo>
                    <a:pt x="798305" y="-3755"/>
                    <a:pt x="1012884" y="-32445"/>
                    <a:pt x="1133988" y="48304"/>
                  </a:cubicBezTo>
                  <a:cubicBezTo>
                    <a:pt x="1255092" y="129053"/>
                    <a:pt x="1281147" y="413367"/>
                    <a:pt x="1409535" y="558472"/>
                  </a:cubicBezTo>
                  <a:cubicBezTo>
                    <a:pt x="1537923" y="703577"/>
                    <a:pt x="1764741" y="917426"/>
                    <a:pt x="1904315" y="918935"/>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600"/>
            </a:p>
          </p:txBody>
        </p:sp>
        <mc:AlternateContent xmlns:mc="http://schemas.openxmlformats.org/markup-compatibility/2006" xmlns:a14="http://schemas.microsoft.com/office/drawing/2010/main">
          <mc:Choice Requires="a14">
            <p:sp>
              <p:nvSpPr>
                <p:cNvPr id="4" name="Rectangle 3"/>
                <p:cNvSpPr/>
                <p:nvPr/>
              </p:nvSpPr>
              <p:spPr>
                <a:xfrm>
                  <a:off x="6709307" y="3276600"/>
                  <a:ext cx="1925848" cy="54822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1400" b="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𝑋</m:t>
                            </m:r>
                            <m:r>
                              <a:rPr lang="en-US" sz="1400" b="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𝑌</m:t>
                            </m:r>
                          </m:sub>
                        </m:sSub>
                        <m:d>
                          <m:dPr>
                            <m:ctrlPr>
                              <a:rPr lang="en-US" sz="1400" b="0" i="1">
                                <a:latin typeface="Cambria Math" panose="02040503050406030204" pitchFamily="18" charset="0"/>
                                <a:ea typeface="Cambria Math" panose="02040503050406030204" pitchFamily="18" charset="0"/>
                              </a:rPr>
                            </m:ctrlPr>
                          </m:dPr>
                          <m:e>
                            <m:r>
                              <a:rPr lang="en-US" sz="1400" b="0" i="1">
                                <a:latin typeface="Cambria Math" panose="02040503050406030204" pitchFamily="18" charset="0"/>
                                <a:ea typeface="Cambria Math" panose="02040503050406030204" pitchFamily="18" charset="0"/>
                              </a:rPr>
                              <m:t>𝑥</m:t>
                            </m:r>
                            <m:r>
                              <a:rPr lang="en-US" sz="1400" b="0" i="1">
                                <a:latin typeface="Cambria Math" panose="02040503050406030204" pitchFamily="18" charset="0"/>
                                <a:ea typeface="Cambria Math" panose="02040503050406030204" pitchFamily="18" charset="0"/>
                              </a:rPr>
                              <m:t> | </m:t>
                            </m:r>
                            <m:r>
                              <a:rPr lang="en-US" sz="1400" b="0" i="1">
                                <a:latin typeface="Cambria Math" panose="02040503050406030204" pitchFamily="18" charset="0"/>
                                <a:ea typeface="Cambria Math" panose="02040503050406030204" pitchFamily="18" charset="0"/>
                              </a:rPr>
                              <m:t>𝑦</m:t>
                            </m:r>
                          </m:e>
                        </m:d>
                        <m:r>
                          <a:rPr lang="en-US" sz="1400" b="0" i="1">
                            <a:latin typeface="Cambria Math" panose="02040503050406030204" pitchFamily="18" charset="0"/>
                            <a:ea typeface="Cambria Math" panose="02040503050406030204" pitchFamily="18" charset="0"/>
                          </a:rPr>
                          <m:t>=</m:t>
                        </m:r>
                        <m:f>
                          <m:fPr>
                            <m:ctrlPr>
                              <a:rPr lang="en-US" sz="1400" b="0" i="1">
                                <a:latin typeface="Cambria Math" panose="02040503050406030204" pitchFamily="18" charset="0"/>
                                <a:ea typeface="Cambria Math" panose="02040503050406030204" pitchFamily="18" charset="0"/>
                              </a:rPr>
                            </m:ctrlPr>
                          </m:fPr>
                          <m:num>
                            <m:sSub>
                              <m:sSubPr>
                                <m:ctrlPr>
                                  <a:rPr lang="en-US" sz="1400" b="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𝑋𝑌</m:t>
                                </m:r>
                              </m:sub>
                            </m:sSub>
                            <m:d>
                              <m:dPr>
                                <m:ctrlPr>
                                  <a:rPr lang="en-US" sz="1400" b="0" i="1">
                                    <a:latin typeface="Cambria Math" panose="02040503050406030204" pitchFamily="18" charset="0"/>
                                    <a:ea typeface="Cambria Math" panose="02040503050406030204" pitchFamily="18" charset="0"/>
                                  </a:rPr>
                                </m:ctrlPr>
                              </m:dPr>
                              <m:e>
                                <m:r>
                                  <a:rPr lang="en-US" sz="1400" b="0" i="1">
                                    <a:latin typeface="Cambria Math" panose="02040503050406030204" pitchFamily="18" charset="0"/>
                                    <a:ea typeface="Cambria Math" panose="02040503050406030204" pitchFamily="18" charset="0"/>
                                  </a:rPr>
                                  <m:t>𝑥</m:t>
                                </m:r>
                                <m:r>
                                  <a:rPr lang="en-US" sz="1400" b="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𝑦</m:t>
                                </m:r>
                              </m:e>
                            </m:d>
                          </m:num>
                          <m:den>
                            <m:sSub>
                              <m:sSubPr>
                                <m:ctrlPr>
                                  <a:rPr lang="en-US" sz="1400" b="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𝑌</m:t>
                                </m:r>
                              </m:sub>
                            </m:sSub>
                            <m:d>
                              <m:dPr>
                                <m:ctrlPr>
                                  <a:rPr lang="en-US" sz="1400" b="0" i="1">
                                    <a:latin typeface="Cambria Math" panose="02040503050406030204" pitchFamily="18" charset="0"/>
                                    <a:ea typeface="Cambria Math" panose="02040503050406030204" pitchFamily="18" charset="0"/>
                                  </a:rPr>
                                </m:ctrlPr>
                              </m:dPr>
                              <m:e>
                                <m:r>
                                  <a:rPr lang="en-US" sz="1400" b="0" i="1">
                                    <a:latin typeface="Cambria Math" panose="02040503050406030204" pitchFamily="18" charset="0"/>
                                    <a:ea typeface="Cambria Math" panose="02040503050406030204" pitchFamily="18" charset="0"/>
                                  </a:rPr>
                                  <m:t>𝑦</m:t>
                                </m:r>
                              </m:e>
                            </m:d>
                          </m:den>
                        </m:f>
                      </m:oMath>
                    </m:oMathPara>
                  </a14:m>
                  <a:endParaRPr lang="en-US" sz="1400" b="0">
                    <a:ea typeface="Cambria Math" panose="020405030504060302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709307" y="3276600"/>
                  <a:ext cx="1925848" cy="548227"/>
                </a:xfrm>
                <a:prstGeom prst="rect">
                  <a:avLst/>
                </a:prstGeom>
                <a:blipFill>
                  <a:blip r:embed="rId2"/>
                  <a:stretch>
                    <a:fillRect b="-4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4470965" y="3276600"/>
                  <a:ext cx="1929054" cy="54822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𝑌</m:t>
                            </m:r>
                            <m:r>
                              <a:rPr lang="en-US" sz="1400" b="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𝑋</m:t>
                            </m:r>
                          </m:sub>
                        </m:sSub>
                        <m:d>
                          <m:dPr>
                            <m:ctrlPr>
                              <a:rPr lang="en-US" sz="1400" b="0" i="1">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𝑦</m:t>
                            </m:r>
                            <m:r>
                              <a:rPr lang="en-US" sz="1400" b="0" i="1">
                                <a:latin typeface="Cambria Math" panose="02040503050406030204" pitchFamily="18" charset="0"/>
                                <a:ea typeface="Cambria Math" panose="02040503050406030204" pitchFamily="18" charset="0"/>
                              </a:rPr>
                              <m:t> | </m:t>
                            </m:r>
                            <m:r>
                              <a:rPr lang="en-US" sz="1400" b="0" i="1" smtClean="0">
                                <a:latin typeface="Cambria Math" panose="02040503050406030204" pitchFamily="18" charset="0"/>
                                <a:ea typeface="Cambria Math" panose="02040503050406030204" pitchFamily="18" charset="0"/>
                              </a:rPr>
                              <m:t>𝑥</m:t>
                            </m:r>
                          </m:e>
                        </m:d>
                        <m:r>
                          <a:rPr lang="en-US" sz="1400" b="0" i="1">
                            <a:latin typeface="Cambria Math" panose="02040503050406030204" pitchFamily="18" charset="0"/>
                            <a:ea typeface="Cambria Math" panose="02040503050406030204" pitchFamily="18" charset="0"/>
                          </a:rPr>
                          <m:t>=</m:t>
                        </m:r>
                        <m:f>
                          <m:fPr>
                            <m:ctrlPr>
                              <a:rPr lang="en-US" sz="1400" b="0" i="1">
                                <a:latin typeface="Cambria Math" panose="02040503050406030204" pitchFamily="18" charset="0"/>
                                <a:ea typeface="Cambria Math" panose="02040503050406030204" pitchFamily="18" charset="0"/>
                              </a:rPr>
                            </m:ctrlPr>
                          </m:fPr>
                          <m:num>
                            <m:sSub>
                              <m:sSubPr>
                                <m:ctrlPr>
                                  <a:rPr lang="en-US" sz="1400" b="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𝑋𝑌</m:t>
                                </m:r>
                              </m:sub>
                            </m:sSub>
                            <m:d>
                              <m:dPr>
                                <m:ctrlPr>
                                  <a:rPr lang="en-US" sz="1400" b="0" i="1">
                                    <a:latin typeface="Cambria Math" panose="02040503050406030204" pitchFamily="18" charset="0"/>
                                    <a:ea typeface="Cambria Math" panose="02040503050406030204" pitchFamily="18" charset="0"/>
                                  </a:rPr>
                                </m:ctrlPr>
                              </m:dPr>
                              <m:e>
                                <m:r>
                                  <a:rPr lang="en-US" sz="1400" b="0" i="1">
                                    <a:latin typeface="Cambria Math" panose="02040503050406030204" pitchFamily="18" charset="0"/>
                                    <a:ea typeface="Cambria Math" panose="02040503050406030204" pitchFamily="18" charset="0"/>
                                  </a:rPr>
                                  <m:t>𝑥</m:t>
                                </m:r>
                                <m:r>
                                  <a:rPr lang="en-US" sz="1400" b="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𝑦</m:t>
                                </m:r>
                              </m:e>
                            </m:d>
                          </m:num>
                          <m:den>
                            <m:sSub>
                              <m:sSubPr>
                                <m:ctrlPr>
                                  <a:rPr lang="en-US" sz="1400" b="0" i="1" smtClean="0">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𝑋</m:t>
                                </m:r>
                              </m:sub>
                            </m:sSub>
                            <m:d>
                              <m:dPr>
                                <m:ctrlPr>
                                  <a:rPr lang="en-US" sz="1400" b="0" i="1">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den>
                        </m:f>
                      </m:oMath>
                    </m:oMathPara>
                  </a14:m>
                  <a:endParaRPr lang="en-US" sz="1400" b="0">
                    <a:ea typeface="Cambria Math" panose="02040503050406030204" pitchFamily="18" charset="0"/>
                  </a:endParaRPr>
                </a:p>
              </p:txBody>
            </p:sp>
          </mc:Choice>
          <mc:Fallback xmlns="">
            <p:sp>
              <p:nvSpPr>
                <p:cNvPr id="86" name="Rectangle 85"/>
                <p:cNvSpPr>
                  <a:spLocks noRot="1" noChangeAspect="1" noMove="1" noResize="1" noEditPoints="1" noAdjustHandles="1" noChangeArrowheads="1" noChangeShapeType="1" noTextEdit="1"/>
                </p:cNvSpPr>
                <p:nvPr/>
              </p:nvSpPr>
              <p:spPr>
                <a:xfrm>
                  <a:off x="4470965" y="3276600"/>
                  <a:ext cx="1929054" cy="548227"/>
                </a:xfrm>
                <a:prstGeom prst="rect">
                  <a:avLst/>
                </a:prstGeom>
                <a:blipFill>
                  <a:blip r:embed="rId3"/>
                  <a:stretch>
                    <a:fillRect b="-4494"/>
                  </a:stretch>
                </a:blipFill>
              </p:spPr>
              <p:txBody>
                <a:bodyPr/>
                <a:lstStyle/>
                <a:p>
                  <a:r>
                    <a:rPr lang="en-US">
                      <a:noFill/>
                    </a:rPr>
                    <a:t> </a:t>
                  </a:r>
                </a:p>
              </p:txBody>
            </p:sp>
          </mc:Fallback>
        </mc:AlternateContent>
        <p:sp>
          <p:nvSpPr>
            <p:cNvPr id="87" name="Rectangle 86"/>
            <p:cNvSpPr/>
            <p:nvPr/>
          </p:nvSpPr>
          <p:spPr bwMode="auto">
            <a:xfrm>
              <a:off x="5715000" y="4275622"/>
              <a:ext cx="143978" cy="14397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sp>
          <p:nvSpPr>
            <p:cNvPr id="88" name="Rectangle 87"/>
            <p:cNvSpPr/>
            <p:nvPr/>
          </p:nvSpPr>
          <p:spPr bwMode="auto">
            <a:xfrm>
              <a:off x="8153400" y="4267200"/>
              <a:ext cx="143978" cy="14397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a:ln>
                  <a:noFill/>
                </a:ln>
                <a:solidFill>
                  <a:schemeClr val="tx1"/>
                </a:solidFill>
                <a:effectLst/>
                <a:latin typeface="Arial" charset="0"/>
                <a:ea typeface="ＭＳ Ｐゴシック" charset="0"/>
              </a:endParaRPr>
            </a:p>
          </p:txBody>
        </p:sp>
      </p:grpSp>
      <p:grpSp>
        <p:nvGrpSpPr>
          <p:cNvPr id="89" name="Group 88"/>
          <p:cNvGrpSpPr/>
          <p:nvPr/>
        </p:nvGrpSpPr>
        <p:grpSpPr>
          <a:xfrm>
            <a:off x="228600" y="2682012"/>
            <a:ext cx="3477842" cy="1851407"/>
            <a:chOff x="4311838" y="2810883"/>
            <a:chExt cx="4851452" cy="2582639"/>
          </a:xfrm>
        </p:grpSpPr>
        <p:sp>
          <p:nvSpPr>
            <p:cNvPr id="90" name="Freeform 89"/>
            <p:cNvSpPr/>
            <p:nvPr/>
          </p:nvSpPr>
          <p:spPr bwMode="auto">
            <a:xfrm rot="16200000">
              <a:off x="7222932" y="4296774"/>
              <a:ext cx="700946" cy="268938"/>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881640"/>
                <a:gd name="connsiteY0" fmla="*/ 922587 h 1013381"/>
                <a:gd name="connsiteX1" fmla="*/ 262551 w 1881640"/>
                <a:gd name="connsiteY1" fmla="*/ 705303 h 1013381"/>
                <a:gd name="connsiteX2" fmla="*/ 407406 w 1881640"/>
                <a:gd name="connsiteY2" fmla="*/ 107775 h 1013381"/>
                <a:gd name="connsiteX3" fmla="*/ 651850 w 1881640"/>
                <a:gd name="connsiteY3" fmla="*/ 62507 h 1013381"/>
                <a:gd name="connsiteX4" fmla="*/ 968721 w 1881640"/>
                <a:gd name="connsiteY4" fmla="*/ 768678 h 1013381"/>
                <a:gd name="connsiteX5" fmla="*/ 1881641 w 1881640"/>
                <a:gd name="connsiteY5" fmla="*/ 1013382 h 1013381"/>
                <a:gd name="connsiteX0" fmla="*/ 0 w 1881640"/>
                <a:gd name="connsiteY0" fmla="*/ 915410 h 1006204"/>
                <a:gd name="connsiteX1" fmla="*/ 262551 w 1881640"/>
                <a:gd name="connsiteY1" fmla="*/ 698126 h 1006204"/>
                <a:gd name="connsiteX2" fmla="*/ 407406 w 1881640"/>
                <a:gd name="connsiteY2" fmla="*/ 100598 h 1006204"/>
                <a:gd name="connsiteX3" fmla="*/ 651850 w 1881640"/>
                <a:gd name="connsiteY3" fmla="*/ 55330 h 1006204"/>
                <a:gd name="connsiteX4" fmla="*/ 1179227 w 1881640"/>
                <a:gd name="connsiteY4" fmla="*/ 661662 h 1006204"/>
                <a:gd name="connsiteX5" fmla="*/ 1881641 w 1881640"/>
                <a:gd name="connsiteY5" fmla="*/ 1006205 h 1006204"/>
                <a:gd name="connsiteX0" fmla="*/ 0 w 1905030"/>
                <a:gd name="connsiteY0" fmla="*/ 915410 h 915410"/>
                <a:gd name="connsiteX1" fmla="*/ 262551 w 1905030"/>
                <a:gd name="connsiteY1" fmla="*/ 698126 h 915410"/>
                <a:gd name="connsiteX2" fmla="*/ 407406 w 1905030"/>
                <a:gd name="connsiteY2" fmla="*/ 100598 h 915410"/>
                <a:gd name="connsiteX3" fmla="*/ 651850 w 1905030"/>
                <a:gd name="connsiteY3" fmla="*/ 55330 h 915410"/>
                <a:gd name="connsiteX4" fmla="*/ 1179227 w 1905030"/>
                <a:gd name="connsiteY4" fmla="*/ 661662 h 915410"/>
                <a:gd name="connsiteX5" fmla="*/ 1905030 w 1905030"/>
                <a:gd name="connsiteY5" fmla="*/ 839805 h 915410"/>
                <a:gd name="connsiteX0" fmla="*/ 0 w 1928417"/>
                <a:gd name="connsiteY0" fmla="*/ 915410 h 939654"/>
                <a:gd name="connsiteX1" fmla="*/ 262551 w 1928417"/>
                <a:gd name="connsiteY1" fmla="*/ 698126 h 939654"/>
                <a:gd name="connsiteX2" fmla="*/ 407406 w 1928417"/>
                <a:gd name="connsiteY2" fmla="*/ 100598 h 939654"/>
                <a:gd name="connsiteX3" fmla="*/ 651850 w 1928417"/>
                <a:gd name="connsiteY3" fmla="*/ 55330 h 939654"/>
                <a:gd name="connsiteX4" fmla="*/ 1179227 w 1928417"/>
                <a:gd name="connsiteY4" fmla="*/ 661662 h 939654"/>
                <a:gd name="connsiteX5" fmla="*/ 1928418 w 1928417"/>
                <a:gd name="connsiteY5" fmla="*/ 939653 h 93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417" h="939654">
                  <a:moveTo>
                    <a:pt x="0" y="915410"/>
                  </a:moveTo>
                  <a:cubicBezTo>
                    <a:pt x="97325" y="874669"/>
                    <a:pt x="194650" y="833928"/>
                    <a:pt x="262551" y="698126"/>
                  </a:cubicBezTo>
                  <a:cubicBezTo>
                    <a:pt x="330452" y="562324"/>
                    <a:pt x="342523" y="207731"/>
                    <a:pt x="407406" y="100598"/>
                  </a:cubicBezTo>
                  <a:cubicBezTo>
                    <a:pt x="472289" y="-6535"/>
                    <a:pt x="523213" y="-38181"/>
                    <a:pt x="651850" y="55330"/>
                  </a:cubicBezTo>
                  <a:cubicBezTo>
                    <a:pt x="780487" y="148841"/>
                    <a:pt x="966466" y="514275"/>
                    <a:pt x="1179227" y="661662"/>
                  </a:cubicBezTo>
                  <a:cubicBezTo>
                    <a:pt x="1391988" y="809049"/>
                    <a:pt x="1788844" y="938144"/>
                    <a:pt x="1928418" y="939653"/>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200"/>
            </a:p>
          </p:txBody>
        </p:sp>
        <mc:AlternateContent xmlns:mc="http://schemas.openxmlformats.org/markup-compatibility/2006" xmlns:a14="http://schemas.microsoft.com/office/drawing/2010/main">
          <mc:Choice Requires="a14">
            <p:sp>
              <p:nvSpPr>
                <p:cNvPr id="91" name="Rectangle 90"/>
                <p:cNvSpPr/>
                <p:nvPr/>
              </p:nvSpPr>
              <p:spPr>
                <a:xfrm>
                  <a:off x="4311838" y="3211516"/>
                  <a:ext cx="2288898" cy="6270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e>
                        </m:d>
                        <m:r>
                          <a:rPr lang="en-US" sz="1050" b="0" i="1">
                            <a:latin typeface="Cambria Math" panose="02040503050406030204" pitchFamily="18" charset="0"/>
                            <a:ea typeface="Cambria Math" panose="02040503050406030204" pitchFamily="18" charset="0"/>
                          </a:rPr>
                          <m:t>=</m:t>
                        </m:r>
                        <m:nary>
                          <m:naryPr>
                            <m:ctrlPr>
                              <a:rPr lang="en-US" sz="1050" b="0" i="1">
                                <a:latin typeface="Cambria Math" panose="02040503050406030204" pitchFamily="18" charset="0"/>
                                <a:ea typeface="Cambria Math" panose="02040503050406030204" pitchFamily="18" charset="0"/>
                              </a:rPr>
                            </m:ctrlPr>
                          </m:naryPr>
                          <m:sub>
                            <m:r>
                              <m:rPr>
                                <m:brk m:alnAt="23"/>
                              </m:rP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m:t>
                            </m:r>
                          </m:sub>
                          <m:sup>
                            <m:r>
                              <a:rPr lang="en-US" sz="1050" b="0" i="1">
                                <a:latin typeface="Cambria Math" panose="02040503050406030204" pitchFamily="18" charset="0"/>
                                <a:ea typeface="Cambria Math" panose="02040503050406030204" pitchFamily="18" charset="0"/>
                              </a:rPr>
                              <m:t>+∞</m:t>
                            </m:r>
                          </m:sup>
                          <m:e>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𝑦</m:t>
                                </m:r>
                              </m:e>
                            </m:d>
                            <m:r>
                              <a:rPr lang="en-US" sz="1050" b="0" i="1">
                                <a:latin typeface="Cambria Math" panose="02040503050406030204" pitchFamily="18" charset="0"/>
                                <a:ea typeface="Cambria Math" panose="02040503050406030204" pitchFamily="18" charset="0"/>
                              </a:rPr>
                              <m:t>𝑑𝑦</m:t>
                            </m:r>
                          </m:e>
                        </m:nary>
                      </m:oMath>
                    </m:oMathPara>
                  </a14:m>
                  <a:endParaRPr lang="en-US" sz="1050"/>
                </a:p>
              </p:txBody>
            </p:sp>
          </mc:Choice>
          <mc:Fallback xmlns="">
            <p:sp>
              <p:nvSpPr>
                <p:cNvPr id="91" name="Rectangle 90"/>
                <p:cNvSpPr>
                  <a:spLocks noRot="1" noChangeAspect="1" noMove="1" noResize="1" noEditPoints="1" noAdjustHandles="1" noChangeArrowheads="1" noChangeShapeType="1" noTextEdit="1"/>
                </p:cNvSpPr>
                <p:nvPr/>
              </p:nvSpPr>
              <p:spPr>
                <a:xfrm>
                  <a:off x="4311838" y="3211516"/>
                  <a:ext cx="2288898" cy="627009"/>
                </a:xfrm>
                <a:prstGeom prst="rect">
                  <a:avLst/>
                </a:prstGeom>
                <a:blipFill>
                  <a:blip r:embed="rId4"/>
                  <a:stretch>
                    <a:fillRect t="-139189" b="-20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6880026" y="3221040"/>
                  <a:ext cx="2283264" cy="6270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smtClean="0">
                                <a:latin typeface="Cambria Math" panose="02040503050406030204" pitchFamily="18" charset="0"/>
                                <a:ea typeface="Cambria Math" panose="02040503050406030204" pitchFamily="18" charset="0"/>
                              </a:rPr>
                              <m:t>𝑌</m:t>
                            </m:r>
                          </m:sub>
                        </m:sSub>
                        <m:d>
                          <m:dPr>
                            <m:ctrlPr>
                              <a:rPr lang="en-US" sz="1050" b="0" i="1">
                                <a:latin typeface="Cambria Math" panose="02040503050406030204" pitchFamily="18" charset="0"/>
                                <a:ea typeface="Cambria Math" panose="02040503050406030204" pitchFamily="18" charset="0"/>
                              </a:rPr>
                            </m:ctrlPr>
                          </m:dPr>
                          <m:e>
                            <m:r>
                              <a:rPr lang="en-US" sz="1050" b="0" i="1" smtClean="0">
                                <a:latin typeface="Cambria Math" panose="02040503050406030204" pitchFamily="18" charset="0"/>
                                <a:ea typeface="Cambria Math" panose="02040503050406030204" pitchFamily="18" charset="0"/>
                              </a:rPr>
                              <m:t>𝑦</m:t>
                            </m:r>
                          </m:e>
                        </m:d>
                        <m:r>
                          <a:rPr lang="en-US" sz="1050" b="0" i="1">
                            <a:latin typeface="Cambria Math" panose="02040503050406030204" pitchFamily="18" charset="0"/>
                            <a:ea typeface="Cambria Math" panose="02040503050406030204" pitchFamily="18" charset="0"/>
                          </a:rPr>
                          <m:t>=</m:t>
                        </m:r>
                        <m:nary>
                          <m:naryPr>
                            <m:ctrlPr>
                              <a:rPr lang="en-US" sz="1050" b="0" i="1">
                                <a:latin typeface="Cambria Math" panose="02040503050406030204" pitchFamily="18" charset="0"/>
                                <a:ea typeface="Cambria Math" panose="02040503050406030204" pitchFamily="18" charset="0"/>
                              </a:rPr>
                            </m:ctrlPr>
                          </m:naryPr>
                          <m:sub>
                            <m:r>
                              <m:rPr>
                                <m:brk m:alnAt="23"/>
                              </m:rP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m:t>
                            </m:r>
                          </m:sub>
                          <m:sup>
                            <m:r>
                              <a:rPr lang="en-US" sz="1050" b="0" i="1">
                                <a:latin typeface="Cambria Math" panose="02040503050406030204" pitchFamily="18" charset="0"/>
                                <a:ea typeface="Cambria Math" panose="02040503050406030204" pitchFamily="18" charset="0"/>
                              </a:rPr>
                              <m:t>+∞</m:t>
                            </m:r>
                          </m:sup>
                          <m:e>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smtClean="0">
                                    <a:latin typeface="Cambria Math" panose="02040503050406030204" pitchFamily="18" charset="0"/>
                                    <a:ea typeface="Cambria Math" panose="02040503050406030204" pitchFamily="18" charset="0"/>
                                  </a:rPr>
                                  <m:t>𝑋𝑌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𝑦</m:t>
                                </m:r>
                              </m:e>
                            </m:d>
                            <m:r>
                              <a:rPr lang="en-US" sz="1050" b="0" i="1">
                                <a:latin typeface="Cambria Math" panose="02040503050406030204" pitchFamily="18" charset="0"/>
                                <a:ea typeface="Cambria Math" panose="02040503050406030204" pitchFamily="18" charset="0"/>
                              </a:rPr>
                              <m:t>𝑑</m:t>
                            </m:r>
                            <m:r>
                              <a:rPr lang="en-US" sz="1050" b="0" i="1" smtClean="0">
                                <a:latin typeface="Cambria Math" panose="02040503050406030204" pitchFamily="18" charset="0"/>
                                <a:ea typeface="Cambria Math" panose="02040503050406030204" pitchFamily="18" charset="0"/>
                              </a:rPr>
                              <m:t>𝑥</m:t>
                            </m:r>
                          </m:e>
                        </m:nary>
                      </m:oMath>
                    </m:oMathPara>
                  </a14:m>
                  <a:endParaRPr lang="en-US" sz="1050"/>
                </a:p>
              </p:txBody>
            </p:sp>
          </mc:Choice>
          <mc:Fallback xmlns="">
            <p:sp>
              <p:nvSpPr>
                <p:cNvPr id="92" name="Rectangle 91"/>
                <p:cNvSpPr>
                  <a:spLocks noRot="1" noChangeAspect="1" noMove="1" noResize="1" noEditPoints="1" noAdjustHandles="1" noChangeArrowheads="1" noChangeShapeType="1" noTextEdit="1"/>
                </p:cNvSpPr>
                <p:nvPr/>
              </p:nvSpPr>
              <p:spPr>
                <a:xfrm>
                  <a:off x="6880026" y="3221040"/>
                  <a:ext cx="2283264" cy="627009"/>
                </a:xfrm>
                <a:prstGeom prst="rect">
                  <a:avLst/>
                </a:prstGeom>
                <a:blipFill>
                  <a:blip r:embed="rId5"/>
                  <a:stretch>
                    <a:fillRect t="-139189" b="-206757"/>
                  </a:stretch>
                </a:blipFill>
              </p:spPr>
              <p:txBody>
                <a:bodyPr/>
                <a:lstStyle/>
                <a:p>
                  <a:r>
                    <a:rPr lang="en-US">
                      <a:noFill/>
                    </a:rPr>
                    <a:t> </a:t>
                  </a:r>
                </a:p>
              </p:txBody>
            </p:sp>
          </mc:Fallback>
        </mc:AlternateContent>
        <p:sp>
          <p:nvSpPr>
            <p:cNvPr id="93" name="TextBox 92"/>
            <p:cNvSpPr txBox="1"/>
            <p:nvPr/>
          </p:nvSpPr>
          <p:spPr>
            <a:xfrm>
              <a:off x="6607848" y="3396286"/>
              <a:ext cx="436491" cy="343468"/>
            </a:xfrm>
            <a:prstGeom prst="rect">
              <a:avLst/>
            </a:prstGeom>
            <a:noFill/>
          </p:spPr>
          <p:txBody>
            <a:bodyPr wrap="none" rtlCol="0">
              <a:spAutoFit/>
            </a:bodyPr>
            <a:lstStyle/>
            <a:p>
              <a:r>
                <a:rPr lang="en-US" sz="1000"/>
                <a:t>or</a:t>
              </a:r>
            </a:p>
          </p:txBody>
        </p:sp>
        <p:sp>
          <p:nvSpPr>
            <p:cNvPr id="94" name="TextBox 93"/>
            <p:cNvSpPr txBox="1"/>
            <p:nvPr/>
          </p:nvSpPr>
          <p:spPr>
            <a:xfrm>
              <a:off x="4498812" y="2810883"/>
              <a:ext cx="4483878" cy="429337"/>
            </a:xfrm>
            <a:prstGeom prst="rect">
              <a:avLst/>
            </a:prstGeom>
            <a:noFill/>
          </p:spPr>
          <p:txBody>
            <a:bodyPr wrap="none" rtlCol="0">
              <a:spAutoFit/>
            </a:bodyPr>
            <a:lstStyle/>
            <a:p>
              <a:r>
                <a:rPr lang="en-US" sz="1400"/>
                <a:t>Definition of a Marginal Distribution</a:t>
              </a:r>
            </a:p>
          </p:txBody>
        </p:sp>
        <p:sp>
          <p:nvSpPr>
            <p:cNvPr id="95" name="Freeform 94"/>
            <p:cNvSpPr/>
            <p:nvPr/>
          </p:nvSpPr>
          <p:spPr bwMode="auto">
            <a:xfrm>
              <a:off x="8019422" y="4298477"/>
              <a:ext cx="758651" cy="128347"/>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51" h="128347">
                  <a:moveTo>
                    <a:pt x="758651" y="10591"/>
                  </a:moveTo>
                  <a:cubicBezTo>
                    <a:pt x="668216" y="-6156"/>
                    <a:pt x="257071" y="-1970"/>
                    <a:pt x="130629" y="15615"/>
                  </a:cubicBezTo>
                  <a:lnTo>
                    <a:pt x="0" y="116099"/>
                  </a:lnTo>
                  <a:cubicBezTo>
                    <a:pt x="90435" y="132846"/>
                    <a:pt x="549310" y="132009"/>
                    <a:pt x="673240" y="116099"/>
                  </a:cubicBezTo>
                  <a:lnTo>
                    <a:pt x="758651" y="10591"/>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cxnSp>
          <p:nvCxnSpPr>
            <p:cNvPr id="96" name="Straight Connector 95"/>
            <p:cNvCxnSpPr/>
            <p:nvPr/>
          </p:nvCxnSpPr>
          <p:spPr bwMode="auto">
            <a:xfrm>
              <a:off x="7702176" y="41639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 name="Straight Connector 96"/>
            <p:cNvCxnSpPr/>
            <p:nvPr/>
          </p:nvCxnSpPr>
          <p:spPr bwMode="auto">
            <a:xfrm>
              <a:off x="7696200" y="48656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8" name="TextBox 97"/>
            <p:cNvSpPr txBox="1"/>
            <p:nvPr/>
          </p:nvSpPr>
          <p:spPr>
            <a:xfrm>
              <a:off x="7696199" y="4843790"/>
              <a:ext cx="438729" cy="279069"/>
            </a:xfrm>
            <a:prstGeom prst="rect">
              <a:avLst/>
            </a:prstGeom>
            <a:noFill/>
          </p:spPr>
          <p:txBody>
            <a:bodyPr wrap="none" rtlCol="0">
              <a:spAutoFit/>
            </a:bodyPr>
            <a:lstStyle/>
            <a:p>
              <a:r>
                <a:rPr lang="en-US" sz="700" b="0"/>
                <a:t>5%</a:t>
              </a:r>
            </a:p>
          </p:txBody>
        </p:sp>
        <p:sp>
          <p:nvSpPr>
            <p:cNvPr id="99" name="TextBox 98"/>
            <p:cNvSpPr txBox="1"/>
            <p:nvPr/>
          </p:nvSpPr>
          <p:spPr>
            <a:xfrm>
              <a:off x="8128520" y="4835379"/>
              <a:ext cx="508047" cy="279069"/>
            </a:xfrm>
            <a:prstGeom prst="rect">
              <a:avLst/>
            </a:prstGeom>
            <a:noFill/>
          </p:spPr>
          <p:txBody>
            <a:bodyPr wrap="none" rtlCol="0">
              <a:spAutoFit/>
            </a:bodyPr>
            <a:lstStyle/>
            <a:p>
              <a:r>
                <a:rPr lang="en-US" sz="700" b="0"/>
                <a:t>10%</a:t>
              </a:r>
            </a:p>
          </p:txBody>
        </p:sp>
        <p:sp>
          <p:nvSpPr>
            <p:cNvPr id="100" name="TextBox 99"/>
            <p:cNvSpPr txBox="1"/>
            <p:nvPr/>
          </p:nvSpPr>
          <p:spPr>
            <a:xfrm>
              <a:off x="8585721" y="4834737"/>
              <a:ext cx="508047" cy="279069"/>
            </a:xfrm>
            <a:prstGeom prst="rect">
              <a:avLst/>
            </a:prstGeom>
            <a:noFill/>
          </p:spPr>
          <p:txBody>
            <a:bodyPr wrap="none" rtlCol="0">
              <a:spAutoFit/>
            </a:bodyPr>
            <a:lstStyle/>
            <a:p>
              <a:r>
                <a:rPr lang="en-US" sz="700" b="0"/>
                <a:t>15%</a:t>
              </a:r>
            </a:p>
          </p:txBody>
        </p:sp>
        <p:cxnSp>
          <p:nvCxnSpPr>
            <p:cNvPr id="101" name="Straight Connector 100"/>
            <p:cNvCxnSpPr/>
            <p:nvPr/>
          </p:nvCxnSpPr>
          <p:spPr bwMode="auto">
            <a:xfrm>
              <a:off x="7702176" y="41700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7696200" y="48717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3" name="Oval 102"/>
            <p:cNvSpPr/>
            <p:nvPr/>
          </p:nvSpPr>
          <p:spPr bwMode="auto">
            <a:xfrm rot="20139743">
              <a:off x="7910725" y="422270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04" name="TextBox 103"/>
            <p:cNvSpPr txBox="1"/>
            <p:nvPr/>
          </p:nvSpPr>
          <p:spPr>
            <a:xfrm>
              <a:off x="6816953" y="4740619"/>
              <a:ext cx="626563" cy="279069"/>
            </a:xfrm>
            <a:prstGeom prst="rect">
              <a:avLst/>
            </a:prstGeom>
            <a:noFill/>
          </p:spPr>
          <p:txBody>
            <a:bodyPr wrap="none" rtlCol="0">
              <a:spAutoFit/>
            </a:bodyPr>
            <a:lstStyle/>
            <a:p>
              <a:r>
                <a:rPr lang="en-US" sz="700" b="0"/>
                <a:t>10 mD</a:t>
              </a:r>
            </a:p>
          </p:txBody>
        </p:sp>
        <p:sp>
          <p:nvSpPr>
            <p:cNvPr id="105" name="TextBox 104"/>
            <p:cNvSpPr txBox="1"/>
            <p:nvPr/>
          </p:nvSpPr>
          <p:spPr>
            <a:xfrm>
              <a:off x="6740752" y="4443513"/>
              <a:ext cx="695883" cy="279069"/>
            </a:xfrm>
            <a:prstGeom prst="rect">
              <a:avLst/>
            </a:prstGeom>
            <a:noFill/>
          </p:spPr>
          <p:txBody>
            <a:bodyPr wrap="none" rtlCol="0">
              <a:spAutoFit/>
            </a:bodyPr>
            <a:lstStyle/>
            <a:p>
              <a:r>
                <a:rPr lang="en-US" sz="700" b="0"/>
                <a:t>100 mD</a:t>
              </a:r>
            </a:p>
          </p:txBody>
        </p:sp>
        <p:sp>
          <p:nvSpPr>
            <p:cNvPr id="106" name="TextBox 105"/>
            <p:cNvSpPr txBox="1"/>
            <p:nvPr/>
          </p:nvSpPr>
          <p:spPr>
            <a:xfrm>
              <a:off x="6629402" y="4138713"/>
              <a:ext cx="800981" cy="279069"/>
            </a:xfrm>
            <a:prstGeom prst="rect">
              <a:avLst/>
            </a:prstGeom>
            <a:noFill/>
          </p:spPr>
          <p:txBody>
            <a:bodyPr wrap="none" rtlCol="0">
              <a:spAutoFit/>
            </a:bodyPr>
            <a:lstStyle/>
            <a:p>
              <a:r>
                <a:rPr lang="en-US" sz="700" b="0"/>
                <a:t>1,000 mD</a:t>
              </a:r>
            </a:p>
          </p:txBody>
        </p:sp>
        <p:sp>
          <p:nvSpPr>
            <p:cNvPr id="107" name="Rectangle 106"/>
            <p:cNvSpPr/>
            <p:nvPr/>
          </p:nvSpPr>
          <p:spPr bwMode="auto">
            <a:xfrm>
              <a:off x="7696200" y="4314409"/>
              <a:ext cx="1249563" cy="105191"/>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08" name="Freeform 107"/>
            <p:cNvSpPr/>
            <p:nvPr/>
          </p:nvSpPr>
          <p:spPr bwMode="auto">
            <a:xfrm rot="16200000">
              <a:off x="5708870" y="4347524"/>
              <a:ext cx="460271" cy="164560"/>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 name="connsiteX0" fmla="*/ 758651 w 833585"/>
                <a:gd name="connsiteY0" fmla="*/ 14899 h 183742"/>
                <a:gd name="connsiteX1" fmla="*/ 130629 w 833585"/>
                <a:gd name="connsiteY1" fmla="*/ 19923 h 183742"/>
                <a:gd name="connsiteX2" fmla="*/ 0 w 833585"/>
                <a:gd name="connsiteY2" fmla="*/ 120407 h 183742"/>
                <a:gd name="connsiteX3" fmla="*/ 833585 w 833585"/>
                <a:gd name="connsiteY3" fmla="*/ 181078 h 183742"/>
                <a:gd name="connsiteX4" fmla="*/ 758651 w 833585"/>
                <a:gd name="connsiteY4" fmla="*/ 14899 h 183742"/>
                <a:gd name="connsiteX0" fmla="*/ 741317 w 890629"/>
                <a:gd name="connsiteY0" fmla="*/ 10896 h 198384"/>
                <a:gd name="connsiteX1" fmla="*/ 130629 w 890629"/>
                <a:gd name="connsiteY1" fmla="*/ 33252 h 198384"/>
                <a:gd name="connsiteX2" fmla="*/ 0 w 890629"/>
                <a:gd name="connsiteY2" fmla="*/ 133736 h 198384"/>
                <a:gd name="connsiteX3" fmla="*/ 833585 w 890629"/>
                <a:gd name="connsiteY3" fmla="*/ 194407 h 198384"/>
                <a:gd name="connsiteX4" fmla="*/ 741317 w 890629"/>
                <a:gd name="connsiteY4" fmla="*/ 10896 h 198384"/>
                <a:gd name="connsiteX0" fmla="*/ 741317 w 883510"/>
                <a:gd name="connsiteY0" fmla="*/ 21217 h 208705"/>
                <a:gd name="connsiteX1" fmla="*/ 347312 w 883510"/>
                <a:gd name="connsiteY1" fmla="*/ 17574 h 208705"/>
                <a:gd name="connsiteX2" fmla="*/ 0 w 883510"/>
                <a:gd name="connsiteY2" fmla="*/ 144057 h 208705"/>
                <a:gd name="connsiteX3" fmla="*/ 833585 w 883510"/>
                <a:gd name="connsiteY3" fmla="*/ 204728 h 208705"/>
                <a:gd name="connsiteX4" fmla="*/ 741317 w 883510"/>
                <a:gd name="connsiteY4" fmla="*/ 21217 h 208705"/>
                <a:gd name="connsiteX0" fmla="*/ 410780 w 525983"/>
                <a:gd name="connsiteY0" fmla="*/ 23096 h 215024"/>
                <a:gd name="connsiteX1" fmla="*/ 16775 w 525983"/>
                <a:gd name="connsiteY1" fmla="*/ 19453 h 215024"/>
                <a:gd name="connsiteX2" fmla="*/ 42157 w 525983"/>
                <a:gd name="connsiteY2" fmla="*/ 176275 h 215024"/>
                <a:gd name="connsiteX3" fmla="*/ 503048 w 525983"/>
                <a:gd name="connsiteY3" fmla="*/ 206607 h 215024"/>
                <a:gd name="connsiteX4" fmla="*/ 410780 w 525983"/>
                <a:gd name="connsiteY4" fmla="*/ 23096 h 215024"/>
                <a:gd name="connsiteX0" fmla="*/ 394005 w 509208"/>
                <a:gd name="connsiteY0" fmla="*/ 23096 h 215024"/>
                <a:gd name="connsiteX1" fmla="*/ 0 w 509208"/>
                <a:gd name="connsiteY1" fmla="*/ 19453 h 215024"/>
                <a:gd name="connsiteX2" fmla="*/ 25382 w 509208"/>
                <a:gd name="connsiteY2" fmla="*/ 176275 h 215024"/>
                <a:gd name="connsiteX3" fmla="*/ 486273 w 509208"/>
                <a:gd name="connsiteY3" fmla="*/ 206607 h 215024"/>
                <a:gd name="connsiteX4" fmla="*/ 394005 w 509208"/>
                <a:gd name="connsiteY4" fmla="*/ 23096 h 215024"/>
                <a:gd name="connsiteX0" fmla="*/ 394005 w 509208"/>
                <a:gd name="connsiteY0" fmla="*/ 3643 h 195571"/>
                <a:gd name="connsiteX1" fmla="*/ 0 w 509208"/>
                <a:gd name="connsiteY1" fmla="*/ 0 h 195571"/>
                <a:gd name="connsiteX2" fmla="*/ 25382 w 509208"/>
                <a:gd name="connsiteY2" fmla="*/ 156822 h 195571"/>
                <a:gd name="connsiteX3" fmla="*/ 486273 w 509208"/>
                <a:gd name="connsiteY3" fmla="*/ 187154 h 195571"/>
                <a:gd name="connsiteX4" fmla="*/ 394005 w 509208"/>
                <a:gd name="connsiteY4" fmla="*/ 3643 h 195571"/>
                <a:gd name="connsiteX0" fmla="*/ 413283 w 526945"/>
                <a:gd name="connsiteY0" fmla="*/ 14355 h 206284"/>
                <a:gd name="connsiteX1" fmla="*/ 19278 w 526945"/>
                <a:gd name="connsiteY1" fmla="*/ 10712 h 206284"/>
                <a:gd name="connsiteX2" fmla="*/ 66328 w 526945"/>
                <a:gd name="connsiteY2" fmla="*/ 167537 h 206284"/>
                <a:gd name="connsiteX3" fmla="*/ 505551 w 526945"/>
                <a:gd name="connsiteY3" fmla="*/ 197866 h 206284"/>
                <a:gd name="connsiteX4" fmla="*/ 413283 w 526945"/>
                <a:gd name="connsiteY4" fmla="*/ 14355 h 206284"/>
                <a:gd name="connsiteX0" fmla="*/ 394005 w 507667"/>
                <a:gd name="connsiteY0" fmla="*/ 14355 h 206284"/>
                <a:gd name="connsiteX1" fmla="*/ 0 w 507667"/>
                <a:gd name="connsiteY1" fmla="*/ 10712 h 206284"/>
                <a:gd name="connsiteX2" fmla="*/ 47050 w 507667"/>
                <a:gd name="connsiteY2" fmla="*/ 167537 h 206284"/>
                <a:gd name="connsiteX3" fmla="*/ 486273 w 507667"/>
                <a:gd name="connsiteY3" fmla="*/ 197866 h 206284"/>
                <a:gd name="connsiteX4" fmla="*/ 394005 w 507667"/>
                <a:gd name="connsiteY4" fmla="*/ 14355 h 206284"/>
                <a:gd name="connsiteX0" fmla="*/ 394005 w 507667"/>
                <a:gd name="connsiteY0" fmla="*/ 3643 h 195572"/>
                <a:gd name="connsiteX1" fmla="*/ 0 w 507667"/>
                <a:gd name="connsiteY1" fmla="*/ 0 h 195572"/>
                <a:gd name="connsiteX2" fmla="*/ 47050 w 507667"/>
                <a:gd name="connsiteY2" fmla="*/ 156825 h 195572"/>
                <a:gd name="connsiteX3" fmla="*/ 486273 w 507667"/>
                <a:gd name="connsiteY3" fmla="*/ 187154 h 195572"/>
                <a:gd name="connsiteX4" fmla="*/ 394005 w 507667"/>
                <a:gd name="connsiteY4" fmla="*/ 3643 h 195572"/>
                <a:gd name="connsiteX0" fmla="*/ 394005 w 485978"/>
                <a:gd name="connsiteY0" fmla="*/ 11378 h 174570"/>
                <a:gd name="connsiteX1" fmla="*/ 0 w 485978"/>
                <a:gd name="connsiteY1" fmla="*/ 7735 h 174570"/>
                <a:gd name="connsiteX2" fmla="*/ 47050 w 485978"/>
                <a:gd name="connsiteY2" fmla="*/ 164560 h 174570"/>
                <a:gd name="connsiteX3" fmla="*/ 460271 w 485978"/>
                <a:gd name="connsiteY3" fmla="*/ 151556 h 174570"/>
                <a:gd name="connsiteX4" fmla="*/ 394005 w 485978"/>
                <a:gd name="connsiteY4" fmla="*/ 11378 h 174570"/>
                <a:gd name="connsiteX0" fmla="*/ 394005 w 485978"/>
                <a:gd name="connsiteY0" fmla="*/ 11378 h 164560"/>
                <a:gd name="connsiteX1" fmla="*/ 0 w 485978"/>
                <a:gd name="connsiteY1" fmla="*/ 7735 h 164560"/>
                <a:gd name="connsiteX2" fmla="*/ 47050 w 485978"/>
                <a:gd name="connsiteY2" fmla="*/ 164560 h 164560"/>
                <a:gd name="connsiteX3" fmla="*/ 460271 w 485978"/>
                <a:gd name="connsiteY3" fmla="*/ 151556 h 164560"/>
                <a:gd name="connsiteX4" fmla="*/ 394005 w 485978"/>
                <a:gd name="connsiteY4" fmla="*/ 11378 h 164560"/>
                <a:gd name="connsiteX0" fmla="*/ 394005 w 460271"/>
                <a:gd name="connsiteY0" fmla="*/ 11378 h 164560"/>
                <a:gd name="connsiteX1" fmla="*/ 0 w 460271"/>
                <a:gd name="connsiteY1" fmla="*/ 7735 h 164560"/>
                <a:gd name="connsiteX2" fmla="*/ 47050 w 460271"/>
                <a:gd name="connsiteY2" fmla="*/ 164560 h 164560"/>
                <a:gd name="connsiteX3" fmla="*/ 460271 w 460271"/>
                <a:gd name="connsiteY3" fmla="*/ 151556 h 164560"/>
                <a:gd name="connsiteX4" fmla="*/ 394005 w 460271"/>
                <a:gd name="connsiteY4" fmla="*/ 11378 h 16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71" h="164560">
                  <a:moveTo>
                    <a:pt x="394005" y="11378"/>
                  </a:moveTo>
                  <a:cubicBezTo>
                    <a:pt x="317293" y="-12592"/>
                    <a:pt x="131335" y="8949"/>
                    <a:pt x="0" y="7735"/>
                  </a:cubicBezTo>
                  <a:lnTo>
                    <a:pt x="47050" y="164560"/>
                  </a:lnTo>
                  <a:lnTo>
                    <a:pt x="460271" y="151556"/>
                  </a:lnTo>
                  <a:lnTo>
                    <a:pt x="394005" y="11378"/>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cxnSp>
          <p:nvCxnSpPr>
            <p:cNvPr id="109" name="Straight Connector 108"/>
            <p:cNvCxnSpPr/>
            <p:nvPr/>
          </p:nvCxnSpPr>
          <p:spPr bwMode="auto">
            <a:xfrm>
              <a:off x="5339976" y="41639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0" name="Straight Connector 109"/>
            <p:cNvCxnSpPr/>
            <p:nvPr/>
          </p:nvCxnSpPr>
          <p:spPr bwMode="auto">
            <a:xfrm>
              <a:off x="5334000" y="48656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1" name="TextBox 110"/>
            <p:cNvSpPr txBox="1"/>
            <p:nvPr/>
          </p:nvSpPr>
          <p:spPr>
            <a:xfrm>
              <a:off x="5334000" y="5114453"/>
              <a:ext cx="438729" cy="279069"/>
            </a:xfrm>
            <a:prstGeom prst="rect">
              <a:avLst/>
            </a:prstGeom>
            <a:noFill/>
          </p:spPr>
          <p:txBody>
            <a:bodyPr wrap="none" rtlCol="0">
              <a:spAutoFit/>
            </a:bodyPr>
            <a:lstStyle/>
            <a:p>
              <a:r>
                <a:rPr lang="en-US" sz="700" b="0"/>
                <a:t>5%</a:t>
              </a:r>
            </a:p>
          </p:txBody>
        </p:sp>
        <p:sp>
          <p:nvSpPr>
            <p:cNvPr id="112" name="TextBox 111"/>
            <p:cNvSpPr txBox="1"/>
            <p:nvPr/>
          </p:nvSpPr>
          <p:spPr>
            <a:xfrm>
              <a:off x="5766320" y="5106042"/>
              <a:ext cx="508047" cy="279069"/>
            </a:xfrm>
            <a:prstGeom prst="rect">
              <a:avLst/>
            </a:prstGeom>
            <a:noFill/>
          </p:spPr>
          <p:txBody>
            <a:bodyPr wrap="none" rtlCol="0">
              <a:spAutoFit/>
            </a:bodyPr>
            <a:lstStyle/>
            <a:p>
              <a:r>
                <a:rPr lang="en-US" sz="700" b="0"/>
                <a:t>10%</a:t>
              </a:r>
            </a:p>
          </p:txBody>
        </p:sp>
        <p:sp>
          <p:nvSpPr>
            <p:cNvPr id="113" name="TextBox 112"/>
            <p:cNvSpPr txBox="1"/>
            <p:nvPr/>
          </p:nvSpPr>
          <p:spPr>
            <a:xfrm>
              <a:off x="6223520" y="5105400"/>
              <a:ext cx="508047" cy="279069"/>
            </a:xfrm>
            <a:prstGeom prst="rect">
              <a:avLst/>
            </a:prstGeom>
            <a:noFill/>
          </p:spPr>
          <p:txBody>
            <a:bodyPr wrap="none" rtlCol="0">
              <a:spAutoFit/>
            </a:bodyPr>
            <a:lstStyle/>
            <a:p>
              <a:r>
                <a:rPr lang="en-US" sz="700" b="0"/>
                <a:t>15%</a:t>
              </a:r>
            </a:p>
          </p:txBody>
        </p:sp>
        <p:cxnSp>
          <p:nvCxnSpPr>
            <p:cNvPr id="114" name="Straight Connector 113"/>
            <p:cNvCxnSpPr/>
            <p:nvPr/>
          </p:nvCxnSpPr>
          <p:spPr bwMode="auto">
            <a:xfrm>
              <a:off x="5339976" y="41700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5" name="Straight Connector 114"/>
            <p:cNvCxnSpPr/>
            <p:nvPr/>
          </p:nvCxnSpPr>
          <p:spPr bwMode="auto">
            <a:xfrm>
              <a:off x="5334000" y="48717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6" name="Oval 115"/>
            <p:cNvSpPr/>
            <p:nvPr/>
          </p:nvSpPr>
          <p:spPr bwMode="auto">
            <a:xfrm rot="20139743">
              <a:off x="5548525" y="422270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17" name="TextBox 116"/>
            <p:cNvSpPr txBox="1"/>
            <p:nvPr/>
          </p:nvSpPr>
          <p:spPr>
            <a:xfrm>
              <a:off x="4751789" y="4740619"/>
              <a:ext cx="626563" cy="279069"/>
            </a:xfrm>
            <a:prstGeom prst="rect">
              <a:avLst/>
            </a:prstGeom>
            <a:noFill/>
          </p:spPr>
          <p:txBody>
            <a:bodyPr wrap="none" rtlCol="0">
              <a:spAutoFit/>
            </a:bodyPr>
            <a:lstStyle/>
            <a:p>
              <a:r>
                <a:rPr lang="en-US" sz="700" b="0"/>
                <a:t>10 mD</a:t>
              </a:r>
            </a:p>
          </p:txBody>
        </p:sp>
        <p:sp>
          <p:nvSpPr>
            <p:cNvPr id="118" name="TextBox 117"/>
            <p:cNvSpPr txBox="1"/>
            <p:nvPr/>
          </p:nvSpPr>
          <p:spPr>
            <a:xfrm>
              <a:off x="4675589" y="4443514"/>
              <a:ext cx="695883" cy="279069"/>
            </a:xfrm>
            <a:prstGeom prst="rect">
              <a:avLst/>
            </a:prstGeom>
            <a:noFill/>
          </p:spPr>
          <p:txBody>
            <a:bodyPr wrap="none" rtlCol="0">
              <a:spAutoFit/>
            </a:bodyPr>
            <a:lstStyle/>
            <a:p>
              <a:r>
                <a:rPr lang="en-US" sz="700" b="0"/>
                <a:t>100 mD</a:t>
              </a:r>
            </a:p>
          </p:txBody>
        </p:sp>
        <p:sp>
          <p:nvSpPr>
            <p:cNvPr id="119" name="TextBox 118"/>
            <p:cNvSpPr txBox="1"/>
            <p:nvPr/>
          </p:nvSpPr>
          <p:spPr>
            <a:xfrm>
              <a:off x="4564237" y="4138713"/>
              <a:ext cx="800981" cy="279069"/>
            </a:xfrm>
            <a:prstGeom prst="rect">
              <a:avLst/>
            </a:prstGeom>
            <a:noFill/>
          </p:spPr>
          <p:txBody>
            <a:bodyPr wrap="none" rtlCol="0">
              <a:spAutoFit/>
            </a:bodyPr>
            <a:lstStyle/>
            <a:p>
              <a:r>
                <a:rPr lang="en-US" sz="700" b="0"/>
                <a:t>1,000 mD</a:t>
              </a:r>
            </a:p>
          </p:txBody>
        </p:sp>
        <p:sp>
          <p:nvSpPr>
            <p:cNvPr id="120" name="Rectangle 119"/>
            <p:cNvSpPr/>
            <p:nvPr/>
          </p:nvSpPr>
          <p:spPr bwMode="auto">
            <a:xfrm rot="16200000">
              <a:off x="5507963" y="4358868"/>
              <a:ext cx="852662" cy="154168"/>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21" name="Freeform 120"/>
            <p:cNvSpPr/>
            <p:nvPr/>
          </p:nvSpPr>
          <p:spPr bwMode="auto">
            <a:xfrm rot="10800000">
              <a:off x="5655035" y="4861420"/>
              <a:ext cx="775501" cy="224354"/>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904315"/>
                <a:gd name="connsiteY0" fmla="*/ 981390 h 981390"/>
                <a:gd name="connsiteX1" fmla="*/ 799793 w 1904315"/>
                <a:gd name="connsiteY1" fmla="*/ 705303 h 981390"/>
                <a:gd name="connsiteX2" fmla="*/ 944648 w 1904315"/>
                <a:gd name="connsiteY2" fmla="*/ 107775 h 981390"/>
                <a:gd name="connsiteX3" fmla="*/ 1189092 w 1904315"/>
                <a:gd name="connsiteY3" fmla="*/ 62507 h 981390"/>
                <a:gd name="connsiteX4" fmla="*/ 1505963 w 1904315"/>
                <a:gd name="connsiteY4" fmla="*/ 768678 h 981390"/>
                <a:gd name="connsiteX5" fmla="*/ 1904315 w 1904315"/>
                <a:gd name="connsiteY5" fmla="*/ 913533 h 981390"/>
                <a:gd name="connsiteX0" fmla="*/ 0 w 1904315"/>
                <a:gd name="connsiteY0" fmla="*/ 973581 h 973581"/>
                <a:gd name="connsiteX1" fmla="*/ 579387 w 1904315"/>
                <a:gd name="connsiteY1" fmla="*/ 521091 h 973581"/>
                <a:gd name="connsiteX2" fmla="*/ 944648 w 1904315"/>
                <a:gd name="connsiteY2" fmla="*/ 99966 h 973581"/>
                <a:gd name="connsiteX3" fmla="*/ 1189092 w 1904315"/>
                <a:gd name="connsiteY3" fmla="*/ 54698 h 973581"/>
                <a:gd name="connsiteX4" fmla="*/ 1505963 w 1904315"/>
                <a:gd name="connsiteY4" fmla="*/ 760869 h 973581"/>
                <a:gd name="connsiteX5" fmla="*/ 1904315 w 1904315"/>
                <a:gd name="connsiteY5" fmla="*/ 905724 h 973581"/>
                <a:gd name="connsiteX0" fmla="*/ 0 w 1904315"/>
                <a:gd name="connsiteY0" fmla="*/ 1011008 h 1011008"/>
                <a:gd name="connsiteX1" fmla="*/ 579387 w 1904315"/>
                <a:gd name="connsiteY1" fmla="*/ 558518 h 1011008"/>
                <a:gd name="connsiteX2" fmla="*/ 779341 w 1904315"/>
                <a:gd name="connsiteY2" fmla="*/ 58992 h 1011008"/>
                <a:gd name="connsiteX3" fmla="*/ 1189092 w 1904315"/>
                <a:gd name="connsiteY3" fmla="*/ 92125 h 1011008"/>
                <a:gd name="connsiteX4" fmla="*/ 1505963 w 1904315"/>
                <a:gd name="connsiteY4" fmla="*/ 798296 h 1011008"/>
                <a:gd name="connsiteX5" fmla="*/ 1904315 w 1904315"/>
                <a:gd name="connsiteY5" fmla="*/ 943151 h 1011008"/>
                <a:gd name="connsiteX0" fmla="*/ 0 w 1904315"/>
                <a:gd name="connsiteY0" fmla="*/ 985757 h 985757"/>
                <a:gd name="connsiteX1" fmla="*/ 579387 w 1904315"/>
                <a:gd name="connsiteY1" fmla="*/ 533267 h 985757"/>
                <a:gd name="connsiteX2" fmla="*/ 779341 w 1904315"/>
                <a:gd name="connsiteY2" fmla="*/ 33741 h 985757"/>
                <a:gd name="connsiteX3" fmla="*/ 1202865 w 1904315"/>
                <a:gd name="connsiteY3" fmla="*/ 125673 h 985757"/>
                <a:gd name="connsiteX4" fmla="*/ 1505963 w 1904315"/>
                <a:gd name="connsiteY4" fmla="*/ 773045 h 985757"/>
                <a:gd name="connsiteX5" fmla="*/ 1904315 w 1904315"/>
                <a:gd name="connsiteY5" fmla="*/ 917900 h 985757"/>
                <a:gd name="connsiteX0" fmla="*/ 0 w 1904315"/>
                <a:gd name="connsiteY0" fmla="*/ 979346 h 979346"/>
                <a:gd name="connsiteX1" fmla="*/ 579387 w 1904315"/>
                <a:gd name="connsiteY1" fmla="*/ 526856 h 979346"/>
                <a:gd name="connsiteX2" fmla="*/ 779341 w 1904315"/>
                <a:gd name="connsiteY2" fmla="*/ 27330 h 979346"/>
                <a:gd name="connsiteX3" fmla="*/ 1202865 w 1904315"/>
                <a:gd name="connsiteY3" fmla="*/ 119262 h 979346"/>
                <a:gd name="connsiteX4" fmla="*/ 1354434 w 1904315"/>
                <a:gd name="connsiteY4" fmla="*/ 570628 h 979346"/>
                <a:gd name="connsiteX5" fmla="*/ 1904315 w 1904315"/>
                <a:gd name="connsiteY5" fmla="*/ 911489 h 979346"/>
                <a:gd name="connsiteX0" fmla="*/ 0 w 1904315"/>
                <a:gd name="connsiteY0" fmla="*/ 977924 h 977924"/>
                <a:gd name="connsiteX1" fmla="*/ 441634 w 1904315"/>
                <a:gd name="connsiteY1" fmla="*/ 505836 h 977924"/>
                <a:gd name="connsiteX2" fmla="*/ 779341 w 1904315"/>
                <a:gd name="connsiteY2" fmla="*/ 25908 h 977924"/>
                <a:gd name="connsiteX3" fmla="*/ 1202865 w 1904315"/>
                <a:gd name="connsiteY3" fmla="*/ 117840 h 977924"/>
                <a:gd name="connsiteX4" fmla="*/ 1354434 w 1904315"/>
                <a:gd name="connsiteY4" fmla="*/ 569206 h 977924"/>
                <a:gd name="connsiteX5" fmla="*/ 1904315 w 1904315"/>
                <a:gd name="connsiteY5" fmla="*/ 910067 h 977924"/>
                <a:gd name="connsiteX0" fmla="*/ 0 w 1904315"/>
                <a:gd name="connsiteY0" fmla="*/ 946748 h 946748"/>
                <a:gd name="connsiteX1" fmla="*/ 441634 w 1904315"/>
                <a:gd name="connsiteY1" fmla="*/ 474660 h 946748"/>
                <a:gd name="connsiteX2" fmla="*/ 682913 w 1904315"/>
                <a:gd name="connsiteY2" fmla="*/ 33934 h 946748"/>
                <a:gd name="connsiteX3" fmla="*/ 1202865 w 1904315"/>
                <a:gd name="connsiteY3" fmla="*/ 86664 h 946748"/>
                <a:gd name="connsiteX4" fmla="*/ 1354434 w 1904315"/>
                <a:gd name="connsiteY4" fmla="*/ 538030 h 946748"/>
                <a:gd name="connsiteX5" fmla="*/ 1904315 w 1904315"/>
                <a:gd name="connsiteY5" fmla="*/ 878891 h 946748"/>
                <a:gd name="connsiteX0" fmla="*/ 0 w 1904315"/>
                <a:gd name="connsiteY0" fmla="*/ 945937 h 945937"/>
                <a:gd name="connsiteX1" fmla="*/ 441634 w 1904315"/>
                <a:gd name="connsiteY1" fmla="*/ 473849 h 945937"/>
                <a:gd name="connsiteX2" fmla="*/ 682913 w 1904315"/>
                <a:gd name="connsiteY2" fmla="*/ 33123 h 945937"/>
                <a:gd name="connsiteX3" fmla="*/ 1202865 w 1904315"/>
                <a:gd name="connsiteY3" fmla="*/ 85853 h 945937"/>
                <a:gd name="connsiteX4" fmla="*/ 1409535 w 1904315"/>
                <a:gd name="connsiteY4" fmla="*/ 517617 h 945937"/>
                <a:gd name="connsiteX5" fmla="*/ 1904315 w 1904315"/>
                <a:gd name="connsiteY5" fmla="*/ 878080 h 945937"/>
                <a:gd name="connsiteX0" fmla="*/ 0 w 1904315"/>
                <a:gd name="connsiteY0" fmla="*/ 986792 h 986792"/>
                <a:gd name="connsiteX1" fmla="*/ 441634 w 1904315"/>
                <a:gd name="connsiteY1" fmla="*/ 514704 h 986792"/>
                <a:gd name="connsiteX2" fmla="*/ 682913 w 1904315"/>
                <a:gd name="connsiteY2" fmla="*/ 73978 h 986792"/>
                <a:gd name="connsiteX3" fmla="*/ 1133988 w 1904315"/>
                <a:gd name="connsiteY3" fmla="*/ 48304 h 986792"/>
                <a:gd name="connsiteX4" fmla="*/ 1409535 w 1904315"/>
                <a:gd name="connsiteY4" fmla="*/ 558472 h 986792"/>
                <a:gd name="connsiteX5" fmla="*/ 1904315 w 1904315"/>
                <a:gd name="connsiteY5" fmla="*/ 918935 h 98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15" h="986792">
                  <a:moveTo>
                    <a:pt x="0" y="986792"/>
                  </a:moveTo>
                  <a:cubicBezTo>
                    <a:pt x="97325" y="946051"/>
                    <a:pt x="327815" y="666840"/>
                    <a:pt x="441634" y="514704"/>
                  </a:cubicBezTo>
                  <a:cubicBezTo>
                    <a:pt x="555453" y="362568"/>
                    <a:pt x="567521" y="151711"/>
                    <a:pt x="682913" y="73978"/>
                  </a:cubicBezTo>
                  <a:cubicBezTo>
                    <a:pt x="798305" y="-3755"/>
                    <a:pt x="1012884" y="-32445"/>
                    <a:pt x="1133988" y="48304"/>
                  </a:cubicBezTo>
                  <a:cubicBezTo>
                    <a:pt x="1255092" y="129053"/>
                    <a:pt x="1281147" y="413367"/>
                    <a:pt x="1409535" y="558472"/>
                  </a:cubicBezTo>
                  <a:cubicBezTo>
                    <a:pt x="1537923" y="703577"/>
                    <a:pt x="1764741" y="917426"/>
                    <a:pt x="1904315" y="918935"/>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200"/>
            </a:p>
          </p:txBody>
        </p:sp>
      </p:grpSp>
      <p:sp>
        <p:nvSpPr>
          <p:cNvPr id="122" name="Rectangle 121"/>
          <p:cNvSpPr/>
          <p:nvPr/>
        </p:nvSpPr>
        <p:spPr bwMode="auto">
          <a:xfrm>
            <a:off x="228600" y="2605812"/>
            <a:ext cx="3541775" cy="1974623"/>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4"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Marginal, Conditional and Joint Probability</a:t>
            </a:r>
            <a:endParaRPr lang="en-US" sz="2800">
              <a:ea typeface="+mj-ea"/>
              <a:cs typeface="+mj-cs"/>
            </a:endParaRPr>
          </a:p>
        </p:txBody>
      </p:sp>
    </p:spTree>
    <p:extLst>
      <p:ext uri="{BB962C8B-B14F-4D97-AF65-F5344CB8AC3E}">
        <p14:creationId xmlns:p14="http://schemas.microsoft.com/office/powerpoint/2010/main" val="90983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Cube 8"/>
          <p:cNvSpPr/>
          <p:nvPr/>
        </p:nvSpPr>
        <p:spPr bwMode="auto">
          <a:xfrm>
            <a:off x="457200" y="1752600"/>
            <a:ext cx="3352800" cy="762000"/>
          </a:xfrm>
          <a:prstGeom prst="cube">
            <a:avLst>
              <a:gd name="adj" fmla="val 582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1412731" y="1383268"/>
            <a:ext cx="1787669" cy="369332"/>
          </a:xfrm>
          <a:prstGeom prst="rect">
            <a:avLst/>
          </a:prstGeom>
          <a:noFill/>
        </p:spPr>
        <p:txBody>
          <a:bodyPr wrap="none" rtlCol="0">
            <a:spAutoFit/>
          </a:bodyPr>
          <a:lstStyle/>
          <a:p>
            <a:r>
              <a:rPr lang="en-US"/>
              <a:t>The Reservoir </a:t>
            </a:r>
          </a:p>
        </p:txBody>
      </p:sp>
      <p:sp>
        <p:nvSpPr>
          <p:cNvPr id="14" name="Cube 13"/>
          <p:cNvSpPr/>
          <p:nvPr/>
        </p:nvSpPr>
        <p:spPr bwMode="auto">
          <a:xfrm>
            <a:off x="2918988" y="1895192"/>
            <a:ext cx="304800" cy="152400"/>
          </a:xfrm>
          <a:prstGeom prst="cube">
            <a:avLst>
              <a:gd name="adj" fmla="val 49950"/>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 name="TextBox 11"/>
          <p:cNvSpPr txBox="1"/>
          <p:nvPr/>
        </p:nvSpPr>
        <p:spPr>
          <a:xfrm>
            <a:off x="3837848" y="1295400"/>
            <a:ext cx="2776722" cy="276999"/>
          </a:xfrm>
          <a:prstGeom prst="rect">
            <a:avLst/>
          </a:prstGeom>
          <a:noFill/>
        </p:spPr>
        <p:txBody>
          <a:bodyPr wrap="none" rtlCol="0">
            <a:spAutoFit/>
          </a:bodyPr>
          <a:lstStyle/>
          <a:p>
            <a:r>
              <a:rPr lang="en-US" sz="1200" b="0"/>
              <a:t>How to Calculate a Joint Distribution?</a:t>
            </a:r>
            <a:endParaRPr lang="en-US" sz="1200" baseline="-25000"/>
          </a:p>
        </p:txBody>
      </p:sp>
      <p:sp>
        <p:nvSpPr>
          <p:cNvPr id="15" name="Freeform 14"/>
          <p:cNvSpPr/>
          <p:nvPr/>
        </p:nvSpPr>
        <p:spPr bwMode="auto">
          <a:xfrm rot="21252570">
            <a:off x="3121243" y="1304806"/>
            <a:ext cx="751438" cy="524564"/>
          </a:xfrm>
          <a:custGeom>
            <a:avLst/>
            <a:gdLst>
              <a:gd name="connsiteX0" fmla="*/ 751438 w 751438"/>
              <a:gd name="connsiteY0" fmla="*/ 84153 h 301436"/>
              <a:gd name="connsiteX1" fmla="*/ 253497 w 751438"/>
              <a:gd name="connsiteY1" fmla="*/ 11725 h 301436"/>
              <a:gd name="connsiteX2" fmla="*/ 0 w 751438"/>
              <a:gd name="connsiteY2" fmla="*/ 301436 h 301436"/>
            </a:gdLst>
            <a:ahLst/>
            <a:cxnLst>
              <a:cxn ang="0">
                <a:pos x="connsiteX0" y="connsiteY0"/>
              </a:cxn>
              <a:cxn ang="0">
                <a:pos x="connsiteX1" y="connsiteY1"/>
              </a:cxn>
              <a:cxn ang="0">
                <a:pos x="connsiteX2" y="connsiteY2"/>
              </a:cxn>
            </a:cxnLst>
            <a:rect l="l" t="t" r="r" b="b"/>
            <a:pathLst>
              <a:path w="751438" h="301436">
                <a:moveTo>
                  <a:pt x="751438" y="84153"/>
                </a:moveTo>
                <a:cubicBezTo>
                  <a:pt x="565087" y="29832"/>
                  <a:pt x="378737" y="-24489"/>
                  <a:pt x="253497" y="11725"/>
                </a:cubicBezTo>
                <a:cubicBezTo>
                  <a:pt x="128257" y="47939"/>
                  <a:pt x="64128" y="174687"/>
                  <a:pt x="0" y="301436"/>
                </a:cubicBezTo>
              </a:path>
            </a:pathLst>
          </a:custGeom>
          <a:noFill/>
          <a:ln>
            <a:solidFill>
              <a:schemeClr val="tx1"/>
            </a:solidFill>
            <a:headEnd type="none" w="med" len="med"/>
            <a:tailEnd type="arrow"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grpSp>
        <p:nvGrpSpPr>
          <p:cNvPr id="2" name="Group 1"/>
          <p:cNvGrpSpPr/>
          <p:nvPr/>
        </p:nvGrpSpPr>
        <p:grpSpPr>
          <a:xfrm>
            <a:off x="228607" y="2682012"/>
            <a:ext cx="3477850" cy="1851407"/>
            <a:chOff x="4311838" y="2810883"/>
            <a:chExt cx="4851452" cy="2582639"/>
          </a:xfrm>
        </p:grpSpPr>
        <p:sp>
          <p:nvSpPr>
            <p:cNvPr id="203" name="Freeform 202"/>
            <p:cNvSpPr/>
            <p:nvPr/>
          </p:nvSpPr>
          <p:spPr bwMode="auto">
            <a:xfrm rot="16200000">
              <a:off x="7222932" y="4296774"/>
              <a:ext cx="700946" cy="268938"/>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881640"/>
                <a:gd name="connsiteY0" fmla="*/ 922587 h 1013381"/>
                <a:gd name="connsiteX1" fmla="*/ 262551 w 1881640"/>
                <a:gd name="connsiteY1" fmla="*/ 705303 h 1013381"/>
                <a:gd name="connsiteX2" fmla="*/ 407406 w 1881640"/>
                <a:gd name="connsiteY2" fmla="*/ 107775 h 1013381"/>
                <a:gd name="connsiteX3" fmla="*/ 651850 w 1881640"/>
                <a:gd name="connsiteY3" fmla="*/ 62507 h 1013381"/>
                <a:gd name="connsiteX4" fmla="*/ 968721 w 1881640"/>
                <a:gd name="connsiteY4" fmla="*/ 768678 h 1013381"/>
                <a:gd name="connsiteX5" fmla="*/ 1881641 w 1881640"/>
                <a:gd name="connsiteY5" fmla="*/ 1013382 h 1013381"/>
                <a:gd name="connsiteX0" fmla="*/ 0 w 1881640"/>
                <a:gd name="connsiteY0" fmla="*/ 915410 h 1006204"/>
                <a:gd name="connsiteX1" fmla="*/ 262551 w 1881640"/>
                <a:gd name="connsiteY1" fmla="*/ 698126 h 1006204"/>
                <a:gd name="connsiteX2" fmla="*/ 407406 w 1881640"/>
                <a:gd name="connsiteY2" fmla="*/ 100598 h 1006204"/>
                <a:gd name="connsiteX3" fmla="*/ 651850 w 1881640"/>
                <a:gd name="connsiteY3" fmla="*/ 55330 h 1006204"/>
                <a:gd name="connsiteX4" fmla="*/ 1179227 w 1881640"/>
                <a:gd name="connsiteY4" fmla="*/ 661662 h 1006204"/>
                <a:gd name="connsiteX5" fmla="*/ 1881641 w 1881640"/>
                <a:gd name="connsiteY5" fmla="*/ 1006205 h 1006204"/>
                <a:gd name="connsiteX0" fmla="*/ 0 w 1905030"/>
                <a:gd name="connsiteY0" fmla="*/ 915410 h 915410"/>
                <a:gd name="connsiteX1" fmla="*/ 262551 w 1905030"/>
                <a:gd name="connsiteY1" fmla="*/ 698126 h 915410"/>
                <a:gd name="connsiteX2" fmla="*/ 407406 w 1905030"/>
                <a:gd name="connsiteY2" fmla="*/ 100598 h 915410"/>
                <a:gd name="connsiteX3" fmla="*/ 651850 w 1905030"/>
                <a:gd name="connsiteY3" fmla="*/ 55330 h 915410"/>
                <a:gd name="connsiteX4" fmla="*/ 1179227 w 1905030"/>
                <a:gd name="connsiteY4" fmla="*/ 661662 h 915410"/>
                <a:gd name="connsiteX5" fmla="*/ 1905030 w 1905030"/>
                <a:gd name="connsiteY5" fmla="*/ 839805 h 915410"/>
                <a:gd name="connsiteX0" fmla="*/ 0 w 1928417"/>
                <a:gd name="connsiteY0" fmla="*/ 915410 h 939654"/>
                <a:gd name="connsiteX1" fmla="*/ 262551 w 1928417"/>
                <a:gd name="connsiteY1" fmla="*/ 698126 h 939654"/>
                <a:gd name="connsiteX2" fmla="*/ 407406 w 1928417"/>
                <a:gd name="connsiteY2" fmla="*/ 100598 h 939654"/>
                <a:gd name="connsiteX3" fmla="*/ 651850 w 1928417"/>
                <a:gd name="connsiteY3" fmla="*/ 55330 h 939654"/>
                <a:gd name="connsiteX4" fmla="*/ 1179227 w 1928417"/>
                <a:gd name="connsiteY4" fmla="*/ 661662 h 939654"/>
                <a:gd name="connsiteX5" fmla="*/ 1928418 w 1928417"/>
                <a:gd name="connsiteY5" fmla="*/ 939653 h 93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417" h="939654">
                  <a:moveTo>
                    <a:pt x="0" y="915410"/>
                  </a:moveTo>
                  <a:cubicBezTo>
                    <a:pt x="97325" y="874669"/>
                    <a:pt x="194650" y="833928"/>
                    <a:pt x="262551" y="698126"/>
                  </a:cubicBezTo>
                  <a:cubicBezTo>
                    <a:pt x="330452" y="562324"/>
                    <a:pt x="342523" y="207731"/>
                    <a:pt x="407406" y="100598"/>
                  </a:cubicBezTo>
                  <a:cubicBezTo>
                    <a:pt x="472289" y="-6535"/>
                    <a:pt x="523213" y="-38181"/>
                    <a:pt x="651850" y="55330"/>
                  </a:cubicBezTo>
                  <a:cubicBezTo>
                    <a:pt x="780487" y="148841"/>
                    <a:pt x="966466" y="514275"/>
                    <a:pt x="1179227" y="661662"/>
                  </a:cubicBezTo>
                  <a:cubicBezTo>
                    <a:pt x="1391988" y="809049"/>
                    <a:pt x="1788844" y="938144"/>
                    <a:pt x="1928418" y="939653"/>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200"/>
            </a:p>
          </p:txBody>
        </p:sp>
        <mc:AlternateContent xmlns:mc="http://schemas.openxmlformats.org/markup-compatibility/2006" xmlns:a14="http://schemas.microsoft.com/office/drawing/2010/main">
          <mc:Choice Requires="a14">
            <p:sp>
              <p:nvSpPr>
                <p:cNvPr id="16" name="Rectangle 15"/>
                <p:cNvSpPr/>
                <p:nvPr/>
              </p:nvSpPr>
              <p:spPr>
                <a:xfrm>
                  <a:off x="4311838" y="3211516"/>
                  <a:ext cx="2288898" cy="6270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e>
                        </m:d>
                        <m:r>
                          <a:rPr lang="en-US" sz="1050" b="0" i="1">
                            <a:latin typeface="Cambria Math" panose="02040503050406030204" pitchFamily="18" charset="0"/>
                            <a:ea typeface="Cambria Math" panose="02040503050406030204" pitchFamily="18" charset="0"/>
                          </a:rPr>
                          <m:t>=</m:t>
                        </m:r>
                        <m:nary>
                          <m:naryPr>
                            <m:ctrlPr>
                              <a:rPr lang="en-US" sz="1050" b="0" i="1">
                                <a:latin typeface="Cambria Math" panose="02040503050406030204" pitchFamily="18" charset="0"/>
                                <a:ea typeface="Cambria Math" panose="02040503050406030204" pitchFamily="18" charset="0"/>
                              </a:rPr>
                            </m:ctrlPr>
                          </m:naryPr>
                          <m:sub>
                            <m:r>
                              <m:rPr>
                                <m:brk m:alnAt="23"/>
                              </m:rP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m:t>
                            </m:r>
                          </m:sub>
                          <m:sup>
                            <m:r>
                              <a:rPr lang="en-US" sz="1050" b="0" i="1">
                                <a:latin typeface="Cambria Math" panose="02040503050406030204" pitchFamily="18" charset="0"/>
                                <a:ea typeface="Cambria Math" panose="02040503050406030204" pitchFamily="18" charset="0"/>
                              </a:rPr>
                              <m:t>+∞</m:t>
                            </m:r>
                          </m:sup>
                          <m:e>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𝑦</m:t>
                                </m:r>
                              </m:e>
                            </m:d>
                            <m:r>
                              <a:rPr lang="en-US" sz="1050" b="0" i="1">
                                <a:latin typeface="Cambria Math" panose="02040503050406030204" pitchFamily="18" charset="0"/>
                                <a:ea typeface="Cambria Math" panose="02040503050406030204" pitchFamily="18" charset="0"/>
                              </a:rPr>
                              <m:t>𝑑𝑦</m:t>
                            </m:r>
                          </m:e>
                        </m:nary>
                      </m:oMath>
                    </m:oMathPara>
                  </a14:m>
                  <a:endParaRPr lang="en-US" sz="1050"/>
                </a:p>
              </p:txBody>
            </p:sp>
          </mc:Choice>
          <mc:Fallback xmlns="">
            <p:sp>
              <p:nvSpPr>
                <p:cNvPr id="16" name="Rectangle 15"/>
                <p:cNvSpPr>
                  <a:spLocks noRot="1" noChangeAspect="1" noMove="1" noResize="1" noEditPoints="1" noAdjustHandles="1" noChangeArrowheads="1" noChangeShapeType="1" noTextEdit="1"/>
                </p:cNvSpPr>
                <p:nvPr/>
              </p:nvSpPr>
              <p:spPr>
                <a:xfrm>
                  <a:off x="4311838" y="3211516"/>
                  <a:ext cx="2288898" cy="627009"/>
                </a:xfrm>
                <a:prstGeom prst="rect">
                  <a:avLst/>
                </a:prstGeom>
                <a:blipFill>
                  <a:blip r:embed="rId2"/>
                  <a:stretch>
                    <a:fillRect t="-139189" b="-20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Rectangle 185"/>
                <p:cNvSpPr/>
                <p:nvPr/>
              </p:nvSpPr>
              <p:spPr>
                <a:xfrm>
                  <a:off x="6880026" y="3221040"/>
                  <a:ext cx="2283264" cy="6270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smtClean="0">
                                <a:latin typeface="Cambria Math" panose="02040503050406030204" pitchFamily="18" charset="0"/>
                                <a:ea typeface="Cambria Math" panose="02040503050406030204" pitchFamily="18" charset="0"/>
                              </a:rPr>
                              <m:t>𝑌</m:t>
                            </m:r>
                          </m:sub>
                        </m:sSub>
                        <m:d>
                          <m:dPr>
                            <m:ctrlPr>
                              <a:rPr lang="en-US" sz="1050" b="0" i="1">
                                <a:latin typeface="Cambria Math" panose="02040503050406030204" pitchFamily="18" charset="0"/>
                                <a:ea typeface="Cambria Math" panose="02040503050406030204" pitchFamily="18" charset="0"/>
                              </a:rPr>
                            </m:ctrlPr>
                          </m:dPr>
                          <m:e>
                            <m:r>
                              <a:rPr lang="en-US" sz="1050" b="0" i="1" smtClean="0">
                                <a:latin typeface="Cambria Math" panose="02040503050406030204" pitchFamily="18" charset="0"/>
                                <a:ea typeface="Cambria Math" panose="02040503050406030204" pitchFamily="18" charset="0"/>
                              </a:rPr>
                              <m:t>𝑦</m:t>
                            </m:r>
                          </m:e>
                        </m:d>
                        <m:r>
                          <a:rPr lang="en-US" sz="1050" b="0" i="1">
                            <a:latin typeface="Cambria Math" panose="02040503050406030204" pitchFamily="18" charset="0"/>
                            <a:ea typeface="Cambria Math" panose="02040503050406030204" pitchFamily="18" charset="0"/>
                          </a:rPr>
                          <m:t>=</m:t>
                        </m:r>
                        <m:nary>
                          <m:naryPr>
                            <m:ctrlPr>
                              <a:rPr lang="en-US" sz="1050" b="0" i="1">
                                <a:latin typeface="Cambria Math" panose="02040503050406030204" pitchFamily="18" charset="0"/>
                                <a:ea typeface="Cambria Math" panose="02040503050406030204" pitchFamily="18" charset="0"/>
                              </a:rPr>
                            </m:ctrlPr>
                          </m:naryPr>
                          <m:sub>
                            <m:r>
                              <m:rPr>
                                <m:brk m:alnAt="23"/>
                              </m:rP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m:t>
                            </m:r>
                          </m:sub>
                          <m:sup>
                            <m:r>
                              <a:rPr lang="en-US" sz="1050" b="0" i="1">
                                <a:latin typeface="Cambria Math" panose="02040503050406030204" pitchFamily="18" charset="0"/>
                                <a:ea typeface="Cambria Math" panose="02040503050406030204" pitchFamily="18" charset="0"/>
                              </a:rPr>
                              <m:t>+∞</m:t>
                            </m:r>
                          </m:sup>
                          <m:e>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smtClean="0">
                                    <a:latin typeface="Cambria Math" panose="02040503050406030204" pitchFamily="18" charset="0"/>
                                    <a:ea typeface="Cambria Math" panose="02040503050406030204" pitchFamily="18" charset="0"/>
                                  </a:rPr>
                                  <m:t>𝑋𝑌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𝑦</m:t>
                                </m:r>
                              </m:e>
                            </m:d>
                            <m:r>
                              <a:rPr lang="en-US" sz="1050" b="0" i="1">
                                <a:latin typeface="Cambria Math" panose="02040503050406030204" pitchFamily="18" charset="0"/>
                                <a:ea typeface="Cambria Math" panose="02040503050406030204" pitchFamily="18" charset="0"/>
                              </a:rPr>
                              <m:t>𝑑</m:t>
                            </m:r>
                            <m:r>
                              <a:rPr lang="en-US" sz="1050" b="0" i="1" smtClean="0">
                                <a:latin typeface="Cambria Math" panose="02040503050406030204" pitchFamily="18" charset="0"/>
                                <a:ea typeface="Cambria Math" panose="02040503050406030204" pitchFamily="18" charset="0"/>
                              </a:rPr>
                              <m:t>𝑥</m:t>
                            </m:r>
                          </m:e>
                        </m:nary>
                      </m:oMath>
                    </m:oMathPara>
                  </a14:m>
                  <a:endParaRPr lang="en-US" sz="1050"/>
                </a:p>
              </p:txBody>
            </p:sp>
          </mc:Choice>
          <mc:Fallback xmlns="">
            <p:sp>
              <p:nvSpPr>
                <p:cNvPr id="186" name="Rectangle 185"/>
                <p:cNvSpPr>
                  <a:spLocks noRot="1" noChangeAspect="1" noMove="1" noResize="1" noEditPoints="1" noAdjustHandles="1" noChangeArrowheads="1" noChangeShapeType="1" noTextEdit="1"/>
                </p:cNvSpPr>
                <p:nvPr/>
              </p:nvSpPr>
              <p:spPr>
                <a:xfrm>
                  <a:off x="6880026" y="3221040"/>
                  <a:ext cx="2283264" cy="627009"/>
                </a:xfrm>
                <a:prstGeom prst="rect">
                  <a:avLst/>
                </a:prstGeom>
                <a:blipFill>
                  <a:blip r:embed="rId3"/>
                  <a:stretch>
                    <a:fillRect t="-139189" b="-206757"/>
                  </a:stretch>
                </a:blipFill>
              </p:spPr>
              <p:txBody>
                <a:bodyPr/>
                <a:lstStyle/>
                <a:p>
                  <a:r>
                    <a:rPr lang="en-US">
                      <a:noFill/>
                    </a:rPr>
                    <a:t> </a:t>
                  </a:r>
                </a:p>
              </p:txBody>
            </p:sp>
          </mc:Fallback>
        </mc:AlternateContent>
        <p:sp>
          <p:nvSpPr>
            <p:cNvPr id="18" name="TextBox 17"/>
            <p:cNvSpPr txBox="1"/>
            <p:nvPr/>
          </p:nvSpPr>
          <p:spPr>
            <a:xfrm>
              <a:off x="6607848" y="3396286"/>
              <a:ext cx="436491" cy="343468"/>
            </a:xfrm>
            <a:prstGeom prst="rect">
              <a:avLst/>
            </a:prstGeom>
            <a:noFill/>
          </p:spPr>
          <p:txBody>
            <a:bodyPr wrap="none" rtlCol="0">
              <a:spAutoFit/>
            </a:bodyPr>
            <a:lstStyle/>
            <a:p>
              <a:r>
                <a:rPr lang="en-US" sz="1000"/>
                <a:t>or</a:t>
              </a:r>
            </a:p>
          </p:txBody>
        </p:sp>
        <p:sp>
          <p:nvSpPr>
            <p:cNvPr id="21" name="TextBox 20"/>
            <p:cNvSpPr txBox="1"/>
            <p:nvPr/>
          </p:nvSpPr>
          <p:spPr>
            <a:xfrm>
              <a:off x="4498812" y="2810883"/>
              <a:ext cx="4483878" cy="429337"/>
            </a:xfrm>
            <a:prstGeom prst="rect">
              <a:avLst/>
            </a:prstGeom>
            <a:noFill/>
          </p:spPr>
          <p:txBody>
            <a:bodyPr wrap="none" rtlCol="0">
              <a:spAutoFit/>
            </a:bodyPr>
            <a:lstStyle/>
            <a:p>
              <a:r>
                <a:rPr lang="en-US" sz="1400"/>
                <a:t>Definition of a Marginal Distribution</a:t>
              </a:r>
            </a:p>
          </p:txBody>
        </p:sp>
        <p:sp>
          <p:nvSpPr>
            <p:cNvPr id="188" name="Freeform 187"/>
            <p:cNvSpPr/>
            <p:nvPr/>
          </p:nvSpPr>
          <p:spPr bwMode="auto">
            <a:xfrm>
              <a:off x="8019422" y="4298477"/>
              <a:ext cx="758651" cy="128347"/>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51" h="128347">
                  <a:moveTo>
                    <a:pt x="758651" y="10591"/>
                  </a:moveTo>
                  <a:cubicBezTo>
                    <a:pt x="668216" y="-6156"/>
                    <a:pt x="257071" y="-1970"/>
                    <a:pt x="130629" y="15615"/>
                  </a:cubicBezTo>
                  <a:lnTo>
                    <a:pt x="0" y="116099"/>
                  </a:lnTo>
                  <a:cubicBezTo>
                    <a:pt x="90435" y="132846"/>
                    <a:pt x="549310" y="132009"/>
                    <a:pt x="673240" y="116099"/>
                  </a:cubicBezTo>
                  <a:lnTo>
                    <a:pt x="758651" y="10591"/>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cxnSp>
          <p:nvCxnSpPr>
            <p:cNvPr id="189" name="Straight Connector 188"/>
            <p:cNvCxnSpPr/>
            <p:nvPr/>
          </p:nvCxnSpPr>
          <p:spPr bwMode="auto">
            <a:xfrm>
              <a:off x="7702176" y="41639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0" name="Straight Connector 189"/>
            <p:cNvCxnSpPr/>
            <p:nvPr/>
          </p:nvCxnSpPr>
          <p:spPr bwMode="auto">
            <a:xfrm>
              <a:off x="7696200" y="48656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1" name="TextBox 190"/>
            <p:cNvSpPr txBox="1"/>
            <p:nvPr/>
          </p:nvSpPr>
          <p:spPr>
            <a:xfrm>
              <a:off x="7696199" y="4843790"/>
              <a:ext cx="438729" cy="279069"/>
            </a:xfrm>
            <a:prstGeom prst="rect">
              <a:avLst/>
            </a:prstGeom>
            <a:noFill/>
          </p:spPr>
          <p:txBody>
            <a:bodyPr wrap="none" rtlCol="0">
              <a:spAutoFit/>
            </a:bodyPr>
            <a:lstStyle/>
            <a:p>
              <a:r>
                <a:rPr lang="en-US" sz="700" b="0"/>
                <a:t>5%</a:t>
              </a:r>
            </a:p>
          </p:txBody>
        </p:sp>
        <p:sp>
          <p:nvSpPr>
            <p:cNvPr id="192" name="TextBox 191"/>
            <p:cNvSpPr txBox="1"/>
            <p:nvPr/>
          </p:nvSpPr>
          <p:spPr>
            <a:xfrm>
              <a:off x="8128520" y="4835379"/>
              <a:ext cx="508047" cy="279069"/>
            </a:xfrm>
            <a:prstGeom prst="rect">
              <a:avLst/>
            </a:prstGeom>
            <a:noFill/>
          </p:spPr>
          <p:txBody>
            <a:bodyPr wrap="none" rtlCol="0">
              <a:spAutoFit/>
            </a:bodyPr>
            <a:lstStyle/>
            <a:p>
              <a:r>
                <a:rPr lang="en-US" sz="700" b="0"/>
                <a:t>10%</a:t>
              </a:r>
            </a:p>
          </p:txBody>
        </p:sp>
        <p:sp>
          <p:nvSpPr>
            <p:cNvPr id="193" name="TextBox 192"/>
            <p:cNvSpPr txBox="1"/>
            <p:nvPr/>
          </p:nvSpPr>
          <p:spPr>
            <a:xfrm>
              <a:off x="8585721" y="4834737"/>
              <a:ext cx="508047" cy="279069"/>
            </a:xfrm>
            <a:prstGeom prst="rect">
              <a:avLst/>
            </a:prstGeom>
            <a:noFill/>
          </p:spPr>
          <p:txBody>
            <a:bodyPr wrap="none" rtlCol="0">
              <a:spAutoFit/>
            </a:bodyPr>
            <a:lstStyle/>
            <a:p>
              <a:r>
                <a:rPr lang="en-US" sz="700" b="0"/>
                <a:t>15%</a:t>
              </a:r>
            </a:p>
          </p:txBody>
        </p:sp>
        <p:cxnSp>
          <p:nvCxnSpPr>
            <p:cNvPr id="195" name="Straight Connector 194"/>
            <p:cNvCxnSpPr/>
            <p:nvPr/>
          </p:nvCxnSpPr>
          <p:spPr bwMode="auto">
            <a:xfrm>
              <a:off x="7702176" y="41700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6" name="Straight Connector 195"/>
            <p:cNvCxnSpPr/>
            <p:nvPr/>
          </p:nvCxnSpPr>
          <p:spPr bwMode="auto">
            <a:xfrm>
              <a:off x="7696200" y="48717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7" name="Oval 196"/>
            <p:cNvSpPr/>
            <p:nvPr/>
          </p:nvSpPr>
          <p:spPr bwMode="auto">
            <a:xfrm rot="20139743">
              <a:off x="7910725" y="422270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98" name="TextBox 197"/>
            <p:cNvSpPr txBox="1"/>
            <p:nvPr/>
          </p:nvSpPr>
          <p:spPr>
            <a:xfrm>
              <a:off x="6816953" y="4740619"/>
              <a:ext cx="626563" cy="279069"/>
            </a:xfrm>
            <a:prstGeom prst="rect">
              <a:avLst/>
            </a:prstGeom>
            <a:noFill/>
          </p:spPr>
          <p:txBody>
            <a:bodyPr wrap="none" rtlCol="0">
              <a:spAutoFit/>
            </a:bodyPr>
            <a:lstStyle/>
            <a:p>
              <a:r>
                <a:rPr lang="en-US" sz="700" b="0"/>
                <a:t>10 mD</a:t>
              </a:r>
            </a:p>
          </p:txBody>
        </p:sp>
        <p:sp>
          <p:nvSpPr>
            <p:cNvPr id="199" name="TextBox 198"/>
            <p:cNvSpPr txBox="1"/>
            <p:nvPr/>
          </p:nvSpPr>
          <p:spPr>
            <a:xfrm>
              <a:off x="6740752" y="4443513"/>
              <a:ext cx="695883" cy="279069"/>
            </a:xfrm>
            <a:prstGeom prst="rect">
              <a:avLst/>
            </a:prstGeom>
            <a:noFill/>
          </p:spPr>
          <p:txBody>
            <a:bodyPr wrap="none" rtlCol="0">
              <a:spAutoFit/>
            </a:bodyPr>
            <a:lstStyle/>
            <a:p>
              <a:r>
                <a:rPr lang="en-US" sz="700" b="0"/>
                <a:t>100 mD</a:t>
              </a:r>
            </a:p>
          </p:txBody>
        </p:sp>
        <p:sp>
          <p:nvSpPr>
            <p:cNvPr id="200" name="TextBox 199"/>
            <p:cNvSpPr txBox="1"/>
            <p:nvPr/>
          </p:nvSpPr>
          <p:spPr>
            <a:xfrm>
              <a:off x="6629402" y="4138713"/>
              <a:ext cx="800981" cy="279069"/>
            </a:xfrm>
            <a:prstGeom prst="rect">
              <a:avLst/>
            </a:prstGeom>
            <a:noFill/>
          </p:spPr>
          <p:txBody>
            <a:bodyPr wrap="none" rtlCol="0">
              <a:spAutoFit/>
            </a:bodyPr>
            <a:lstStyle/>
            <a:p>
              <a:r>
                <a:rPr lang="en-US" sz="700" b="0"/>
                <a:t>1,000 mD</a:t>
              </a:r>
            </a:p>
          </p:txBody>
        </p:sp>
        <p:sp>
          <p:nvSpPr>
            <p:cNvPr id="202" name="Rectangle 201"/>
            <p:cNvSpPr/>
            <p:nvPr/>
          </p:nvSpPr>
          <p:spPr bwMode="auto">
            <a:xfrm>
              <a:off x="7696200" y="4314409"/>
              <a:ext cx="1249563" cy="105191"/>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04" name="Freeform 203"/>
            <p:cNvSpPr/>
            <p:nvPr/>
          </p:nvSpPr>
          <p:spPr bwMode="auto">
            <a:xfrm rot="16200000">
              <a:off x="5708870" y="4347524"/>
              <a:ext cx="460271" cy="164560"/>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 name="connsiteX0" fmla="*/ 758651 w 833585"/>
                <a:gd name="connsiteY0" fmla="*/ 14899 h 183742"/>
                <a:gd name="connsiteX1" fmla="*/ 130629 w 833585"/>
                <a:gd name="connsiteY1" fmla="*/ 19923 h 183742"/>
                <a:gd name="connsiteX2" fmla="*/ 0 w 833585"/>
                <a:gd name="connsiteY2" fmla="*/ 120407 h 183742"/>
                <a:gd name="connsiteX3" fmla="*/ 833585 w 833585"/>
                <a:gd name="connsiteY3" fmla="*/ 181078 h 183742"/>
                <a:gd name="connsiteX4" fmla="*/ 758651 w 833585"/>
                <a:gd name="connsiteY4" fmla="*/ 14899 h 183742"/>
                <a:gd name="connsiteX0" fmla="*/ 741317 w 890629"/>
                <a:gd name="connsiteY0" fmla="*/ 10896 h 198384"/>
                <a:gd name="connsiteX1" fmla="*/ 130629 w 890629"/>
                <a:gd name="connsiteY1" fmla="*/ 33252 h 198384"/>
                <a:gd name="connsiteX2" fmla="*/ 0 w 890629"/>
                <a:gd name="connsiteY2" fmla="*/ 133736 h 198384"/>
                <a:gd name="connsiteX3" fmla="*/ 833585 w 890629"/>
                <a:gd name="connsiteY3" fmla="*/ 194407 h 198384"/>
                <a:gd name="connsiteX4" fmla="*/ 741317 w 890629"/>
                <a:gd name="connsiteY4" fmla="*/ 10896 h 198384"/>
                <a:gd name="connsiteX0" fmla="*/ 741317 w 883510"/>
                <a:gd name="connsiteY0" fmla="*/ 21217 h 208705"/>
                <a:gd name="connsiteX1" fmla="*/ 347312 w 883510"/>
                <a:gd name="connsiteY1" fmla="*/ 17574 h 208705"/>
                <a:gd name="connsiteX2" fmla="*/ 0 w 883510"/>
                <a:gd name="connsiteY2" fmla="*/ 144057 h 208705"/>
                <a:gd name="connsiteX3" fmla="*/ 833585 w 883510"/>
                <a:gd name="connsiteY3" fmla="*/ 204728 h 208705"/>
                <a:gd name="connsiteX4" fmla="*/ 741317 w 883510"/>
                <a:gd name="connsiteY4" fmla="*/ 21217 h 208705"/>
                <a:gd name="connsiteX0" fmla="*/ 410780 w 525983"/>
                <a:gd name="connsiteY0" fmla="*/ 23096 h 215024"/>
                <a:gd name="connsiteX1" fmla="*/ 16775 w 525983"/>
                <a:gd name="connsiteY1" fmla="*/ 19453 h 215024"/>
                <a:gd name="connsiteX2" fmla="*/ 42157 w 525983"/>
                <a:gd name="connsiteY2" fmla="*/ 176275 h 215024"/>
                <a:gd name="connsiteX3" fmla="*/ 503048 w 525983"/>
                <a:gd name="connsiteY3" fmla="*/ 206607 h 215024"/>
                <a:gd name="connsiteX4" fmla="*/ 410780 w 525983"/>
                <a:gd name="connsiteY4" fmla="*/ 23096 h 215024"/>
                <a:gd name="connsiteX0" fmla="*/ 394005 w 509208"/>
                <a:gd name="connsiteY0" fmla="*/ 23096 h 215024"/>
                <a:gd name="connsiteX1" fmla="*/ 0 w 509208"/>
                <a:gd name="connsiteY1" fmla="*/ 19453 h 215024"/>
                <a:gd name="connsiteX2" fmla="*/ 25382 w 509208"/>
                <a:gd name="connsiteY2" fmla="*/ 176275 h 215024"/>
                <a:gd name="connsiteX3" fmla="*/ 486273 w 509208"/>
                <a:gd name="connsiteY3" fmla="*/ 206607 h 215024"/>
                <a:gd name="connsiteX4" fmla="*/ 394005 w 509208"/>
                <a:gd name="connsiteY4" fmla="*/ 23096 h 215024"/>
                <a:gd name="connsiteX0" fmla="*/ 394005 w 509208"/>
                <a:gd name="connsiteY0" fmla="*/ 3643 h 195571"/>
                <a:gd name="connsiteX1" fmla="*/ 0 w 509208"/>
                <a:gd name="connsiteY1" fmla="*/ 0 h 195571"/>
                <a:gd name="connsiteX2" fmla="*/ 25382 w 509208"/>
                <a:gd name="connsiteY2" fmla="*/ 156822 h 195571"/>
                <a:gd name="connsiteX3" fmla="*/ 486273 w 509208"/>
                <a:gd name="connsiteY3" fmla="*/ 187154 h 195571"/>
                <a:gd name="connsiteX4" fmla="*/ 394005 w 509208"/>
                <a:gd name="connsiteY4" fmla="*/ 3643 h 195571"/>
                <a:gd name="connsiteX0" fmla="*/ 413283 w 526945"/>
                <a:gd name="connsiteY0" fmla="*/ 14355 h 206284"/>
                <a:gd name="connsiteX1" fmla="*/ 19278 w 526945"/>
                <a:gd name="connsiteY1" fmla="*/ 10712 h 206284"/>
                <a:gd name="connsiteX2" fmla="*/ 66328 w 526945"/>
                <a:gd name="connsiteY2" fmla="*/ 167537 h 206284"/>
                <a:gd name="connsiteX3" fmla="*/ 505551 w 526945"/>
                <a:gd name="connsiteY3" fmla="*/ 197866 h 206284"/>
                <a:gd name="connsiteX4" fmla="*/ 413283 w 526945"/>
                <a:gd name="connsiteY4" fmla="*/ 14355 h 206284"/>
                <a:gd name="connsiteX0" fmla="*/ 394005 w 507667"/>
                <a:gd name="connsiteY0" fmla="*/ 14355 h 206284"/>
                <a:gd name="connsiteX1" fmla="*/ 0 w 507667"/>
                <a:gd name="connsiteY1" fmla="*/ 10712 h 206284"/>
                <a:gd name="connsiteX2" fmla="*/ 47050 w 507667"/>
                <a:gd name="connsiteY2" fmla="*/ 167537 h 206284"/>
                <a:gd name="connsiteX3" fmla="*/ 486273 w 507667"/>
                <a:gd name="connsiteY3" fmla="*/ 197866 h 206284"/>
                <a:gd name="connsiteX4" fmla="*/ 394005 w 507667"/>
                <a:gd name="connsiteY4" fmla="*/ 14355 h 206284"/>
                <a:gd name="connsiteX0" fmla="*/ 394005 w 507667"/>
                <a:gd name="connsiteY0" fmla="*/ 3643 h 195572"/>
                <a:gd name="connsiteX1" fmla="*/ 0 w 507667"/>
                <a:gd name="connsiteY1" fmla="*/ 0 h 195572"/>
                <a:gd name="connsiteX2" fmla="*/ 47050 w 507667"/>
                <a:gd name="connsiteY2" fmla="*/ 156825 h 195572"/>
                <a:gd name="connsiteX3" fmla="*/ 486273 w 507667"/>
                <a:gd name="connsiteY3" fmla="*/ 187154 h 195572"/>
                <a:gd name="connsiteX4" fmla="*/ 394005 w 507667"/>
                <a:gd name="connsiteY4" fmla="*/ 3643 h 195572"/>
                <a:gd name="connsiteX0" fmla="*/ 394005 w 485978"/>
                <a:gd name="connsiteY0" fmla="*/ 11378 h 174570"/>
                <a:gd name="connsiteX1" fmla="*/ 0 w 485978"/>
                <a:gd name="connsiteY1" fmla="*/ 7735 h 174570"/>
                <a:gd name="connsiteX2" fmla="*/ 47050 w 485978"/>
                <a:gd name="connsiteY2" fmla="*/ 164560 h 174570"/>
                <a:gd name="connsiteX3" fmla="*/ 460271 w 485978"/>
                <a:gd name="connsiteY3" fmla="*/ 151556 h 174570"/>
                <a:gd name="connsiteX4" fmla="*/ 394005 w 485978"/>
                <a:gd name="connsiteY4" fmla="*/ 11378 h 174570"/>
                <a:gd name="connsiteX0" fmla="*/ 394005 w 485978"/>
                <a:gd name="connsiteY0" fmla="*/ 11378 h 164560"/>
                <a:gd name="connsiteX1" fmla="*/ 0 w 485978"/>
                <a:gd name="connsiteY1" fmla="*/ 7735 h 164560"/>
                <a:gd name="connsiteX2" fmla="*/ 47050 w 485978"/>
                <a:gd name="connsiteY2" fmla="*/ 164560 h 164560"/>
                <a:gd name="connsiteX3" fmla="*/ 460271 w 485978"/>
                <a:gd name="connsiteY3" fmla="*/ 151556 h 164560"/>
                <a:gd name="connsiteX4" fmla="*/ 394005 w 485978"/>
                <a:gd name="connsiteY4" fmla="*/ 11378 h 164560"/>
                <a:gd name="connsiteX0" fmla="*/ 394005 w 460271"/>
                <a:gd name="connsiteY0" fmla="*/ 11378 h 164560"/>
                <a:gd name="connsiteX1" fmla="*/ 0 w 460271"/>
                <a:gd name="connsiteY1" fmla="*/ 7735 h 164560"/>
                <a:gd name="connsiteX2" fmla="*/ 47050 w 460271"/>
                <a:gd name="connsiteY2" fmla="*/ 164560 h 164560"/>
                <a:gd name="connsiteX3" fmla="*/ 460271 w 460271"/>
                <a:gd name="connsiteY3" fmla="*/ 151556 h 164560"/>
                <a:gd name="connsiteX4" fmla="*/ 394005 w 460271"/>
                <a:gd name="connsiteY4" fmla="*/ 11378 h 16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71" h="164560">
                  <a:moveTo>
                    <a:pt x="394005" y="11378"/>
                  </a:moveTo>
                  <a:cubicBezTo>
                    <a:pt x="317293" y="-12592"/>
                    <a:pt x="131335" y="8949"/>
                    <a:pt x="0" y="7735"/>
                  </a:cubicBezTo>
                  <a:lnTo>
                    <a:pt x="47050" y="164560"/>
                  </a:lnTo>
                  <a:lnTo>
                    <a:pt x="460271" y="151556"/>
                  </a:lnTo>
                  <a:lnTo>
                    <a:pt x="394005" y="11378"/>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cxnSp>
          <p:nvCxnSpPr>
            <p:cNvPr id="205" name="Straight Connector 204"/>
            <p:cNvCxnSpPr/>
            <p:nvPr/>
          </p:nvCxnSpPr>
          <p:spPr bwMode="auto">
            <a:xfrm>
              <a:off x="5339976" y="41639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6" name="Straight Connector 205"/>
            <p:cNvCxnSpPr/>
            <p:nvPr/>
          </p:nvCxnSpPr>
          <p:spPr bwMode="auto">
            <a:xfrm>
              <a:off x="5334000" y="48656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7" name="TextBox 206"/>
            <p:cNvSpPr txBox="1"/>
            <p:nvPr/>
          </p:nvSpPr>
          <p:spPr>
            <a:xfrm>
              <a:off x="5334000" y="5114453"/>
              <a:ext cx="438729" cy="279069"/>
            </a:xfrm>
            <a:prstGeom prst="rect">
              <a:avLst/>
            </a:prstGeom>
            <a:noFill/>
          </p:spPr>
          <p:txBody>
            <a:bodyPr wrap="none" rtlCol="0">
              <a:spAutoFit/>
            </a:bodyPr>
            <a:lstStyle/>
            <a:p>
              <a:r>
                <a:rPr lang="en-US" sz="700" b="0"/>
                <a:t>5%</a:t>
              </a:r>
            </a:p>
          </p:txBody>
        </p:sp>
        <p:sp>
          <p:nvSpPr>
            <p:cNvPr id="208" name="TextBox 207"/>
            <p:cNvSpPr txBox="1"/>
            <p:nvPr/>
          </p:nvSpPr>
          <p:spPr>
            <a:xfrm>
              <a:off x="5766320" y="5106042"/>
              <a:ext cx="508047" cy="279069"/>
            </a:xfrm>
            <a:prstGeom prst="rect">
              <a:avLst/>
            </a:prstGeom>
            <a:noFill/>
          </p:spPr>
          <p:txBody>
            <a:bodyPr wrap="none" rtlCol="0">
              <a:spAutoFit/>
            </a:bodyPr>
            <a:lstStyle/>
            <a:p>
              <a:r>
                <a:rPr lang="en-US" sz="700" b="0"/>
                <a:t>10%</a:t>
              </a:r>
            </a:p>
          </p:txBody>
        </p:sp>
        <p:sp>
          <p:nvSpPr>
            <p:cNvPr id="209" name="TextBox 208"/>
            <p:cNvSpPr txBox="1"/>
            <p:nvPr/>
          </p:nvSpPr>
          <p:spPr>
            <a:xfrm>
              <a:off x="6223520" y="5105400"/>
              <a:ext cx="508047" cy="279069"/>
            </a:xfrm>
            <a:prstGeom prst="rect">
              <a:avLst/>
            </a:prstGeom>
            <a:noFill/>
          </p:spPr>
          <p:txBody>
            <a:bodyPr wrap="none" rtlCol="0">
              <a:spAutoFit/>
            </a:bodyPr>
            <a:lstStyle/>
            <a:p>
              <a:r>
                <a:rPr lang="en-US" sz="700" b="0"/>
                <a:t>15%</a:t>
              </a:r>
            </a:p>
          </p:txBody>
        </p:sp>
        <p:cxnSp>
          <p:nvCxnSpPr>
            <p:cNvPr id="210" name="Straight Connector 209"/>
            <p:cNvCxnSpPr/>
            <p:nvPr/>
          </p:nvCxnSpPr>
          <p:spPr bwMode="auto">
            <a:xfrm>
              <a:off x="5339976" y="41700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1" name="Straight Connector 210"/>
            <p:cNvCxnSpPr/>
            <p:nvPr/>
          </p:nvCxnSpPr>
          <p:spPr bwMode="auto">
            <a:xfrm>
              <a:off x="5334000" y="48717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2" name="Oval 211"/>
            <p:cNvSpPr/>
            <p:nvPr/>
          </p:nvSpPr>
          <p:spPr bwMode="auto">
            <a:xfrm rot="20139743">
              <a:off x="5548525" y="422270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13" name="TextBox 212"/>
            <p:cNvSpPr txBox="1"/>
            <p:nvPr/>
          </p:nvSpPr>
          <p:spPr>
            <a:xfrm>
              <a:off x="4751789" y="4740619"/>
              <a:ext cx="626563" cy="279069"/>
            </a:xfrm>
            <a:prstGeom prst="rect">
              <a:avLst/>
            </a:prstGeom>
            <a:noFill/>
          </p:spPr>
          <p:txBody>
            <a:bodyPr wrap="none" rtlCol="0">
              <a:spAutoFit/>
            </a:bodyPr>
            <a:lstStyle/>
            <a:p>
              <a:r>
                <a:rPr lang="en-US" sz="700" b="0"/>
                <a:t>10 mD</a:t>
              </a:r>
            </a:p>
          </p:txBody>
        </p:sp>
        <p:sp>
          <p:nvSpPr>
            <p:cNvPr id="214" name="TextBox 213"/>
            <p:cNvSpPr txBox="1"/>
            <p:nvPr/>
          </p:nvSpPr>
          <p:spPr>
            <a:xfrm>
              <a:off x="4675589" y="4443514"/>
              <a:ext cx="695883" cy="279069"/>
            </a:xfrm>
            <a:prstGeom prst="rect">
              <a:avLst/>
            </a:prstGeom>
            <a:noFill/>
          </p:spPr>
          <p:txBody>
            <a:bodyPr wrap="none" rtlCol="0">
              <a:spAutoFit/>
            </a:bodyPr>
            <a:lstStyle/>
            <a:p>
              <a:r>
                <a:rPr lang="en-US" sz="700" b="0"/>
                <a:t>100 mD</a:t>
              </a:r>
            </a:p>
          </p:txBody>
        </p:sp>
        <p:sp>
          <p:nvSpPr>
            <p:cNvPr id="215" name="TextBox 214"/>
            <p:cNvSpPr txBox="1"/>
            <p:nvPr/>
          </p:nvSpPr>
          <p:spPr>
            <a:xfrm>
              <a:off x="4564237" y="4138713"/>
              <a:ext cx="800981" cy="279069"/>
            </a:xfrm>
            <a:prstGeom prst="rect">
              <a:avLst/>
            </a:prstGeom>
            <a:noFill/>
          </p:spPr>
          <p:txBody>
            <a:bodyPr wrap="none" rtlCol="0">
              <a:spAutoFit/>
            </a:bodyPr>
            <a:lstStyle/>
            <a:p>
              <a:r>
                <a:rPr lang="en-US" sz="700" b="0"/>
                <a:t>1,000 mD</a:t>
              </a:r>
            </a:p>
          </p:txBody>
        </p:sp>
        <p:sp>
          <p:nvSpPr>
            <p:cNvPr id="216" name="Rectangle 215"/>
            <p:cNvSpPr/>
            <p:nvPr/>
          </p:nvSpPr>
          <p:spPr bwMode="auto">
            <a:xfrm rot="16200000">
              <a:off x="5507963" y="4358868"/>
              <a:ext cx="852662" cy="154168"/>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18" name="Freeform 217"/>
            <p:cNvSpPr/>
            <p:nvPr/>
          </p:nvSpPr>
          <p:spPr bwMode="auto">
            <a:xfrm rot="10800000">
              <a:off x="5655035" y="4861420"/>
              <a:ext cx="775501" cy="224354"/>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904315"/>
                <a:gd name="connsiteY0" fmla="*/ 981390 h 981390"/>
                <a:gd name="connsiteX1" fmla="*/ 799793 w 1904315"/>
                <a:gd name="connsiteY1" fmla="*/ 705303 h 981390"/>
                <a:gd name="connsiteX2" fmla="*/ 944648 w 1904315"/>
                <a:gd name="connsiteY2" fmla="*/ 107775 h 981390"/>
                <a:gd name="connsiteX3" fmla="*/ 1189092 w 1904315"/>
                <a:gd name="connsiteY3" fmla="*/ 62507 h 981390"/>
                <a:gd name="connsiteX4" fmla="*/ 1505963 w 1904315"/>
                <a:gd name="connsiteY4" fmla="*/ 768678 h 981390"/>
                <a:gd name="connsiteX5" fmla="*/ 1904315 w 1904315"/>
                <a:gd name="connsiteY5" fmla="*/ 913533 h 981390"/>
                <a:gd name="connsiteX0" fmla="*/ 0 w 1904315"/>
                <a:gd name="connsiteY0" fmla="*/ 973581 h 973581"/>
                <a:gd name="connsiteX1" fmla="*/ 579387 w 1904315"/>
                <a:gd name="connsiteY1" fmla="*/ 521091 h 973581"/>
                <a:gd name="connsiteX2" fmla="*/ 944648 w 1904315"/>
                <a:gd name="connsiteY2" fmla="*/ 99966 h 973581"/>
                <a:gd name="connsiteX3" fmla="*/ 1189092 w 1904315"/>
                <a:gd name="connsiteY3" fmla="*/ 54698 h 973581"/>
                <a:gd name="connsiteX4" fmla="*/ 1505963 w 1904315"/>
                <a:gd name="connsiteY4" fmla="*/ 760869 h 973581"/>
                <a:gd name="connsiteX5" fmla="*/ 1904315 w 1904315"/>
                <a:gd name="connsiteY5" fmla="*/ 905724 h 973581"/>
                <a:gd name="connsiteX0" fmla="*/ 0 w 1904315"/>
                <a:gd name="connsiteY0" fmla="*/ 1011008 h 1011008"/>
                <a:gd name="connsiteX1" fmla="*/ 579387 w 1904315"/>
                <a:gd name="connsiteY1" fmla="*/ 558518 h 1011008"/>
                <a:gd name="connsiteX2" fmla="*/ 779341 w 1904315"/>
                <a:gd name="connsiteY2" fmla="*/ 58992 h 1011008"/>
                <a:gd name="connsiteX3" fmla="*/ 1189092 w 1904315"/>
                <a:gd name="connsiteY3" fmla="*/ 92125 h 1011008"/>
                <a:gd name="connsiteX4" fmla="*/ 1505963 w 1904315"/>
                <a:gd name="connsiteY4" fmla="*/ 798296 h 1011008"/>
                <a:gd name="connsiteX5" fmla="*/ 1904315 w 1904315"/>
                <a:gd name="connsiteY5" fmla="*/ 943151 h 1011008"/>
                <a:gd name="connsiteX0" fmla="*/ 0 w 1904315"/>
                <a:gd name="connsiteY0" fmla="*/ 985757 h 985757"/>
                <a:gd name="connsiteX1" fmla="*/ 579387 w 1904315"/>
                <a:gd name="connsiteY1" fmla="*/ 533267 h 985757"/>
                <a:gd name="connsiteX2" fmla="*/ 779341 w 1904315"/>
                <a:gd name="connsiteY2" fmla="*/ 33741 h 985757"/>
                <a:gd name="connsiteX3" fmla="*/ 1202865 w 1904315"/>
                <a:gd name="connsiteY3" fmla="*/ 125673 h 985757"/>
                <a:gd name="connsiteX4" fmla="*/ 1505963 w 1904315"/>
                <a:gd name="connsiteY4" fmla="*/ 773045 h 985757"/>
                <a:gd name="connsiteX5" fmla="*/ 1904315 w 1904315"/>
                <a:gd name="connsiteY5" fmla="*/ 917900 h 985757"/>
                <a:gd name="connsiteX0" fmla="*/ 0 w 1904315"/>
                <a:gd name="connsiteY0" fmla="*/ 979346 h 979346"/>
                <a:gd name="connsiteX1" fmla="*/ 579387 w 1904315"/>
                <a:gd name="connsiteY1" fmla="*/ 526856 h 979346"/>
                <a:gd name="connsiteX2" fmla="*/ 779341 w 1904315"/>
                <a:gd name="connsiteY2" fmla="*/ 27330 h 979346"/>
                <a:gd name="connsiteX3" fmla="*/ 1202865 w 1904315"/>
                <a:gd name="connsiteY3" fmla="*/ 119262 h 979346"/>
                <a:gd name="connsiteX4" fmla="*/ 1354434 w 1904315"/>
                <a:gd name="connsiteY4" fmla="*/ 570628 h 979346"/>
                <a:gd name="connsiteX5" fmla="*/ 1904315 w 1904315"/>
                <a:gd name="connsiteY5" fmla="*/ 911489 h 979346"/>
                <a:gd name="connsiteX0" fmla="*/ 0 w 1904315"/>
                <a:gd name="connsiteY0" fmla="*/ 977924 h 977924"/>
                <a:gd name="connsiteX1" fmla="*/ 441634 w 1904315"/>
                <a:gd name="connsiteY1" fmla="*/ 505836 h 977924"/>
                <a:gd name="connsiteX2" fmla="*/ 779341 w 1904315"/>
                <a:gd name="connsiteY2" fmla="*/ 25908 h 977924"/>
                <a:gd name="connsiteX3" fmla="*/ 1202865 w 1904315"/>
                <a:gd name="connsiteY3" fmla="*/ 117840 h 977924"/>
                <a:gd name="connsiteX4" fmla="*/ 1354434 w 1904315"/>
                <a:gd name="connsiteY4" fmla="*/ 569206 h 977924"/>
                <a:gd name="connsiteX5" fmla="*/ 1904315 w 1904315"/>
                <a:gd name="connsiteY5" fmla="*/ 910067 h 977924"/>
                <a:gd name="connsiteX0" fmla="*/ 0 w 1904315"/>
                <a:gd name="connsiteY0" fmla="*/ 946748 h 946748"/>
                <a:gd name="connsiteX1" fmla="*/ 441634 w 1904315"/>
                <a:gd name="connsiteY1" fmla="*/ 474660 h 946748"/>
                <a:gd name="connsiteX2" fmla="*/ 682913 w 1904315"/>
                <a:gd name="connsiteY2" fmla="*/ 33934 h 946748"/>
                <a:gd name="connsiteX3" fmla="*/ 1202865 w 1904315"/>
                <a:gd name="connsiteY3" fmla="*/ 86664 h 946748"/>
                <a:gd name="connsiteX4" fmla="*/ 1354434 w 1904315"/>
                <a:gd name="connsiteY4" fmla="*/ 538030 h 946748"/>
                <a:gd name="connsiteX5" fmla="*/ 1904315 w 1904315"/>
                <a:gd name="connsiteY5" fmla="*/ 878891 h 946748"/>
                <a:gd name="connsiteX0" fmla="*/ 0 w 1904315"/>
                <a:gd name="connsiteY0" fmla="*/ 945937 h 945937"/>
                <a:gd name="connsiteX1" fmla="*/ 441634 w 1904315"/>
                <a:gd name="connsiteY1" fmla="*/ 473849 h 945937"/>
                <a:gd name="connsiteX2" fmla="*/ 682913 w 1904315"/>
                <a:gd name="connsiteY2" fmla="*/ 33123 h 945937"/>
                <a:gd name="connsiteX3" fmla="*/ 1202865 w 1904315"/>
                <a:gd name="connsiteY3" fmla="*/ 85853 h 945937"/>
                <a:gd name="connsiteX4" fmla="*/ 1409535 w 1904315"/>
                <a:gd name="connsiteY4" fmla="*/ 517617 h 945937"/>
                <a:gd name="connsiteX5" fmla="*/ 1904315 w 1904315"/>
                <a:gd name="connsiteY5" fmla="*/ 878080 h 945937"/>
                <a:gd name="connsiteX0" fmla="*/ 0 w 1904315"/>
                <a:gd name="connsiteY0" fmla="*/ 986792 h 986792"/>
                <a:gd name="connsiteX1" fmla="*/ 441634 w 1904315"/>
                <a:gd name="connsiteY1" fmla="*/ 514704 h 986792"/>
                <a:gd name="connsiteX2" fmla="*/ 682913 w 1904315"/>
                <a:gd name="connsiteY2" fmla="*/ 73978 h 986792"/>
                <a:gd name="connsiteX3" fmla="*/ 1133988 w 1904315"/>
                <a:gd name="connsiteY3" fmla="*/ 48304 h 986792"/>
                <a:gd name="connsiteX4" fmla="*/ 1409535 w 1904315"/>
                <a:gd name="connsiteY4" fmla="*/ 558472 h 986792"/>
                <a:gd name="connsiteX5" fmla="*/ 1904315 w 1904315"/>
                <a:gd name="connsiteY5" fmla="*/ 918935 h 98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15" h="986792">
                  <a:moveTo>
                    <a:pt x="0" y="986792"/>
                  </a:moveTo>
                  <a:cubicBezTo>
                    <a:pt x="97325" y="946051"/>
                    <a:pt x="327815" y="666840"/>
                    <a:pt x="441634" y="514704"/>
                  </a:cubicBezTo>
                  <a:cubicBezTo>
                    <a:pt x="555453" y="362568"/>
                    <a:pt x="567521" y="151711"/>
                    <a:pt x="682913" y="73978"/>
                  </a:cubicBezTo>
                  <a:cubicBezTo>
                    <a:pt x="798305" y="-3755"/>
                    <a:pt x="1012884" y="-32445"/>
                    <a:pt x="1133988" y="48304"/>
                  </a:cubicBezTo>
                  <a:cubicBezTo>
                    <a:pt x="1255092" y="129053"/>
                    <a:pt x="1281147" y="413367"/>
                    <a:pt x="1409535" y="558472"/>
                  </a:cubicBezTo>
                  <a:cubicBezTo>
                    <a:pt x="1537923" y="703577"/>
                    <a:pt x="1764741" y="917426"/>
                    <a:pt x="1904315" y="918935"/>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200"/>
            </a:p>
          </p:txBody>
        </p:sp>
      </p:grpSp>
      <p:sp>
        <p:nvSpPr>
          <p:cNvPr id="3" name="Rectangle 2"/>
          <p:cNvSpPr/>
          <p:nvPr/>
        </p:nvSpPr>
        <p:spPr bwMode="auto">
          <a:xfrm>
            <a:off x="228600" y="2605812"/>
            <a:ext cx="3541775" cy="1974623"/>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nvGrpSpPr>
          <p:cNvPr id="7" name="Group 6"/>
          <p:cNvGrpSpPr/>
          <p:nvPr/>
        </p:nvGrpSpPr>
        <p:grpSpPr>
          <a:xfrm>
            <a:off x="228600" y="4648199"/>
            <a:ext cx="4190997" cy="1972115"/>
            <a:chOff x="228600" y="4648200"/>
            <a:chExt cx="4544611" cy="2138511"/>
          </a:xfrm>
        </p:grpSpPr>
        <p:sp>
          <p:nvSpPr>
            <p:cNvPr id="52" name="Freeform 51"/>
            <p:cNvSpPr/>
            <p:nvPr/>
          </p:nvSpPr>
          <p:spPr bwMode="auto">
            <a:xfrm rot="16200000">
              <a:off x="2887295" y="5702265"/>
              <a:ext cx="700946" cy="268938"/>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881640"/>
                <a:gd name="connsiteY0" fmla="*/ 922587 h 1013381"/>
                <a:gd name="connsiteX1" fmla="*/ 262551 w 1881640"/>
                <a:gd name="connsiteY1" fmla="*/ 705303 h 1013381"/>
                <a:gd name="connsiteX2" fmla="*/ 407406 w 1881640"/>
                <a:gd name="connsiteY2" fmla="*/ 107775 h 1013381"/>
                <a:gd name="connsiteX3" fmla="*/ 651850 w 1881640"/>
                <a:gd name="connsiteY3" fmla="*/ 62507 h 1013381"/>
                <a:gd name="connsiteX4" fmla="*/ 968721 w 1881640"/>
                <a:gd name="connsiteY4" fmla="*/ 768678 h 1013381"/>
                <a:gd name="connsiteX5" fmla="*/ 1881641 w 1881640"/>
                <a:gd name="connsiteY5" fmla="*/ 1013382 h 1013381"/>
                <a:gd name="connsiteX0" fmla="*/ 0 w 1881640"/>
                <a:gd name="connsiteY0" fmla="*/ 915410 h 1006204"/>
                <a:gd name="connsiteX1" fmla="*/ 262551 w 1881640"/>
                <a:gd name="connsiteY1" fmla="*/ 698126 h 1006204"/>
                <a:gd name="connsiteX2" fmla="*/ 407406 w 1881640"/>
                <a:gd name="connsiteY2" fmla="*/ 100598 h 1006204"/>
                <a:gd name="connsiteX3" fmla="*/ 651850 w 1881640"/>
                <a:gd name="connsiteY3" fmla="*/ 55330 h 1006204"/>
                <a:gd name="connsiteX4" fmla="*/ 1179227 w 1881640"/>
                <a:gd name="connsiteY4" fmla="*/ 661662 h 1006204"/>
                <a:gd name="connsiteX5" fmla="*/ 1881641 w 1881640"/>
                <a:gd name="connsiteY5" fmla="*/ 1006205 h 1006204"/>
                <a:gd name="connsiteX0" fmla="*/ 0 w 1905030"/>
                <a:gd name="connsiteY0" fmla="*/ 915410 h 915410"/>
                <a:gd name="connsiteX1" fmla="*/ 262551 w 1905030"/>
                <a:gd name="connsiteY1" fmla="*/ 698126 h 915410"/>
                <a:gd name="connsiteX2" fmla="*/ 407406 w 1905030"/>
                <a:gd name="connsiteY2" fmla="*/ 100598 h 915410"/>
                <a:gd name="connsiteX3" fmla="*/ 651850 w 1905030"/>
                <a:gd name="connsiteY3" fmla="*/ 55330 h 915410"/>
                <a:gd name="connsiteX4" fmla="*/ 1179227 w 1905030"/>
                <a:gd name="connsiteY4" fmla="*/ 661662 h 915410"/>
                <a:gd name="connsiteX5" fmla="*/ 1905030 w 1905030"/>
                <a:gd name="connsiteY5" fmla="*/ 839805 h 915410"/>
                <a:gd name="connsiteX0" fmla="*/ 0 w 1928417"/>
                <a:gd name="connsiteY0" fmla="*/ 915410 h 939654"/>
                <a:gd name="connsiteX1" fmla="*/ 262551 w 1928417"/>
                <a:gd name="connsiteY1" fmla="*/ 698126 h 939654"/>
                <a:gd name="connsiteX2" fmla="*/ 407406 w 1928417"/>
                <a:gd name="connsiteY2" fmla="*/ 100598 h 939654"/>
                <a:gd name="connsiteX3" fmla="*/ 651850 w 1928417"/>
                <a:gd name="connsiteY3" fmla="*/ 55330 h 939654"/>
                <a:gd name="connsiteX4" fmla="*/ 1179227 w 1928417"/>
                <a:gd name="connsiteY4" fmla="*/ 661662 h 939654"/>
                <a:gd name="connsiteX5" fmla="*/ 1928418 w 1928417"/>
                <a:gd name="connsiteY5" fmla="*/ 939653 h 93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417" h="939654">
                  <a:moveTo>
                    <a:pt x="0" y="915410"/>
                  </a:moveTo>
                  <a:cubicBezTo>
                    <a:pt x="97325" y="874669"/>
                    <a:pt x="194650" y="833928"/>
                    <a:pt x="262551" y="698126"/>
                  </a:cubicBezTo>
                  <a:cubicBezTo>
                    <a:pt x="330452" y="562324"/>
                    <a:pt x="342523" y="207731"/>
                    <a:pt x="407406" y="100598"/>
                  </a:cubicBezTo>
                  <a:cubicBezTo>
                    <a:pt x="472289" y="-6535"/>
                    <a:pt x="523213" y="-38181"/>
                    <a:pt x="651850" y="55330"/>
                  </a:cubicBezTo>
                  <a:cubicBezTo>
                    <a:pt x="780487" y="148841"/>
                    <a:pt x="966466" y="514275"/>
                    <a:pt x="1179227" y="661662"/>
                  </a:cubicBezTo>
                  <a:cubicBezTo>
                    <a:pt x="1391988" y="809049"/>
                    <a:pt x="1788844" y="938144"/>
                    <a:pt x="1928418" y="939653"/>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300"/>
            </a:p>
          </p:txBody>
        </p:sp>
        <p:sp>
          <p:nvSpPr>
            <p:cNvPr id="55" name="TextBox 54"/>
            <p:cNvSpPr txBox="1"/>
            <p:nvPr/>
          </p:nvSpPr>
          <p:spPr>
            <a:xfrm>
              <a:off x="2133600" y="5072472"/>
              <a:ext cx="325730" cy="261610"/>
            </a:xfrm>
            <a:prstGeom prst="rect">
              <a:avLst/>
            </a:prstGeom>
            <a:noFill/>
          </p:spPr>
          <p:txBody>
            <a:bodyPr wrap="none" rtlCol="0">
              <a:spAutoFit/>
            </a:bodyPr>
            <a:lstStyle/>
            <a:p>
              <a:r>
                <a:rPr lang="en-US" sz="1050"/>
                <a:t>or</a:t>
              </a:r>
            </a:p>
          </p:txBody>
        </p:sp>
        <p:sp>
          <p:nvSpPr>
            <p:cNvPr id="56" name="TextBox 55"/>
            <p:cNvSpPr txBox="1"/>
            <p:nvPr/>
          </p:nvSpPr>
          <p:spPr>
            <a:xfrm>
              <a:off x="523008" y="4650134"/>
              <a:ext cx="3461204" cy="307777"/>
            </a:xfrm>
            <a:prstGeom prst="rect">
              <a:avLst/>
            </a:prstGeom>
            <a:noFill/>
          </p:spPr>
          <p:txBody>
            <a:bodyPr wrap="none" rtlCol="0">
              <a:spAutoFit/>
            </a:bodyPr>
            <a:lstStyle/>
            <a:p>
              <a:r>
                <a:rPr lang="en-US" sz="1400"/>
                <a:t>Definition of a Conditional Distribution</a:t>
              </a:r>
            </a:p>
          </p:txBody>
        </p:sp>
        <p:sp>
          <p:nvSpPr>
            <p:cNvPr id="57" name="Freeform 56"/>
            <p:cNvSpPr/>
            <p:nvPr/>
          </p:nvSpPr>
          <p:spPr bwMode="auto">
            <a:xfrm>
              <a:off x="3669037" y="5703968"/>
              <a:ext cx="758651" cy="168343"/>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51" h="128347">
                  <a:moveTo>
                    <a:pt x="758651" y="10591"/>
                  </a:moveTo>
                  <a:cubicBezTo>
                    <a:pt x="668216" y="-6156"/>
                    <a:pt x="257071" y="-1970"/>
                    <a:pt x="130629" y="15615"/>
                  </a:cubicBezTo>
                  <a:lnTo>
                    <a:pt x="0" y="116099"/>
                  </a:lnTo>
                  <a:cubicBezTo>
                    <a:pt x="90435" y="132846"/>
                    <a:pt x="549310" y="132009"/>
                    <a:pt x="673240" y="116099"/>
                  </a:cubicBezTo>
                  <a:lnTo>
                    <a:pt x="758651" y="10591"/>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cxnSp>
          <p:nvCxnSpPr>
            <p:cNvPr id="58" name="Straight Connector 57"/>
            <p:cNvCxnSpPr/>
            <p:nvPr/>
          </p:nvCxnSpPr>
          <p:spPr bwMode="auto">
            <a:xfrm>
              <a:off x="3366539" y="556945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Straight Connector 58"/>
            <p:cNvCxnSpPr/>
            <p:nvPr/>
          </p:nvCxnSpPr>
          <p:spPr bwMode="auto">
            <a:xfrm>
              <a:off x="3360563" y="627116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0" name="TextBox 59"/>
            <p:cNvSpPr txBox="1"/>
            <p:nvPr/>
          </p:nvSpPr>
          <p:spPr>
            <a:xfrm>
              <a:off x="3360563" y="6249281"/>
              <a:ext cx="333746" cy="215444"/>
            </a:xfrm>
            <a:prstGeom prst="rect">
              <a:avLst/>
            </a:prstGeom>
            <a:noFill/>
          </p:spPr>
          <p:txBody>
            <a:bodyPr wrap="none" rtlCol="0">
              <a:spAutoFit/>
            </a:bodyPr>
            <a:lstStyle/>
            <a:p>
              <a:r>
                <a:rPr lang="en-US" sz="800" b="0"/>
                <a:t>5%</a:t>
              </a:r>
            </a:p>
          </p:txBody>
        </p:sp>
        <p:sp>
          <p:nvSpPr>
            <p:cNvPr id="61" name="TextBox 60"/>
            <p:cNvSpPr txBox="1"/>
            <p:nvPr/>
          </p:nvSpPr>
          <p:spPr>
            <a:xfrm>
              <a:off x="3792883" y="6240870"/>
              <a:ext cx="391454" cy="215444"/>
            </a:xfrm>
            <a:prstGeom prst="rect">
              <a:avLst/>
            </a:prstGeom>
            <a:noFill/>
          </p:spPr>
          <p:txBody>
            <a:bodyPr wrap="none" rtlCol="0">
              <a:spAutoFit/>
            </a:bodyPr>
            <a:lstStyle/>
            <a:p>
              <a:r>
                <a:rPr lang="en-US" sz="800" b="0"/>
                <a:t>10%</a:t>
              </a:r>
            </a:p>
          </p:txBody>
        </p:sp>
        <p:sp>
          <p:nvSpPr>
            <p:cNvPr id="62" name="TextBox 61"/>
            <p:cNvSpPr txBox="1"/>
            <p:nvPr/>
          </p:nvSpPr>
          <p:spPr>
            <a:xfrm>
              <a:off x="4250083" y="6240228"/>
              <a:ext cx="391454" cy="215444"/>
            </a:xfrm>
            <a:prstGeom prst="rect">
              <a:avLst/>
            </a:prstGeom>
            <a:noFill/>
          </p:spPr>
          <p:txBody>
            <a:bodyPr wrap="none" rtlCol="0">
              <a:spAutoFit/>
            </a:bodyPr>
            <a:lstStyle/>
            <a:p>
              <a:r>
                <a:rPr lang="en-US" sz="800" b="0"/>
                <a:t>15%</a:t>
              </a:r>
            </a:p>
          </p:txBody>
        </p:sp>
        <p:cxnSp>
          <p:nvCxnSpPr>
            <p:cNvPr id="63" name="Straight Connector 62"/>
            <p:cNvCxnSpPr/>
            <p:nvPr/>
          </p:nvCxnSpPr>
          <p:spPr bwMode="auto">
            <a:xfrm>
              <a:off x="3366539" y="557549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a:off x="3360563" y="627720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5" name="Oval 64"/>
            <p:cNvSpPr/>
            <p:nvPr/>
          </p:nvSpPr>
          <p:spPr bwMode="auto">
            <a:xfrm rot="20139743">
              <a:off x="3575088" y="5628196"/>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sp>
          <p:nvSpPr>
            <p:cNvPr id="66" name="TextBox 65"/>
            <p:cNvSpPr txBox="1"/>
            <p:nvPr/>
          </p:nvSpPr>
          <p:spPr>
            <a:xfrm>
              <a:off x="2481315" y="6146111"/>
              <a:ext cx="487634" cy="215444"/>
            </a:xfrm>
            <a:prstGeom prst="rect">
              <a:avLst/>
            </a:prstGeom>
            <a:noFill/>
          </p:spPr>
          <p:txBody>
            <a:bodyPr wrap="none" rtlCol="0">
              <a:spAutoFit/>
            </a:bodyPr>
            <a:lstStyle/>
            <a:p>
              <a:r>
                <a:rPr lang="en-US" sz="800" b="0"/>
                <a:t>10 mD</a:t>
              </a:r>
            </a:p>
          </p:txBody>
        </p:sp>
        <p:sp>
          <p:nvSpPr>
            <p:cNvPr id="67" name="TextBox 66"/>
            <p:cNvSpPr txBox="1"/>
            <p:nvPr/>
          </p:nvSpPr>
          <p:spPr>
            <a:xfrm>
              <a:off x="2405115" y="5849005"/>
              <a:ext cx="545342" cy="215444"/>
            </a:xfrm>
            <a:prstGeom prst="rect">
              <a:avLst/>
            </a:prstGeom>
            <a:noFill/>
          </p:spPr>
          <p:txBody>
            <a:bodyPr wrap="none" rtlCol="0">
              <a:spAutoFit/>
            </a:bodyPr>
            <a:lstStyle/>
            <a:p>
              <a:r>
                <a:rPr lang="en-US" sz="800" b="0"/>
                <a:t>100 mD</a:t>
              </a:r>
            </a:p>
          </p:txBody>
        </p:sp>
        <p:sp>
          <p:nvSpPr>
            <p:cNvPr id="68" name="TextBox 67"/>
            <p:cNvSpPr txBox="1"/>
            <p:nvPr/>
          </p:nvSpPr>
          <p:spPr>
            <a:xfrm>
              <a:off x="2293763" y="5544205"/>
              <a:ext cx="631904" cy="215444"/>
            </a:xfrm>
            <a:prstGeom prst="rect">
              <a:avLst/>
            </a:prstGeom>
            <a:noFill/>
          </p:spPr>
          <p:txBody>
            <a:bodyPr wrap="none" rtlCol="0">
              <a:spAutoFit/>
            </a:bodyPr>
            <a:lstStyle/>
            <a:p>
              <a:r>
                <a:rPr lang="en-US" sz="800" b="0"/>
                <a:t>1,000 mD</a:t>
              </a:r>
            </a:p>
          </p:txBody>
        </p:sp>
        <p:sp>
          <p:nvSpPr>
            <p:cNvPr id="69" name="Rectangle 68"/>
            <p:cNvSpPr/>
            <p:nvPr/>
          </p:nvSpPr>
          <p:spPr bwMode="auto">
            <a:xfrm>
              <a:off x="3360563" y="5719900"/>
              <a:ext cx="1249563" cy="142708"/>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sp>
          <p:nvSpPr>
            <p:cNvPr id="70" name="Freeform 69"/>
            <p:cNvSpPr/>
            <p:nvPr/>
          </p:nvSpPr>
          <p:spPr bwMode="auto">
            <a:xfrm rot="16200000">
              <a:off x="1373233" y="5753015"/>
              <a:ext cx="460271" cy="164560"/>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 name="connsiteX0" fmla="*/ 758651 w 833585"/>
                <a:gd name="connsiteY0" fmla="*/ 14899 h 183742"/>
                <a:gd name="connsiteX1" fmla="*/ 130629 w 833585"/>
                <a:gd name="connsiteY1" fmla="*/ 19923 h 183742"/>
                <a:gd name="connsiteX2" fmla="*/ 0 w 833585"/>
                <a:gd name="connsiteY2" fmla="*/ 120407 h 183742"/>
                <a:gd name="connsiteX3" fmla="*/ 833585 w 833585"/>
                <a:gd name="connsiteY3" fmla="*/ 181078 h 183742"/>
                <a:gd name="connsiteX4" fmla="*/ 758651 w 833585"/>
                <a:gd name="connsiteY4" fmla="*/ 14899 h 183742"/>
                <a:gd name="connsiteX0" fmla="*/ 741317 w 890629"/>
                <a:gd name="connsiteY0" fmla="*/ 10896 h 198384"/>
                <a:gd name="connsiteX1" fmla="*/ 130629 w 890629"/>
                <a:gd name="connsiteY1" fmla="*/ 33252 h 198384"/>
                <a:gd name="connsiteX2" fmla="*/ 0 w 890629"/>
                <a:gd name="connsiteY2" fmla="*/ 133736 h 198384"/>
                <a:gd name="connsiteX3" fmla="*/ 833585 w 890629"/>
                <a:gd name="connsiteY3" fmla="*/ 194407 h 198384"/>
                <a:gd name="connsiteX4" fmla="*/ 741317 w 890629"/>
                <a:gd name="connsiteY4" fmla="*/ 10896 h 198384"/>
                <a:gd name="connsiteX0" fmla="*/ 741317 w 883510"/>
                <a:gd name="connsiteY0" fmla="*/ 21217 h 208705"/>
                <a:gd name="connsiteX1" fmla="*/ 347312 w 883510"/>
                <a:gd name="connsiteY1" fmla="*/ 17574 h 208705"/>
                <a:gd name="connsiteX2" fmla="*/ 0 w 883510"/>
                <a:gd name="connsiteY2" fmla="*/ 144057 h 208705"/>
                <a:gd name="connsiteX3" fmla="*/ 833585 w 883510"/>
                <a:gd name="connsiteY3" fmla="*/ 204728 h 208705"/>
                <a:gd name="connsiteX4" fmla="*/ 741317 w 883510"/>
                <a:gd name="connsiteY4" fmla="*/ 21217 h 208705"/>
                <a:gd name="connsiteX0" fmla="*/ 410780 w 525983"/>
                <a:gd name="connsiteY0" fmla="*/ 23096 h 215024"/>
                <a:gd name="connsiteX1" fmla="*/ 16775 w 525983"/>
                <a:gd name="connsiteY1" fmla="*/ 19453 h 215024"/>
                <a:gd name="connsiteX2" fmla="*/ 42157 w 525983"/>
                <a:gd name="connsiteY2" fmla="*/ 176275 h 215024"/>
                <a:gd name="connsiteX3" fmla="*/ 503048 w 525983"/>
                <a:gd name="connsiteY3" fmla="*/ 206607 h 215024"/>
                <a:gd name="connsiteX4" fmla="*/ 410780 w 525983"/>
                <a:gd name="connsiteY4" fmla="*/ 23096 h 215024"/>
                <a:gd name="connsiteX0" fmla="*/ 394005 w 509208"/>
                <a:gd name="connsiteY0" fmla="*/ 23096 h 215024"/>
                <a:gd name="connsiteX1" fmla="*/ 0 w 509208"/>
                <a:gd name="connsiteY1" fmla="*/ 19453 h 215024"/>
                <a:gd name="connsiteX2" fmla="*/ 25382 w 509208"/>
                <a:gd name="connsiteY2" fmla="*/ 176275 h 215024"/>
                <a:gd name="connsiteX3" fmla="*/ 486273 w 509208"/>
                <a:gd name="connsiteY3" fmla="*/ 206607 h 215024"/>
                <a:gd name="connsiteX4" fmla="*/ 394005 w 509208"/>
                <a:gd name="connsiteY4" fmla="*/ 23096 h 215024"/>
                <a:gd name="connsiteX0" fmla="*/ 394005 w 509208"/>
                <a:gd name="connsiteY0" fmla="*/ 3643 h 195571"/>
                <a:gd name="connsiteX1" fmla="*/ 0 w 509208"/>
                <a:gd name="connsiteY1" fmla="*/ 0 h 195571"/>
                <a:gd name="connsiteX2" fmla="*/ 25382 w 509208"/>
                <a:gd name="connsiteY2" fmla="*/ 156822 h 195571"/>
                <a:gd name="connsiteX3" fmla="*/ 486273 w 509208"/>
                <a:gd name="connsiteY3" fmla="*/ 187154 h 195571"/>
                <a:gd name="connsiteX4" fmla="*/ 394005 w 509208"/>
                <a:gd name="connsiteY4" fmla="*/ 3643 h 195571"/>
                <a:gd name="connsiteX0" fmla="*/ 413283 w 526945"/>
                <a:gd name="connsiteY0" fmla="*/ 14355 h 206284"/>
                <a:gd name="connsiteX1" fmla="*/ 19278 w 526945"/>
                <a:gd name="connsiteY1" fmla="*/ 10712 h 206284"/>
                <a:gd name="connsiteX2" fmla="*/ 66328 w 526945"/>
                <a:gd name="connsiteY2" fmla="*/ 167537 h 206284"/>
                <a:gd name="connsiteX3" fmla="*/ 505551 w 526945"/>
                <a:gd name="connsiteY3" fmla="*/ 197866 h 206284"/>
                <a:gd name="connsiteX4" fmla="*/ 413283 w 526945"/>
                <a:gd name="connsiteY4" fmla="*/ 14355 h 206284"/>
                <a:gd name="connsiteX0" fmla="*/ 394005 w 507667"/>
                <a:gd name="connsiteY0" fmla="*/ 14355 h 206284"/>
                <a:gd name="connsiteX1" fmla="*/ 0 w 507667"/>
                <a:gd name="connsiteY1" fmla="*/ 10712 h 206284"/>
                <a:gd name="connsiteX2" fmla="*/ 47050 w 507667"/>
                <a:gd name="connsiteY2" fmla="*/ 167537 h 206284"/>
                <a:gd name="connsiteX3" fmla="*/ 486273 w 507667"/>
                <a:gd name="connsiteY3" fmla="*/ 197866 h 206284"/>
                <a:gd name="connsiteX4" fmla="*/ 394005 w 507667"/>
                <a:gd name="connsiteY4" fmla="*/ 14355 h 206284"/>
                <a:gd name="connsiteX0" fmla="*/ 394005 w 507667"/>
                <a:gd name="connsiteY0" fmla="*/ 3643 h 195572"/>
                <a:gd name="connsiteX1" fmla="*/ 0 w 507667"/>
                <a:gd name="connsiteY1" fmla="*/ 0 h 195572"/>
                <a:gd name="connsiteX2" fmla="*/ 47050 w 507667"/>
                <a:gd name="connsiteY2" fmla="*/ 156825 h 195572"/>
                <a:gd name="connsiteX3" fmla="*/ 486273 w 507667"/>
                <a:gd name="connsiteY3" fmla="*/ 187154 h 195572"/>
                <a:gd name="connsiteX4" fmla="*/ 394005 w 507667"/>
                <a:gd name="connsiteY4" fmla="*/ 3643 h 195572"/>
                <a:gd name="connsiteX0" fmla="*/ 394005 w 485978"/>
                <a:gd name="connsiteY0" fmla="*/ 11378 h 174570"/>
                <a:gd name="connsiteX1" fmla="*/ 0 w 485978"/>
                <a:gd name="connsiteY1" fmla="*/ 7735 h 174570"/>
                <a:gd name="connsiteX2" fmla="*/ 47050 w 485978"/>
                <a:gd name="connsiteY2" fmla="*/ 164560 h 174570"/>
                <a:gd name="connsiteX3" fmla="*/ 460271 w 485978"/>
                <a:gd name="connsiteY3" fmla="*/ 151556 h 174570"/>
                <a:gd name="connsiteX4" fmla="*/ 394005 w 485978"/>
                <a:gd name="connsiteY4" fmla="*/ 11378 h 174570"/>
                <a:gd name="connsiteX0" fmla="*/ 394005 w 485978"/>
                <a:gd name="connsiteY0" fmla="*/ 11378 h 164560"/>
                <a:gd name="connsiteX1" fmla="*/ 0 w 485978"/>
                <a:gd name="connsiteY1" fmla="*/ 7735 h 164560"/>
                <a:gd name="connsiteX2" fmla="*/ 47050 w 485978"/>
                <a:gd name="connsiteY2" fmla="*/ 164560 h 164560"/>
                <a:gd name="connsiteX3" fmla="*/ 460271 w 485978"/>
                <a:gd name="connsiteY3" fmla="*/ 151556 h 164560"/>
                <a:gd name="connsiteX4" fmla="*/ 394005 w 485978"/>
                <a:gd name="connsiteY4" fmla="*/ 11378 h 164560"/>
                <a:gd name="connsiteX0" fmla="*/ 394005 w 460271"/>
                <a:gd name="connsiteY0" fmla="*/ 11378 h 164560"/>
                <a:gd name="connsiteX1" fmla="*/ 0 w 460271"/>
                <a:gd name="connsiteY1" fmla="*/ 7735 h 164560"/>
                <a:gd name="connsiteX2" fmla="*/ 47050 w 460271"/>
                <a:gd name="connsiteY2" fmla="*/ 164560 h 164560"/>
                <a:gd name="connsiteX3" fmla="*/ 460271 w 460271"/>
                <a:gd name="connsiteY3" fmla="*/ 151556 h 164560"/>
                <a:gd name="connsiteX4" fmla="*/ 394005 w 460271"/>
                <a:gd name="connsiteY4" fmla="*/ 11378 h 16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71" h="164560">
                  <a:moveTo>
                    <a:pt x="394005" y="11378"/>
                  </a:moveTo>
                  <a:cubicBezTo>
                    <a:pt x="317293" y="-12592"/>
                    <a:pt x="131335" y="8949"/>
                    <a:pt x="0" y="7735"/>
                  </a:cubicBezTo>
                  <a:lnTo>
                    <a:pt x="47050" y="164560"/>
                  </a:lnTo>
                  <a:lnTo>
                    <a:pt x="460271" y="151556"/>
                  </a:lnTo>
                  <a:lnTo>
                    <a:pt x="394005" y="11378"/>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cxnSp>
          <p:nvCxnSpPr>
            <p:cNvPr id="71" name="Straight Connector 70"/>
            <p:cNvCxnSpPr/>
            <p:nvPr/>
          </p:nvCxnSpPr>
          <p:spPr bwMode="auto">
            <a:xfrm>
              <a:off x="1004339" y="556945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2" name="Straight Connector 71"/>
            <p:cNvCxnSpPr/>
            <p:nvPr/>
          </p:nvCxnSpPr>
          <p:spPr bwMode="auto">
            <a:xfrm>
              <a:off x="998363" y="627116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3" name="TextBox 72"/>
            <p:cNvSpPr txBox="1"/>
            <p:nvPr/>
          </p:nvSpPr>
          <p:spPr>
            <a:xfrm>
              <a:off x="998363" y="6519944"/>
              <a:ext cx="333746" cy="215444"/>
            </a:xfrm>
            <a:prstGeom prst="rect">
              <a:avLst/>
            </a:prstGeom>
            <a:noFill/>
          </p:spPr>
          <p:txBody>
            <a:bodyPr wrap="none" rtlCol="0">
              <a:spAutoFit/>
            </a:bodyPr>
            <a:lstStyle/>
            <a:p>
              <a:r>
                <a:rPr lang="en-US" sz="800" b="0"/>
                <a:t>5%</a:t>
              </a:r>
            </a:p>
          </p:txBody>
        </p:sp>
        <p:sp>
          <p:nvSpPr>
            <p:cNvPr id="74" name="TextBox 73"/>
            <p:cNvSpPr txBox="1"/>
            <p:nvPr/>
          </p:nvSpPr>
          <p:spPr>
            <a:xfrm>
              <a:off x="1430683" y="6511533"/>
              <a:ext cx="391454" cy="215444"/>
            </a:xfrm>
            <a:prstGeom prst="rect">
              <a:avLst/>
            </a:prstGeom>
            <a:noFill/>
          </p:spPr>
          <p:txBody>
            <a:bodyPr wrap="none" rtlCol="0">
              <a:spAutoFit/>
            </a:bodyPr>
            <a:lstStyle/>
            <a:p>
              <a:r>
                <a:rPr lang="en-US" sz="800" b="0"/>
                <a:t>10%</a:t>
              </a:r>
            </a:p>
          </p:txBody>
        </p:sp>
        <p:sp>
          <p:nvSpPr>
            <p:cNvPr id="75" name="TextBox 74"/>
            <p:cNvSpPr txBox="1"/>
            <p:nvPr/>
          </p:nvSpPr>
          <p:spPr>
            <a:xfrm>
              <a:off x="1887883" y="6510891"/>
              <a:ext cx="391454" cy="215444"/>
            </a:xfrm>
            <a:prstGeom prst="rect">
              <a:avLst/>
            </a:prstGeom>
            <a:noFill/>
          </p:spPr>
          <p:txBody>
            <a:bodyPr wrap="none" rtlCol="0">
              <a:spAutoFit/>
            </a:bodyPr>
            <a:lstStyle/>
            <a:p>
              <a:r>
                <a:rPr lang="en-US" sz="800" b="0"/>
                <a:t>15%</a:t>
              </a:r>
            </a:p>
          </p:txBody>
        </p:sp>
        <p:cxnSp>
          <p:nvCxnSpPr>
            <p:cNvPr id="76" name="Straight Connector 75"/>
            <p:cNvCxnSpPr/>
            <p:nvPr/>
          </p:nvCxnSpPr>
          <p:spPr bwMode="auto">
            <a:xfrm>
              <a:off x="1004339" y="557549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7" name="Straight Connector 76"/>
            <p:cNvCxnSpPr/>
            <p:nvPr/>
          </p:nvCxnSpPr>
          <p:spPr bwMode="auto">
            <a:xfrm>
              <a:off x="998363" y="627720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8" name="Oval 77"/>
            <p:cNvSpPr/>
            <p:nvPr/>
          </p:nvSpPr>
          <p:spPr bwMode="auto">
            <a:xfrm rot="20139743">
              <a:off x="1212888" y="5628196"/>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sp>
          <p:nvSpPr>
            <p:cNvPr id="79" name="TextBox 78"/>
            <p:cNvSpPr txBox="1"/>
            <p:nvPr/>
          </p:nvSpPr>
          <p:spPr>
            <a:xfrm>
              <a:off x="416152" y="6146111"/>
              <a:ext cx="487634" cy="215444"/>
            </a:xfrm>
            <a:prstGeom prst="rect">
              <a:avLst/>
            </a:prstGeom>
            <a:noFill/>
          </p:spPr>
          <p:txBody>
            <a:bodyPr wrap="none" rtlCol="0">
              <a:spAutoFit/>
            </a:bodyPr>
            <a:lstStyle/>
            <a:p>
              <a:r>
                <a:rPr lang="en-US" sz="800" b="0"/>
                <a:t>10 mD</a:t>
              </a:r>
            </a:p>
          </p:txBody>
        </p:sp>
        <p:sp>
          <p:nvSpPr>
            <p:cNvPr id="80" name="TextBox 79"/>
            <p:cNvSpPr txBox="1"/>
            <p:nvPr/>
          </p:nvSpPr>
          <p:spPr>
            <a:xfrm>
              <a:off x="339952" y="5849005"/>
              <a:ext cx="545342" cy="215444"/>
            </a:xfrm>
            <a:prstGeom prst="rect">
              <a:avLst/>
            </a:prstGeom>
            <a:noFill/>
          </p:spPr>
          <p:txBody>
            <a:bodyPr wrap="none" rtlCol="0">
              <a:spAutoFit/>
            </a:bodyPr>
            <a:lstStyle/>
            <a:p>
              <a:r>
                <a:rPr lang="en-US" sz="800" b="0"/>
                <a:t>100 mD</a:t>
              </a:r>
            </a:p>
          </p:txBody>
        </p:sp>
        <p:sp>
          <p:nvSpPr>
            <p:cNvPr id="81" name="TextBox 80"/>
            <p:cNvSpPr txBox="1"/>
            <p:nvPr/>
          </p:nvSpPr>
          <p:spPr>
            <a:xfrm>
              <a:off x="228600" y="5544205"/>
              <a:ext cx="631904" cy="215444"/>
            </a:xfrm>
            <a:prstGeom prst="rect">
              <a:avLst/>
            </a:prstGeom>
            <a:noFill/>
          </p:spPr>
          <p:txBody>
            <a:bodyPr wrap="none" rtlCol="0">
              <a:spAutoFit/>
            </a:bodyPr>
            <a:lstStyle/>
            <a:p>
              <a:r>
                <a:rPr lang="en-US" sz="800" b="0"/>
                <a:t>1,000 mD</a:t>
              </a:r>
            </a:p>
          </p:txBody>
        </p:sp>
        <p:sp>
          <p:nvSpPr>
            <p:cNvPr id="82" name="Rectangle 81"/>
            <p:cNvSpPr/>
            <p:nvPr/>
          </p:nvSpPr>
          <p:spPr bwMode="auto">
            <a:xfrm rot="16200000">
              <a:off x="1172326" y="5764359"/>
              <a:ext cx="852662" cy="154168"/>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sp>
          <p:nvSpPr>
            <p:cNvPr id="83" name="Freeform 82"/>
            <p:cNvSpPr/>
            <p:nvPr/>
          </p:nvSpPr>
          <p:spPr bwMode="auto">
            <a:xfrm rot="10800000">
              <a:off x="1319398" y="6266911"/>
              <a:ext cx="775501" cy="224354"/>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904315"/>
                <a:gd name="connsiteY0" fmla="*/ 981390 h 981390"/>
                <a:gd name="connsiteX1" fmla="*/ 799793 w 1904315"/>
                <a:gd name="connsiteY1" fmla="*/ 705303 h 981390"/>
                <a:gd name="connsiteX2" fmla="*/ 944648 w 1904315"/>
                <a:gd name="connsiteY2" fmla="*/ 107775 h 981390"/>
                <a:gd name="connsiteX3" fmla="*/ 1189092 w 1904315"/>
                <a:gd name="connsiteY3" fmla="*/ 62507 h 981390"/>
                <a:gd name="connsiteX4" fmla="*/ 1505963 w 1904315"/>
                <a:gd name="connsiteY4" fmla="*/ 768678 h 981390"/>
                <a:gd name="connsiteX5" fmla="*/ 1904315 w 1904315"/>
                <a:gd name="connsiteY5" fmla="*/ 913533 h 981390"/>
                <a:gd name="connsiteX0" fmla="*/ 0 w 1904315"/>
                <a:gd name="connsiteY0" fmla="*/ 973581 h 973581"/>
                <a:gd name="connsiteX1" fmla="*/ 579387 w 1904315"/>
                <a:gd name="connsiteY1" fmla="*/ 521091 h 973581"/>
                <a:gd name="connsiteX2" fmla="*/ 944648 w 1904315"/>
                <a:gd name="connsiteY2" fmla="*/ 99966 h 973581"/>
                <a:gd name="connsiteX3" fmla="*/ 1189092 w 1904315"/>
                <a:gd name="connsiteY3" fmla="*/ 54698 h 973581"/>
                <a:gd name="connsiteX4" fmla="*/ 1505963 w 1904315"/>
                <a:gd name="connsiteY4" fmla="*/ 760869 h 973581"/>
                <a:gd name="connsiteX5" fmla="*/ 1904315 w 1904315"/>
                <a:gd name="connsiteY5" fmla="*/ 905724 h 973581"/>
                <a:gd name="connsiteX0" fmla="*/ 0 w 1904315"/>
                <a:gd name="connsiteY0" fmla="*/ 1011008 h 1011008"/>
                <a:gd name="connsiteX1" fmla="*/ 579387 w 1904315"/>
                <a:gd name="connsiteY1" fmla="*/ 558518 h 1011008"/>
                <a:gd name="connsiteX2" fmla="*/ 779341 w 1904315"/>
                <a:gd name="connsiteY2" fmla="*/ 58992 h 1011008"/>
                <a:gd name="connsiteX3" fmla="*/ 1189092 w 1904315"/>
                <a:gd name="connsiteY3" fmla="*/ 92125 h 1011008"/>
                <a:gd name="connsiteX4" fmla="*/ 1505963 w 1904315"/>
                <a:gd name="connsiteY4" fmla="*/ 798296 h 1011008"/>
                <a:gd name="connsiteX5" fmla="*/ 1904315 w 1904315"/>
                <a:gd name="connsiteY5" fmla="*/ 943151 h 1011008"/>
                <a:gd name="connsiteX0" fmla="*/ 0 w 1904315"/>
                <a:gd name="connsiteY0" fmla="*/ 985757 h 985757"/>
                <a:gd name="connsiteX1" fmla="*/ 579387 w 1904315"/>
                <a:gd name="connsiteY1" fmla="*/ 533267 h 985757"/>
                <a:gd name="connsiteX2" fmla="*/ 779341 w 1904315"/>
                <a:gd name="connsiteY2" fmla="*/ 33741 h 985757"/>
                <a:gd name="connsiteX3" fmla="*/ 1202865 w 1904315"/>
                <a:gd name="connsiteY3" fmla="*/ 125673 h 985757"/>
                <a:gd name="connsiteX4" fmla="*/ 1505963 w 1904315"/>
                <a:gd name="connsiteY4" fmla="*/ 773045 h 985757"/>
                <a:gd name="connsiteX5" fmla="*/ 1904315 w 1904315"/>
                <a:gd name="connsiteY5" fmla="*/ 917900 h 985757"/>
                <a:gd name="connsiteX0" fmla="*/ 0 w 1904315"/>
                <a:gd name="connsiteY0" fmla="*/ 979346 h 979346"/>
                <a:gd name="connsiteX1" fmla="*/ 579387 w 1904315"/>
                <a:gd name="connsiteY1" fmla="*/ 526856 h 979346"/>
                <a:gd name="connsiteX2" fmla="*/ 779341 w 1904315"/>
                <a:gd name="connsiteY2" fmla="*/ 27330 h 979346"/>
                <a:gd name="connsiteX3" fmla="*/ 1202865 w 1904315"/>
                <a:gd name="connsiteY3" fmla="*/ 119262 h 979346"/>
                <a:gd name="connsiteX4" fmla="*/ 1354434 w 1904315"/>
                <a:gd name="connsiteY4" fmla="*/ 570628 h 979346"/>
                <a:gd name="connsiteX5" fmla="*/ 1904315 w 1904315"/>
                <a:gd name="connsiteY5" fmla="*/ 911489 h 979346"/>
                <a:gd name="connsiteX0" fmla="*/ 0 w 1904315"/>
                <a:gd name="connsiteY0" fmla="*/ 977924 h 977924"/>
                <a:gd name="connsiteX1" fmla="*/ 441634 w 1904315"/>
                <a:gd name="connsiteY1" fmla="*/ 505836 h 977924"/>
                <a:gd name="connsiteX2" fmla="*/ 779341 w 1904315"/>
                <a:gd name="connsiteY2" fmla="*/ 25908 h 977924"/>
                <a:gd name="connsiteX3" fmla="*/ 1202865 w 1904315"/>
                <a:gd name="connsiteY3" fmla="*/ 117840 h 977924"/>
                <a:gd name="connsiteX4" fmla="*/ 1354434 w 1904315"/>
                <a:gd name="connsiteY4" fmla="*/ 569206 h 977924"/>
                <a:gd name="connsiteX5" fmla="*/ 1904315 w 1904315"/>
                <a:gd name="connsiteY5" fmla="*/ 910067 h 977924"/>
                <a:gd name="connsiteX0" fmla="*/ 0 w 1904315"/>
                <a:gd name="connsiteY0" fmla="*/ 946748 h 946748"/>
                <a:gd name="connsiteX1" fmla="*/ 441634 w 1904315"/>
                <a:gd name="connsiteY1" fmla="*/ 474660 h 946748"/>
                <a:gd name="connsiteX2" fmla="*/ 682913 w 1904315"/>
                <a:gd name="connsiteY2" fmla="*/ 33934 h 946748"/>
                <a:gd name="connsiteX3" fmla="*/ 1202865 w 1904315"/>
                <a:gd name="connsiteY3" fmla="*/ 86664 h 946748"/>
                <a:gd name="connsiteX4" fmla="*/ 1354434 w 1904315"/>
                <a:gd name="connsiteY4" fmla="*/ 538030 h 946748"/>
                <a:gd name="connsiteX5" fmla="*/ 1904315 w 1904315"/>
                <a:gd name="connsiteY5" fmla="*/ 878891 h 946748"/>
                <a:gd name="connsiteX0" fmla="*/ 0 w 1904315"/>
                <a:gd name="connsiteY0" fmla="*/ 945937 h 945937"/>
                <a:gd name="connsiteX1" fmla="*/ 441634 w 1904315"/>
                <a:gd name="connsiteY1" fmla="*/ 473849 h 945937"/>
                <a:gd name="connsiteX2" fmla="*/ 682913 w 1904315"/>
                <a:gd name="connsiteY2" fmla="*/ 33123 h 945937"/>
                <a:gd name="connsiteX3" fmla="*/ 1202865 w 1904315"/>
                <a:gd name="connsiteY3" fmla="*/ 85853 h 945937"/>
                <a:gd name="connsiteX4" fmla="*/ 1409535 w 1904315"/>
                <a:gd name="connsiteY4" fmla="*/ 517617 h 945937"/>
                <a:gd name="connsiteX5" fmla="*/ 1904315 w 1904315"/>
                <a:gd name="connsiteY5" fmla="*/ 878080 h 945937"/>
                <a:gd name="connsiteX0" fmla="*/ 0 w 1904315"/>
                <a:gd name="connsiteY0" fmla="*/ 986792 h 986792"/>
                <a:gd name="connsiteX1" fmla="*/ 441634 w 1904315"/>
                <a:gd name="connsiteY1" fmla="*/ 514704 h 986792"/>
                <a:gd name="connsiteX2" fmla="*/ 682913 w 1904315"/>
                <a:gd name="connsiteY2" fmla="*/ 73978 h 986792"/>
                <a:gd name="connsiteX3" fmla="*/ 1133988 w 1904315"/>
                <a:gd name="connsiteY3" fmla="*/ 48304 h 986792"/>
                <a:gd name="connsiteX4" fmla="*/ 1409535 w 1904315"/>
                <a:gd name="connsiteY4" fmla="*/ 558472 h 986792"/>
                <a:gd name="connsiteX5" fmla="*/ 1904315 w 1904315"/>
                <a:gd name="connsiteY5" fmla="*/ 918935 h 98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15" h="986792">
                  <a:moveTo>
                    <a:pt x="0" y="986792"/>
                  </a:moveTo>
                  <a:cubicBezTo>
                    <a:pt x="97325" y="946051"/>
                    <a:pt x="327815" y="666840"/>
                    <a:pt x="441634" y="514704"/>
                  </a:cubicBezTo>
                  <a:cubicBezTo>
                    <a:pt x="555453" y="362568"/>
                    <a:pt x="567521" y="151711"/>
                    <a:pt x="682913" y="73978"/>
                  </a:cubicBezTo>
                  <a:cubicBezTo>
                    <a:pt x="798305" y="-3755"/>
                    <a:pt x="1012884" y="-32445"/>
                    <a:pt x="1133988" y="48304"/>
                  </a:cubicBezTo>
                  <a:cubicBezTo>
                    <a:pt x="1255092" y="129053"/>
                    <a:pt x="1281147" y="413367"/>
                    <a:pt x="1409535" y="558472"/>
                  </a:cubicBezTo>
                  <a:cubicBezTo>
                    <a:pt x="1537923" y="703577"/>
                    <a:pt x="1764741" y="917426"/>
                    <a:pt x="1904315" y="918935"/>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300"/>
            </a:p>
          </p:txBody>
        </p:sp>
        <mc:AlternateContent xmlns:mc="http://schemas.openxmlformats.org/markup-compatibility/2006" xmlns:a14="http://schemas.microsoft.com/office/drawing/2010/main">
          <mc:Choice Requires="a14">
            <p:sp>
              <p:nvSpPr>
                <p:cNvPr id="4" name="Rectangle 3"/>
                <p:cNvSpPr/>
                <p:nvPr/>
              </p:nvSpPr>
              <p:spPr>
                <a:xfrm>
                  <a:off x="2551230" y="4952784"/>
                  <a:ext cx="1484702" cy="43428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 | </m:t>
                            </m:r>
                            <m:r>
                              <a:rPr lang="en-US" sz="1050" b="0" i="1">
                                <a:latin typeface="Cambria Math" panose="02040503050406030204" pitchFamily="18" charset="0"/>
                                <a:ea typeface="Cambria Math" panose="02040503050406030204" pitchFamily="18" charset="0"/>
                              </a:rPr>
                              <m:t>𝑦</m:t>
                            </m:r>
                          </m:e>
                        </m:d>
                        <m:r>
                          <a:rPr lang="en-US" sz="1050" b="0" i="1">
                            <a:latin typeface="Cambria Math" panose="02040503050406030204" pitchFamily="18" charset="0"/>
                            <a:ea typeface="Cambria Math" panose="02040503050406030204" pitchFamily="18" charset="0"/>
                          </a:rPr>
                          <m:t>=</m:t>
                        </m:r>
                        <m:f>
                          <m:fPr>
                            <m:ctrlPr>
                              <a:rPr lang="en-US" sz="1050" b="0" i="1">
                                <a:latin typeface="Cambria Math" panose="02040503050406030204" pitchFamily="18" charset="0"/>
                                <a:ea typeface="Cambria Math" panose="02040503050406030204" pitchFamily="18" charset="0"/>
                              </a:rPr>
                            </m:ctrlPr>
                          </m:fPr>
                          <m:num>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𝑦</m:t>
                                </m:r>
                              </m:e>
                            </m:d>
                          </m:num>
                          <m:den>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𝑦</m:t>
                                </m:r>
                              </m:e>
                            </m:d>
                          </m:den>
                        </m:f>
                      </m:oMath>
                    </m:oMathPara>
                  </a14:m>
                  <a:endParaRPr lang="en-US" sz="1050" b="0">
                    <a:ea typeface="Cambria Math" panose="020405030504060302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551230" y="4952784"/>
                  <a:ext cx="1484702" cy="434286"/>
                </a:xfrm>
                <a:prstGeom prst="rect">
                  <a:avLst/>
                </a:prstGeom>
                <a:blipFill>
                  <a:blip r:embed="rId4"/>
                  <a:stretch>
                    <a:fillRect b="-1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543085" y="4952784"/>
                  <a:ext cx="1487074" cy="43428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1050" b="0" i="1" smtClean="0">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smtClean="0">
                                <a:latin typeface="Cambria Math" panose="02040503050406030204" pitchFamily="18" charset="0"/>
                                <a:ea typeface="Cambria Math" panose="02040503050406030204" pitchFamily="18" charset="0"/>
                              </a:rPr>
                              <m:t>𝑌</m:t>
                            </m:r>
                            <m:r>
                              <a:rPr lang="en-US" sz="1050" b="0" i="1">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𝑋</m:t>
                            </m:r>
                          </m:sub>
                        </m:sSub>
                        <m:d>
                          <m:dPr>
                            <m:ctrlPr>
                              <a:rPr lang="en-US" sz="1050" b="0" i="1">
                                <a:latin typeface="Cambria Math" panose="02040503050406030204" pitchFamily="18" charset="0"/>
                                <a:ea typeface="Cambria Math" panose="02040503050406030204" pitchFamily="18" charset="0"/>
                              </a:rPr>
                            </m:ctrlPr>
                          </m:dPr>
                          <m:e>
                            <m:r>
                              <a:rPr lang="en-US" sz="1050" b="0" i="1" smtClean="0">
                                <a:latin typeface="Cambria Math" panose="02040503050406030204" pitchFamily="18" charset="0"/>
                                <a:ea typeface="Cambria Math" panose="02040503050406030204" pitchFamily="18" charset="0"/>
                              </a:rPr>
                              <m:t>𝑦</m:t>
                            </m:r>
                            <m:r>
                              <a:rPr lang="en-US" sz="1050" b="0" i="1">
                                <a:latin typeface="Cambria Math" panose="02040503050406030204" pitchFamily="18" charset="0"/>
                                <a:ea typeface="Cambria Math" panose="02040503050406030204" pitchFamily="18" charset="0"/>
                              </a:rPr>
                              <m:t> | </m:t>
                            </m:r>
                            <m:r>
                              <a:rPr lang="en-US" sz="1050" b="0" i="1" smtClean="0">
                                <a:latin typeface="Cambria Math" panose="02040503050406030204" pitchFamily="18" charset="0"/>
                                <a:ea typeface="Cambria Math" panose="02040503050406030204" pitchFamily="18" charset="0"/>
                              </a:rPr>
                              <m:t>𝑥</m:t>
                            </m:r>
                          </m:e>
                        </m:d>
                        <m:r>
                          <a:rPr lang="en-US" sz="1050" b="0" i="1">
                            <a:latin typeface="Cambria Math" panose="02040503050406030204" pitchFamily="18" charset="0"/>
                            <a:ea typeface="Cambria Math" panose="02040503050406030204" pitchFamily="18" charset="0"/>
                          </a:rPr>
                          <m:t>=</m:t>
                        </m:r>
                        <m:f>
                          <m:fPr>
                            <m:ctrlPr>
                              <a:rPr lang="en-US" sz="1050" b="0" i="1">
                                <a:latin typeface="Cambria Math" panose="02040503050406030204" pitchFamily="18" charset="0"/>
                                <a:ea typeface="Cambria Math" panose="02040503050406030204" pitchFamily="18" charset="0"/>
                              </a:rPr>
                            </m:ctrlPr>
                          </m:fPr>
                          <m:num>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𝑦</m:t>
                                </m:r>
                              </m:e>
                            </m:d>
                          </m:num>
                          <m:den>
                            <m:sSub>
                              <m:sSubPr>
                                <m:ctrlPr>
                                  <a:rPr lang="en-US" sz="1050" b="0" i="1" smtClean="0">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smtClean="0">
                                    <a:latin typeface="Cambria Math" panose="02040503050406030204" pitchFamily="18" charset="0"/>
                                    <a:ea typeface="Cambria Math" panose="02040503050406030204" pitchFamily="18" charset="0"/>
                                  </a:rPr>
                                  <m:t>𝑋</m:t>
                                </m:r>
                              </m:sub>
                            </m:sSub>
                            <m:d>
                              <m:dPr>
                                <m:ctrlPr>
                                  <a:rPr lang="en-US" sz="1050" b="0" i="1">
                                    <a:latin typeface="Cambria Math" panose="02040503050406030204" pitchFamily="18" charset="0"/>
                                    <a:ea typeface="Cambria Math" panose="02040503050406030204" pitchFamily="18" charset="0"/>
                                  </a:rPr>
                                </m:ctrlPr>
                              </m:dPr>
                              <m:e>
                                <m:r>
                                  <a:rPr lang="en-US" sz="1050" b="0" i="1" smtClean="0">
                                    <a:latin typeface="Cambria Math" panose="02040503050406030204" pitchFamily="18" charset="0"/>
                                    <a:ea typeface="Cambria Math" panose="02040503050406030204" pitchFamily="18" charset="0"/>
                                  </a:rPr>
                                  <m:t>𝑥</m:t>
                                </m:r>
                              </m:e>
                            </m:d>
                          </m:den>
                        </m:f>
                      </m:oMath>
                    </m:oMathPara>
                  </a14:m>
                  <a:endParaRPr lang="en-US" sz="1050" b="0">
                    <a:ea typeface="Cambria Math" panose="02040503050406030204" pitchFamily="18" charset="0"/>
                  </a:endParaRPr>
                </a:p>
              </p:txBody>
            </p:sp>
          </mc:Choice>
          <mc:Fallback xmlns="">
            <p:sp>
              <p:nvSpPr>
                <p:cNvPr id="86" name="Rectangle 85"/>
                <p:cNvSpPr>
                  <a:spLocks noRot="1" noChangeAspect="1" noMove="1" noResize="1" noEditPoints="1" noAdjustHandles="1" noChangeArrowheads="1" noChangeShapeType="1" noTextEdit="1"/>
                </p:cNvSpPr>
                <p:nvPr/>
              </p:nvSpPr>
              <p:spPr>
                <a:xfrm>
                  <a:off x="543085" y="4952784"/>
                  <a:ext cx="1487074" cy="434286"/>
                </a:xfrm>
                <a:prstGeom prst="rect">
                  <a:avLst/>
                </a:prstGeom>
                <a:blipFill>
                  <a:blip r:embed="rId5"/>
                  <a:stretch>
                    <a:fillRect b="-13846"/>
                  </a:stretch>
                </a:blipFill>
              </p:spPr>
              <p:txBody>
                <a:bodyPr/>
                <a:lstStyle/>
                <a:p>
                  <a:r>
                    <a:rPr lang="en-US">
                      <a:noFill/>
                    </a:rPr>
                    <a:t> </a:t>
                  </a:r>
                </a:p>
              </p:txBody>
            </p:sp>
          </mc:Fallback>
        </mc:AlternateContent>
        <p:sp>
          <p:nvSpPr>
            <p:cNvPr id="87" name="Rectangle 86"/>
            <p:cNvSpPr/>
            <p:nvPr/>
          </p:nvSpPr>
          <p:spPr bwMode="auto">
            <a:xfrm>
              <a:off x="1524000" y="5728333"/>
              <a:ext cx="143978" cy="14397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Arial" charset="0"/>
                <a:ea typeface="ＭＳ Ｐゴシック" charset="0"/>
              </a:endParaRPr>
            </a:p>
          </p:txBody>
        </p:sp>
        <p:sp>
          <p:nvSpPr>
            <p:cNvPr id="88" name="Rectangle 87"/>
            <p:cNvSpPr/>
            <p:nvPr/>
          </p:nvSpPr>
          <p:spPr bwMode="auto">
            <a:xfrm>
              <a:off x="3962400" y="5719911"/>
              <a:ext cx="143978" cy="14397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Arial" charset="0"/>
                <a:ea typeface="ＭＳ Ｐゴシック" charset="0"/>
              </a:endParaRPr>
            </a:p>
          </p:txBody>
        </p:sp>
        <p:sp>
          <p:nvSpPr>
            <p:cNvPr id="6" name="Rectangle 5"/>
            <p:cNvSpPr/>
            <p:nvPr/>
          </p:nvSpPr>
          <p:spPr bwMode="auto">
            <a:xfrm>
              <a:off x="228600" y="4648200"/>
              <a:ext cx="4544611" cy="2138511"/>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sp>
        <p:nvSpPr>
          <p:cNvPr id="85"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Marginal, Conditional and Joint Probability</a:t>
            </a:r>
            <a:endParaRPr lang="en-US" sz="2800">
              <a:ea typeface="+mj-ea"/>
              <a:cs typeface="+mj-cs"/>
            </a:endParaRPr>
          </a:p>
        </p:txBody>
      </p:sp>
    </p:spTree>
    <p:extLst>
      <p:ext uri="{BB962C8B-B14F-4D97-AF65-F5344CB8AC3E}">
        <p14:creationId xmlns:p14="http://schemas.microsoft.com/office/powerpoint/2010/main" val="934113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Cube 8"/>
          <p:cNvSpPr/>
          <p:nvPr/>
        </p:nvSpPr>
        <p:spPr bwMode="auto">
          <a:xfrm>
            <a:off x="457200" y="1752600"/>
            <a:ext cx="3352800" cy="762000"/>
          </a:xfrm>
          <a:prstGeom prst="cube">
            <a:avLst>
              <a:gd name="adj" fmla="val 582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1412731" y="1383268"/>
            <a:ext cx="1787669" cy="369332"/>
          </a:xfrm>
          <a:prstGeom prst="rect">
            <a:avLst/>
          </a:prstGeom>
          <a:noFill/>
        </p:spPr>
        <p:txBody>
          <a:bodyPr wrap="none" rtlCol="0">
            <a:spAutoFit/>
          </a:bodyPr>
          <a:lstStyle/>
          <a:p>
            <a:r>
              <a:rPr lang="en-US"/>
              <a:t>The Reservoir </a:t>
            </a:r>
          </a:p>
        </p:txBody>
      </p:sp>
      <p:sp>
        <p:nvSpPr>
          <p:cNvPr id="14" name="Cube 13"/>
          <p:cNvSpPr/>
          <p:nvPr/>
        </p:nvSpPr>
        <p:spPr bwMode="auto">
          <a:xfrm>
            <a:off x="2918988" y="1895192"/>
            <a:ext cx="304800" cy="152400"/>
          </a:xfrm>
          <a:prstGeom prst="cube">
            <a:avLst>
              <a:gd name="adj" fmla="val 49950"/>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2" name="TextBox 11"/>
          <p:cNvSpPr txBox="1"/>
          <p:nvPr/>
        </p:nvSpPr>
        <p:spPr>
          <a:xfrm>
            <a:off x="3837848" y="1295400"/>
            <a:ext cx="2776722" cy="276999"/>
          </a:xfrm>
          <a:prstGeom prst="rect">
            <a:avLst/>
          </a:prstGeom>
          <a:noFill/>
        </p:spPr>
        <p:txBody>
          <a:bodyPr wrap="none" rtlCol="0">
            <a:spAutoFit/>
          </a:bodyPr>
          <a:lstStyle/>
          <a:p>
            <a:r>
              <a:rPr lang="en-US" sz="1200" b="0"/>
              <a:t>How to Calculate a Joint Distribution?</a:t>
            </a:r>
            <a:endParaRPr lang="en-US" sz="1200" baseline="-25000"/>
          </a:p>
        </p:txBody>
      </p:sp>
      <p:sp>
        <p:nvSpPr>
          <p:cNvPr id="15" name="Freeform 14"/>
          <p:cNvSpPr/>
          <p:nvPr/>
        </p:nvSpPr>
        <p:spPr bwMode="auto">
          <a:xfrm rot="21252570">
            <a:off x="3121243" y="1304806"/>
            <a:ext cx="751438" cy="524564"/>
          </a:xfrm>
          <a:custGeom>
            <a:avLst/>
            <a:gdLst>
              <a:gd name="connsiteX0" fmla="*/ 751438 w 751438"/>
              <a:gd name="connsiteY0" fmla="*/ 84153 h 301436"/>
              <a:gd name="connsiteX1" fmla="*/ 253497 w 751438"/>
              <a:gd name="connsiteY1" fmla="*/ 11725 h 301436"/>
              <a:gd name="connsiteX2" fmla="*/ 0 w 751438"/>
              <a:gd name="connsiteY2" fmla="*/ 301436 h 301436"/>
            </a:gdLst>
            <a:ahLst/>
            <a:cxnLst>
              <a:cxn ang="0">
                <a:pos x="connsiteX0" y="connsiteY0"/>
              </a:cxn>
              <a:cxn ang="0">
                <a:pos x="connsiteX1" y="connsiteY1"/>
              </a:cxn>
              <a:cxn ang="0">
                <a:pos x="connsiteX2" y="connsiteY2"/>
              </a:cxn>
            </a:cxnLst>
            <a:rect l="l" t="t" r="r" b="b"/>
            <a:pathLst>
              <a:path w="751438" h="301436">
                <a:moveTo>
                  <a:pt x="751438" y="84153"/>
                </a:moveTo>
                <a:cubicBezTo>
                  <a:pt x="565087" y="29832"/>
                  <a:pt x="378737" y="-24489"/>
                  <a:pt x="253497" y="11725"/>
                </a:cubicBezTo>
                <a:cubicBezTo>
                  <a:pt x="128257" y="47939"/>
                  <a:pt x="64128" y="174687"/>
                  <a:pt x="0" y="301436"/>
                </a:cubicBezTo>
              </a:path>
            </a:pathLst>
          </a:custGeom>
          <a:noFill/>
          <a:ln>
            <a:solidFill>
              <a:schemeClr val="tx1"/>
            </a:solidFill>
            <a:headEnd type="none" w="med" len="med"/>
            <a:tailEnd type="arrow"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a:p>
        </p:txBody>
      </p:sp>
      <p:grpSp>
        <p:nvGrpSpPr>
          <p:cNvPr id="2" name="Group 1"/>
          <p:cNvGrpSpPr/>
          <p:nvPr/>
        </p:nvGrpSpPr>
        <p:grpSpPr>
          <a:xfrm>
            <a:off x="228607" y="2682012"/>
            <a:ext cx="3477850" cy="1851407"/>
            <a:chOff x="4311838" y="2810883"/>
            <a:chExt cx="4851452" cy="2582639"/>
          </a:xfrm>
        </p:grpSpPr>
        <p:sp>
          <p:nvSpPr>
            <p:cNvPr id="203" name="Freeform 202"/>
            <p:cNvSpPr/>
            <p:nvPr/>
          </p:nvSpPr>
          <p:spPr bwMode="auto">
            <a:xfrm rot="16200000">
              <a:off x="7222932" y="4296774"/>
              <a:ext cx="700946" cy="268938"/>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881640"/>
                <a:gd name="connsiteY0" fmla="*/ 922587 h 1013381"/>
                <a:gd name="connsiteX1" fmla="*/ 262551 w 1881640"/>
                <a:gd name="connsiteY1" fmla="*/ 705303 h 1013381"/>
                <a:gd name="connsiteX2" fmla="*/ 407406 w 1881640"/>
                <a:gd name="connsiteY2" fmla="*/ 107775 h 1013381"/>
                <a:gd name="connsiteX3" fmla="*/ 651850 w 1881640"/>
                <a:gd name="connsiteY3" fmla="*/ 62507 h 1013381"/>
                <a:gd name="connsiteX4" fmla="*/ 968721 w 1881640"/>
                <a:gd name="connsiteY4" fmla="*/ 768678 h 1013381"/>
                <a:gd name="connsiteX5" fmla="*/ 1881641 w 1881640"/>
                <a:gd name="connsiteY5" fmla="*/ 1013382 h 1013381"/>
                <a:gd name="connsiteX0" fmla="*/ 0 w 1881640"/>
                <a:gd name="connsiteY0" fmla="*/ 915410 h 1006204"/>
                <a:gd name="connsiteX1" fmla="*/ 262551 w 1881640"/>
                <a:gd name="connsiteY1" fmla="*/ 698126 h 1006204"/>
                <a:gd name="connsiteX2" fmla="*/ 407406 w 1881640"/>
                <a:gd name="connsiteY2" fmla="*/ 100598 h 1006204"/>
                <a:gd name="connsiteX3" fmla="*/ 651850 w 1881640"/>
                <a:gd name="connsiteY3" fmla="*/ 55330 h 1006204"/>
                <a:gd name="connsiteX4" fmla="*/ 1179227 w 1881640"/>
                <a:gd name="connsiteY4" fmla="*/ 661662 h 1006204"/>
                <a:gd name="connsiteX5" fmla="*/ 1881641 w 1881640"/>
                <a:gd name="connsiteY5" fmla="*/ 1006205 h 1006204"/>
                <a:gd name="connsiteX0" fmla="*/ 0 w 1905030"/>
                <a:gd name="connsiteY0" fmla="*/ 915410 h 915410"/>
                <a:gd name="connsiteX1" fmla="*/ 262551 w 1905030"/>
                <a:gd name="connsiteY1" fmla="*/ 698126 h 915410"/>
                <a:gd name="connsiteX2" fmla="*/ 407406 w 1905030"/>
                <a:gd name="connsiteY2" fmla="*/ 100598 h 915410"/>
                <a:gd name="connsiteX3" fmla="*/ 651850 w 1905030"/>
                <a:gd name="connsiteY3" fmla="*/ 55330 h 915410"/>
                <a:gd name="connsiteX4" fmla="*/ 1179227 w 1905030"/>
                <a:gd name="connsiteY4" fmla="*/ 661662 h 915410"/>
                <a:gd name="connsiteX5" fmla="*/ 1905030 w 1905030"/>
                <a:gd name="connsiteY5" fmla="*/ 839805 h 915410"/>
                <a:gd name="connsiteX0" fmla="*/ 0 w 1928417"/>
                <a:gd name="connsiteY0" fmla="*/ 915410 h 939654"/>
                <a:gd name="connsiteX1" fmla="*/ 262551 w 1928417"/>
                <a:gd name="connsiteY1" fmla="*/ 698126 h 939654"/>
                <a:gd name="connsiteX2" fmla="*/ 407406 w 1928417"/>
                <a:gd name="connsiteY2" fmla="*/ 100598 h 939654"/>
                <a:gd name="connsiteX3" fmla="*/ 651850 w 1928417"/>
                <a:gd name="connsiteY3" fmla="*/ 55330 h 939654"/>
                <a:gd name="connsiteX4" fmla="*/ 1179227 w 1928417"/>
                <a:gd name="connsiteY4" fmla="*/ 661662 h 939654"/>
                <a:gd name="connsiteX5" fmla="*/ 1928418 w 1928417"/>
                <a:gd name="connsiteY5" fmla="*/ 939653 h 93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417" h="939654">
                  <a:moveTo>
                    <a:pt x="0" y="915410"/>
                  </a:moveTo>
                  <a:cubicBezTo>
                    <a:pt x="97325" y="874669"/>
                    <a:pt x="194650" y="833928"/>
                    <a:pt x="262551" y="698126"/>
                  </a:cubicBezTo>
                  <a:cubicBezTo>
                    <a:pt x="330452" y="562324"/>
                    <a:pt x="342523" y="207731"/>
                    <a:pt x="407406" y="100598"/>
                  </a:cubicBezTo>
                  <a:cubicBezTo>
                    <a:pt x="472289" y="-6535"/>
                    <a:pt x="523213" y="-38181"/>
                    <a:pt x="651850" y="55330"/>
                  </a:cubicBezTo>
                  <a:cubicBezTo>
                    <a:pt x="780487" y="148841"/>
                    <a:pt x="966466" y="514275"/>
                    <a:pt x="1179227" y="661662"/>
                  </a:cubicBezTo>
                  <a:cubicBezTo>
                    <a:pt x="1391988" y="809049"/>
                    <a:pt x="1788844" y="938144"/>
                    <a:pt x="1928418" y="939653"/>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200"/>
            </a:p>
          </p:txBody>
        </p:sp>
        <mc:AlternateContent xmlns:mc="http://schemas.openxmlformats.org/markup-compatibility/2006" xmlns:a14="http://schemas.microsoft.com/office/drawing/2010/main">
          <mc:Choice Requires="a14">
            <p:sp>
              <p:nvSpPr>
                <p:cNvPr id="16" name="Rectangle 15"/>
                <p:cNvSpPr/>
                <p:nvPr/>
              </p:nvSpPr>
              <p:spPr>
                <a:xfrm>
                  <a:off x="4311838" y="3211516"/>
                  <a:ext cx="2288898" cy="6270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e>
                        </m:d>
                        <m:r>
                          <a:rPr lang="en-US" sz="1050" b="0" i="1">
                            <a:latin typeface="Cambria Math" panose="02040503050406030204" pitchFamily="18" charset="0"/>
                            <a:ea typeface="Cambria Math" panose="02040503050406030204" pitchFamily="18" charset="0"/>
                          </a:rPr>
                          <m:t>=</m:t>
                        </m:r>
                        <m:nary>
                          <m:naryPr>
                            <m:ctrlPr>
                              <a:rPr lang="en-US" sz="1050" b="0" i="1">
                                <a:latin typeface="Cambria Math" panose="02040503050406030204" pitchFamily="18" charset="0"/>
                                <a:ea typeface="Cambria Math" panose="02040503050406030204" pitchFamily="18" charset="0"/>
                              </a:rPr>
                            </m:ctrlPr>
                          </m:naryPr>
                          <m:sub>
                            <m:r>
                              <m:rPr>
                                <m:brk m:alnAt="23"/>
                              </m:rP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m:t>
                            </m:r>
                          </m:sub>
                          <m:sup>
                            <m:r>
                              <a:rPr lang="en-US" sz="1050" b="0" i="1">
                                <a:latin typeface="Cambria Math" panose="02040503050406030204" pitchFamily="18" charset="0"/>
                                <a:ea typeface="Cambria Math" panose="02040503050406030204" pitchFamily="18" charset="0"/>
                              </a:rPr>
                              <m:t>+∞</m:t>
                            </m:r>
                          </m:sup>
                          <m:e>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𝑦</m:t>
                                </m:r>
                              </m:e>
                            </m:d>
                            <m:r>
                              <a:rPr lang="en-US" sz="1050" b="0" i="1">
                                <a:latin typeface="Cambria Math" panose="02040503050406030204" pitchFamily="18" charset="0"/>
                                <a:ea typeface="Cambria Math" panose="02040503050406030204" pitchFamily="18" charset="0"/>
                              </a:rPr>
                              <m:t>𝑑𝑦</m:t>
                            </m:r>
                          </m:e>
                        </m:nary>
                      </m:oMath>
                    </m:oMathPara>
                  </a14:m>
                  <a:endParaRPr lang="en-US" sz="1050"/>
                </a:p>
              </p:txBody>
            </p:sp>
          </mc:Choice>
          <mc:Fallback xmlns="">
            <p:sp>
              <p:nvSpPr>
                <p:cNvPr id="16" name="Rectangle 15"/>
                <p:cNvSpPr>
                  <a:spLocks noRot="1" noChangeAspect="1" noMove="1" noResize="1" noEditPoints="1" noAdjustHandles="1" noChangeArrowheads="1" noChangeShapeType="1" noTextEdit="1"/>
                </p:cNvSpPr>
                <p:nvPr/>
              </p:nvSpPr>
              <p:spPr>
                <a:xfrm>
                  <a:off x="4311838" y="3211516"/>
                  <a:ext cx="2288898" cy="627009"/>
                </a:xfrm>
                <a:prstGeom prst="rect">
                  <a:avLst/>
                </a:prstGeom>
                <a:blipFill>
                  <a:blip r:embed="rId2"/>
                  <a:stretch>
                    <a:fillRect t="-139189" b="-20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Rectangle 185"/>
                <p:cNvSpPr/>
                <p:nvPr/>
              </p:nvSpPr>
              <p:spPr>
                <a:xfrm>
                  <a:off x="6880026" y="3221040"/>
                  <a:ext cx="2283264" cy="6270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smtClean="0">
                                <a:latin typeface="Cambria Math" panose="02040503050406030204" pitchFamily="18" charset="0"/>
                                <a:ea typeface="Cambria Math" panose="02040503050406030204" pitchFamily="18" charset="0"/>
                              </a:rPr>
                              <m:t>𝑌</m:t>
                            </m:r>
                          </m:sub>
                        </m:sSub>
                        <m:d>
                          <m:dPr>
                            <m:ctrlPr>
                              <a:rPr lang="en-US" sz="1050" b="0" i="1">
                                <a:latin typeface="Cambria Math" panose="02040503050406030204" pitchFamily="18" charset="0"/>
                                <a:ea typeface="Cambria Math" panose="02040503050406030204" pitchFamily="18" charset="0"/>
                              </a:rPr>
                            </m:ctrlPr>
                          </m:dPr>
                          <m:e>
                            <m:r>
                              <a:rPr lang="en-US" sz="1050" b="0" i="1" smtClean="0">
                                <a:latin typeface="Cambria Math" panose="02040503050406030204" pitchFamily="18" charset="0"/>
                                <a:ea typeface="Cambria Math" panose="02040503050406030204" pitchFamily="18" charset="0"/>
                              </a:rPr>
                              <m:t>𝑦</m:t>
                            </m:r>
                          </m:e>
                        </m:d>
                        <m:r>
                          <a:rPr lang="en-US" sz="1050" b="0" i="1">
                            <a:latin typeface="Cambria Math" panose="02040503050406030204" pitchFamily="18" charset="0"/>
                            <a:ea typeface="Cambria Math" panose="02040503050406030204" pitchFamily="18" charset="0"/>
                          </a:rPr>
                          <m:t>=</m:t>
                        </m:r>
                        <m:nary>
                          <m:naryPr>
                            <m:ctrlPr>
                              <a:rPr lang="en-US" sz="1050" b="0" i="1">
                                <a:latin typeface="Cambria Math" panose="02040503050406030204" pitchFamily="18" charset="0"/>
                                <a:ea typeface="Cambria Math" panose="02040503050406030204" pitchFamily="18" charset="0"/>
                              </a:rPr>
                            </m:ctrlPr>
                          </m:naryPr>
                          <m:sub>
                            <m:r>
                              <m:rPr>
                                <m:brk m:alnAt="23"/>
                              </m:rP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m:t>
                            </m:r>
                          </m:sub>
                          <m:sup>
                            <m:r>
                              <a:rPr lang="en-US" sz="1050" b="0" i="1">
                                <a:latin typeface="Cambria Math" panose="02040503050406030204" pitchFamily="18" charset="0"/>
                                <a:ea typeface="Cambria Math" panose="02040503050406030204" pitchFamily="18" charset="0"/>
                              </a:rPr>
                              <m:t>+∞</m:t>
                            </m:r>
                          </m:sup>
                          <m:e>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smtClean="0">
                                    <a:latin typeface="Cambria Math" panose="02040503050406030204" pitchFamily="18" charset="0"/>
                                    <a:ea typeface="Cambria Math" panose="02040503050406030204" pitchFamily="18" charset="0"/>
                                  </a:rPr>
                                  <m:t>𝑋𝑌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𝑦</m:t>
                                </m:r>
                              </m:e>
                            </m:d>
                            <m:r>
                              <a:rPr lang="en-US" sz="1050" b="0" i="1">
                                <a:latin typeface="Cambria Math" panose="02040503050406030204" pitchFamily="18" charset="0"/>
                                <a:ea typeface="Cambria Math" panose="02040503050406030204" pitchFamily="18" charset="0"/>
                              </a:rPr>
                              <m:t>𝑑</m:t>
                            </m:r>
                            <m:r>
                              <a:rPr lang="en-US" sz="1050" b="0" i="1" smtClean="0">
                                <a:latin typeface="Cambria Math" panose="02040503050406030204" pitchFamily="18" charset="0"/>
                                <a:ea typeface="Cambria Math" panose="02040503050406030204" pitchFamily="18" charset="0"/>
                              </a:rPr>
                              <m:t>𝑥</m:t>
                            </m:r>
                          </m:e>
                        </m:nary>
                      </m:oMath>
                    </m:oMathPara>
                  </a14:m>
                  <a:endParaRPr lang="en-US" sz="1050"/>
                </a:p>
              </p:txBody>
            </p:sp>
          </mc:Choice>
          <mc:Fallback xmlns="">
            <p:sp>
              <p:nvSpPr>
                <p:cNvPr id="186" name="Rectangle 185"/>
                <p:cNvSpPr>
                  <a:spLocks noRot="1" noChangeAspect="1" noMove="1" noResize="1" noEditPoints="1" noAdjustHandles="1" noChangeArrowheads="1" noChangeShapeType="1" noTextEdit="1"/>
                </p:cNvSpPr>
                <p:nvPr/>
              </p:nvSpPr>
              <p:spPr>
                <a:xfrm>
                  <a:off x="6880026" y="3221040"/>
                  <a:ext cx="2283264" cy="627009"/>
                </a:xfrm>
                <a:prstGeom prst="rect">
                  <a:avLst/>
                </a:prstGeom>
                <a:blipFill>
                  <a:blip r:embed="rId3"/>
                  <a:stretch>
                    <a:fillRect t="-139189" b="-206757"/>
                  </a:stretch>
                </a:blipFill>
              </p:spPr>
              <p:txBody>
                <a:bodyPr/>
                <a:lstStyle/>
                <a:p>
                  <a:r>
                    <a:rPr lang="en-US">
                      <a:noFill/>
                    </a:rPr>
                    <a:t> </a:t>
                  </a:r>
                </a:p>
              </p:txBody>
            </p:sp>
          </mc:Fallback>
        </mc:AlternateContent>
        <p:sp>
          <p:nvSpPr>
            <p:cNvPr id="18" name="TextBox 17"/>
            <p:cNvSpPr txBox="1"/>
            <p:nvPr/>
          </p:nvSpPr>
          <p:spPr>
            <a:xfrm>
              <a:off x="6607848" y="3396286"/>
              <a:ext cx="436491" cy="343468"/>
            </a:xfrm>
            <a:prstGeom prst="rect">
              <a:avLst/>
            </a:prstGeom>
            <a:noFill/>
          </p:spPr>
          <p:txBody>
            <a:bodyPr wrap="none" rtlCol="0">
              <a:spAutoFit/>
            </a:bodyPr>
            <a:lstStyle/>
            <a:p>
              <a:r>
                <a:rPr lang="en-US" sz="1000"/>
                <a:t>or</a:t>
              </a:r>
            </a:p>
          </p:txBody>
        </p:sp>
        <p:sp>
          <p:nvSpPr>
            <p:cNvPr id="21" name="TextBox 20"/>
            <p:cNvSpPr txBox="1"/>
            <p:nvPr/>
          </p:nvSpPr>
          <p:spPr>
            <a:xfrm>
              <a:off x="4498812" y="2810883"/>
              <a:ext cx="4483878" cy="429337"/>
            </a:xfrm>
            <a:prstGeom prst="rect">
              <a:avLst/>
            </a:prstGeom>
            <a:noFill/>
          </p:spPr>
          <p:txBody>
            <a:bodyPr wrap="none" rtlCol="0">
              <a:spAutoFit/>
            </a:bodyPr>
            <a:lstStyle/>
            <a:p>
              <a:r>
                <a:rPr lang="en-US" sz="1400"/>
                <a:t>Definition of a Marginal Distribution</a:t>
              </a:r>
            </a:p>
          </p:txBody>
        </p:sp>
        <p:sp>
          <p:nvSpPr>
            <p:cNvPr id="188" name="Freeform 187"/>
            <p:cNvSpPr/>
            <p:nvPr/>
          </p:nvSpPr>
          <p:spPr bwMode="auto">
            <a:xfrm>
              <a:off x="8019422" y="4298477"/>
              <a:ext cx="758651" cy="128347"/>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51" h="128347">
                  <a:moveTo>
                    <a:pt x="758651" y="10591"/>
                  </a:moveTo>
                  <a:cubicBezTo>
                    <a:pt x="668216" y="-6156"/>
                    <a:pt x="257071" y="-1970"/>
                    <a:pt x="130629" y="15615"/>
                  </a:cubicBezTo>
                  <a:lnTo>
                    <a:pt x="0" y="116099"/>
                  </a:lnTo>
                  <a:cubicBezTo>
                    <a:pt x="90435" y="132846"/>
                    <a:pt x="549310" y="132009"/>
                    <a:pt x="673240" y="116099"/>
                  </a:cubicBezTo>
                  <a:lnTo>
                    <a:pt x="758651" y="10591"/>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cxnSp>
          <p:nvCxnSpPr>
            <p:cNvPr id="189" name="Straight Connector 188"/>
            <p:cNvCxnSpPr/>
            <p:nvPr/>
          </p:nvCxnSpPr>
          <p:spPr bwMode="auto">
            <a:xfrm>
              <a:off x="7702176" y="41639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0" name="Straight Connector 189"/>
            <p:cNvCxnSpPr/>
            <p:nvPr/>
          </p:nvCxnSpPr>
          <p:spPr bwMode="auto">
            <a:xfrm>
              <a:off x="7696200" y="48656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1" name="TextBox 190"/>
            <p:cNvSpPr txBox="1"/>
            <p:nvPr/>
          </p:nvSpPr>
          <p:spPr>
            <a:xfrm>
              <a:off x="7696199" y="4843790"/>
              <a:ext cx="438729" cy="279069"/>
            </a:xfrm>
            <a:prstGeom prst="rect">
              <a:avLst/>
            </a:prstGeom>
            <a:noFill/>
          </p:spPr>
          <p:txBody>
            <a:bodyPr wrap="none" rtlCol="0">
              <a:spAutoFit/>
            </a:bodyPr>
            <a:lstStyle/>
            <a:p>
              <a:r>
                <a:rPr lang="en-US" sz="700" b="0"/>
                <a:t>5%</a:t>
              </a:r>
            </a:p>
          </p:txBody>
        </p:sp>
        <p:sp>
          <p:nvSpPr>
            <p:cNvPr id="192" name="TextBox 191"/>
            <p:cNvSpPr txBox="1"/>
            <p:nvPr/>
          </p:nvSpPr>
          <p:spPr>
            <a:xfrm>
              <a:off x="8128520" y="4835379"/>
              <a:ext cx="508047" cy="279069"/>
            </a:xfrm>
            <a:prstGeom prst="rect">
              <a:avLst/>
            </a:prstGeom>
            <a:noFill/>
          </p:spPr>
          <p:txBody>
            <a:bodyPr wrap="none" rtlCol="0">
              <a:spAutoFit/>
            </a:bodyPr>
            <a:lstStyle/>
            <a:p>
              <a:r>
                <a:rPr lang="en-US" sz="700" b="0"/>
                <a:t>10%</a:t>
              </a:r>
            </a:p>
          </p:txBody>
        </p:sp>
        <p:sp>
          <p:nvSpPr>
            <p:cNvPr id="193" name="TextBox 192"/>
            <p:cNvSpPr txBox="1"/>
            <p:nvPr/>
          </p:nvSpPr>
          <p:spPr>
            <a:xfrm>
              <a:off x="8585721" y="4834737"/>
              <a:ext cx="508047" cy="279069"/>
            </a:xfrm>
            <a:prstGeom prst="rect">
              <a:avLst/>
            </a:prstGeom>
            <a:noFill/>
          </p:spPr>
          <p:txBody>
            <a:bodyPr wrap="none" rtlCol="0">
              <a:spAutoFit/>
            </a:bodyPr>
            <a:lstStyle/>
            <a:p>
              <a:r>
                <a:rPr lang="en-US" sz="700" b="0"/>
                <a:t>15%</a:t>
              </a:r>
            </a:p>
          </p:txBody>
        </p:sp>
        <p:cxnSp>
          <p:nvCxnSpPr>
            <p:cNvPr id="195" name="Straight Connector 194"/>
            <p:cNvCxnSpPr/>
            <p:nvPr/>
          </p:nvCxnSpPr>
          <p:spPr bwMode="auto">
            <a:xfrm>
              <a:off x="7702176" y="41700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6" name="Straight Connector 195"/>
            <p:cNvCxnSpPr/>
            <p:nvPr/>
          </p:nvCxnSpPr>
          <p:spPr bwMode="auto">
            <a:xfrm>
              <a:off x="7696200" y="48717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7" name="Oval 196"/>
            <p:cNvSpPr/>
            <p:nvPr/>
          </p:nvSpPr>
          <p:spPr bwMode="auto">
            <a:xfrm rot="20139743">
              <a:off x="7910725" y="422270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98" name="TextBox 197"/>
            <p:cNvSpPr txBox="1"/>
            <p:nvPr/>
          </p:nvSpPr>
          <p:spPr>
            <a:xfrm>
              <a:off x="6816953" y="4740619"/>
              <a:ext cx="626563" cy="279069"/>
            </a:xfrm>
            <a:prstGeom prst="rect">
              <a:avLst/>
            </a:prstGeom>
            <a:noFill/>
          </p:spPr>
          <p:txBody>
            <a:bodyPr wrap="none" rtlCol="0">
              <a:spAutoFit/>
            </a:bodyPr>
            <a:lstStyle/>
            <a:p>
              <a:r>
                <a:rPr lang="en-US" sz="700" b="0"/>
                <a:t>10 mD</a:t>
              </a:r>
            </a:p>
          </p:txBody>
        </p:sp>
        <p:sp>
          <p:nvSpPr>
            <p:cNvPr id="199" name="TextBox 198"/>
            <p:cNvSpPr txBox="1"/>
            <p:nvPr/>
          </p:nvSpPr>
          <p:spPr>
            <a:xfrm>
              <a:off x="6740752" y="4443513"/>
              <a:ext cx="695883" cy="279069"/>
            </a:xfrm>
            <a:prstGeom prst="rect">
              <a:avLst/>
            </a:prstGeom>
            <a:noFill/>
          </p:spPr>
          <p:txBody>
            <a:bodyPr wrap="none" rtlCol="0">
              <a:spAutoFit/>
            </a:bodyPr>
            <a:lstStyle/>
            <a:p>
              <a:r>
                <a:rPr lang="en-US" sz="700" b="0"/>
                <a:t>100 mD</a:t>
              </a:r>
            </a:p>
          </p:txBody>
        </p:sp>
        <p:sp>
          <p:nvSpPr>
            <p:cNvPr id="200" name="TextBox 199"/>
            <p:cNvSpPr txBox="1"/>
            <p:nvPr/>
          </p:nvSpPr>
          <p:spPr>
            <a:xfrm>
              <a:off x="6629402" y="4138713"/>
              <a:ext cx="800981" cy="279069"/>
            </a:xfrm>
            <a:prstGeom prst="rect">
              <a:avLst/>
            </a:prstGeom>
            <a:noFill/>
          </p:spPr>
          <p:txBody>
            <a:bodyPr wrap="none" rtlCol="0">
              <a:spAutoFit/>
            </a:bodyPr>
            <a:lstStyle/>
            <a:p>
              <a:r>
                <a:rPr lang="en-US" sz="700" b="0"/>
                <a:t>1,000 mD</a:t>
              </a:r>
            </a:p>
          </p:txBody>
        </p:sp>
        <p:sp>
          <p:nvSpPr>
            <p:cNvPr id="202" name="Rectangle 201"/>
            <p:cNvSpPr/>
            <p:nvPr/>
          </p:nvSpPr>
          <p:spPr bwMode="auto">
            <a:xfrm>
              <a:off x="7696200" y="4314409"/>
              <a:ext cx="1249563" cy="105191"/>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04" name="Freeform 203"/>
            <p:cNvSpPr/>
            <p:nvPr/>
          </p:nvSpPr>
          <p:spPr bwMode="auto">
            <a:xfrm rot="16200000">
              <a:off x="5708870" y="4347524"/>
              <a:ext cx="460271" cy="164560"/>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 name="connsiteX0" fmla="*/ 758651 w 833585"/>
                <a:gd name="connsiteY0" fmla="*/ 14899 h 183742"/>
                <a:gd name="connsiteX1" fmla="*/ 130629 w 833585"/>
                <a:gd name="connsiteY1" fmla="*/ 19923 h 183742"/>
                <a:gd name="connsiteX2" fmla="*/ 0 w 833585"/>
                <a:gd name="connsiteY2" fmla="*/ 120407 h 183742"/>
                <a:gd name="connsiteX3" fmla="*/ 833585 w 833585"/>
                <a:gd name="connsiteY3" fmla="*/ 181078 h 183742"/>
                <a:gd name="connsiteX4" fmla="*/ 758651 w 833585"/>
                <a:gd name="connsiteY4" fmla="*/ 14899 h 183742"/>
                <a:gd name="connsiteX0" fmla="*/ 741317 w 890629"/>
                <a:gd name="connsiteY0" fmla="*/ 10896 h 198384"/>
                <a:gd name="connsiteX1" fmla="*/ 130629 w 890629"/>
                <a:gd name="connsiteY1" fmla="*/ 33252 h 198384"/>
                <a:gd name="connsiteX2" fmla="*/ 0 w 890629"/>
                <a:gd name="connsiteY2" fmla="*/ 133736 h 198384"/>
                <a:gd name="connsiteX3" fmla="*/ 833585 w 890629"/>
                <a:gd name="connsiteY3" fmla="*/ 194407 h 198384"/>
                <a:gd name="connsiteX4" fmla="*/ 741317 w 890629"/>
                <a:gd name="connsiteY4" fmla="*/ 10896 h 198384"/>
                <a:gd name="connsiteX0" fmla="*/ 741317 w 883510"/>
                <a:gd name="connsiteY0" fmla="*/ 21217 h 208705"/>
                <a:gd name="connsiteX1" fmla="*/ 347312 w 883510"/>
                <a:gd name="connsiteY1" fmla="*/ 17574 h 208705"/>
                <a:gd name="connsiteX2" fmla="*/ 0 w 883510"/>
                <a:gd name="connsiteY2" fmla="*/ 144057 h 208705"/>
                <a:gd name="connsiteX3" fmla="*/ 833585 w 883510"/>
                <a:gd name="connsiteY3" fmla="*/ 204728 h 208705"/>
                <a:gd name="connsiteX4" fmla="*/ 741317 w 883510"/>
                <a:gd name="connsiteY4" fmla="*/ 21217 h 208705"/>
                <a:gd name="connsiteX0" fmla="*/ 410780 w 525983"/>
                <a:gd name="connsiteY0" fmla="*/ 23096 h 215024"/>
                <a:gd name="connsiteX1" fmla="*/ 16775 w 525983"/>
                <a:gd name="connsiteY1" fmla="*/ 19453 h 215024"/>
                <a:gd name="connsiteX2" fmla="*/ 42157 w 525983"/>
                <a:gd name="connsiteY2" fmla="*/ 176275 h 215024"/>
                <a:gd name="connsiteX3" fmla="*/ 503048 w 525983"/>
                <a:gd name="connsiteY3" fmla="*/ 206607 h 215024"/>
                <a:gd name="connsiteX4" fmla="*/ 410780 w 525983"/>
                <a:gd name="connsiteY4" fmla="*/ 23096 h 215024"/>
                <a:gd name="connsiteX0" fmla="*/ 394005 w 509208"/>
                <a:gd name="connsiteY0" fmla="*/ 23096 h 215024"/>
                <a:gd name="connsiteX1" fmla="*/ 0 w 509208"/>
                <a:gd name="connsiteY1" fmla="*/ 19453 h 215024"/>
                <a:gd name="connsiteX2" fmla="*/ 25382 w 509208"/>
                <a:gd name="connsiteY2" fmla="*/ 176275 h 215024"/>
                <a:gd name="connsiteX3" fmla="*/ 486273 w 509208"/>
                <a:gd name="connsiteY3" fmla="*/ 206607 h 215024"/>
                <a:gd name="connsiteX4" fmla="*/ 394005 w 509208"/>
                <a:gd name="connsiteY4" fmla="*/ 23096 h 215024"/>
                <a:gd name="connsiteX0" fmla="*/ 394005 w 509208"/>
                <a:gd name="connsiteY0" fmla="*/ 3643 h 195571"/>
                <a:gd name="connsiteX1" fmla="*/ 0 w 509208"/>
                <a:gd name="connsiteY1" fmla="*/ 0 h 195571"/>
                <a:gd name="connsiteX2" fmla="*/ 25382 w 509208"/>
                <a:gd name="connsiteY2" fmla="*/ 156822 h 195571"/>
                <a:gd name="connsiteX3" fmla="*/ 486273 w 509208"/>
                <a:gd name="connsiteY3" fmla="*/ 187154 h 195571"/>
                <a:gd name="connsiteX4" fmla="*/ 394005 w 509208"/>
                <a:gd name="connsiteY4" fmla="*/ 3643 h 195571"/>
                <a:gd name="connsiteX0" fmla="*/ 413283 w 526945"/>
                <a:gd name="connsiteY0" fmla="*/ 14355 h 206284"/>
                <a:gd name="connsiteX1" fmla="*/ 19278 w 526945"/>
                <a:gd name="connsiteY1" fmla="*/ 10712 h 206284"/>
                <a:gd name="connsiteX2" fmla="*/ 66328 w 526945"/>
                <a:gd name="connsiteY2" fmla="*/ 167537 h 206284"/>
                <a:gd name="connsiteX3" fmla="*/ 505551 w 526945"/>
                <a:gd name="connsiteY3" fmla="*/ 197866 h 206284"/>
                <a:gd name="connsiteX4" fmla="*/ 413283 w 526945"/>
                <a:gd name="connsiteY4" fmla="*/ 14355 h 206284"/>
                <a:gd name="connsiteX0" fmla="*/ 394005 w 507667"/>
                <a:gd name="connsiteY0" fmla="*/ 14355 h 206284"/>
                <a:gd name="connsiteX1" fmla="*/ 0 w 507667"/>
                <a:gd name="connsiteY1" fmla="*/ 10712 h 206284"/>
                <a:gd name="connsiteX2" fmla="*/ 47050 w 507667"/>
                <a:gd name="connsiteY2" fmla="*/ 167537 h 206284"/>
                <a:gd name="connsiteX3" fmla="*/ 486273 w 507667"/>
                <a:gd name="connsiteY3" fmla="*/ 197866 h 206284"/>
                <a:gd name="connsiteX4" fmla="*/ 394005 w 507667"/>
                <a:gd name="connsiteY4" fmla="*/ 14355 h 206284"/>
                <a:gd name="connsiteX0" fmla="*/ 394005 w 507667"/>
                <a:gd name="connsiteY0" fmla="*/ 3643 h 195572"/>
                <a:gd name="connsiteX1" fmla="*/ 0 w 507667"/>
                <a:gd name="connsiteY1" fmla="*/ 0 h 195572"/>
                <a:gd name="connsiteX2" fmla="*/ 47050 w 507667"/>
                <a:gd name="connsiteY2" fmla="*/ 156825 h 195572"/>
                <a:gd name="connsiteX3" fmla="*/ 486273 w 507667"/>
                <a:gd name="connsiteY3" fmla="*/ 187154 h 195572"/>
                <a:gd name="connsiteX4" fmla="*/ 394005 w 507667"/>
                <a:gd name="connsiteY4" fmla="*/ 3643 h 195572"/>
                <a:gd name="connsiteX0" fmla="*/ 394005 w 485978"/>
                <a:gd name="connsiteY0" fmla="*/ 11378 h 174570"/>
                <a:gd name="connsiteX1" fmla="*/ 0 w 485978"/>
                <a:gd name="connsiteY1" fmla="*/ 7735 h 174570"/>
                <a:gd name="connsiteX2" fmla="*/ 47050 w 485978"/>
                <a:gd name="connsiteY2" fmla="*/ 164560 h 174570"/>
                <a:gd name="connsiteX3" fmla="*/ 460271 w 485978"/>
                <a:gd name="connsiteY3" fmla="*/ 151556 h 174570"/>
                <a:gd name="connsiteX4" fmla="*/ 394005 w 485978"/>
                <a:gd name="connsiteY4" fmla="*/ 11378 h 174570"/>
                <a:gd name="connsiteX0" fmla="*/ 394005 w 485978"/>
                <a:gd name="connsiteY0" fmla="*/ 11378 h 164560"/>
                <a:gd name="connsiteX1" fmla="*/ 0 w 485978"/>
                <a:gd name="connsiteY1" fmla="*/ 7735 h 164560"/>
                <a:gd name="connsiteX2" fmla="*/ 47050 w 485978"/>
                <a:gd name="connsiteY2" fmla="*/ 164560 h 164560"/>
                <a:gd name="connsiteX3" fmla="*/ 460271 w 485978"/>
                <a:gd name="connsiteY3" fmla="*/ 151556 h 164560"/>
                <a:gd name="connsiteX4" fmla="*/ 394005 w 485978"/>
                <a:gd name="connsiteY4" fmla="*/ 11378 h 164560"/>
                <a:gd name="connsiteX0" fmla="*/ 394005 w 460271"/>
                <a:gd name="connsiteY0" fmla="*/ 11378 h 164560"/>
                <a:gd name="connsiteX1" fmla="*/ 0 w 460271"/>
                <a:gd name="connsiteY1" fmla="*/ 7735 h 164560"/>
                <a:gd name="connsiteX2" fmla="*/ 47050 w 460271"/>
                <a:gd name="connsiteY2" fmla="*/ 164560 h 164560"/>
                <a:gd name="connsiteX3" fmla="*/ 460271 w 460271"/>
                <a:gd name="connsiteY3" fmla="*/ 151556 h 164560"/>
                <a:gd name="connsiteX4" fmla="*/ 394005 w 460271"/>
                <a:gd name="connsiteY4" fmla="*/ 11378 h 16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71" h="164560">
                  <a:moveTo>
                    <a:pt x="394005" y="11378"/>
                  </a:moveTo>
                  <a:cubicBezTo>
                    <a:pt x="317293" y="-12592"/>
                    <a:pt x="131335" y="8949"/>
                    <a:pt x="0" y="7735"/>
                  </a:cubicBezTo>
                  <a:lnTo>
                    <a:pt x="47050" y="164560"/>
                  </a:lnTo>
                  <a:lnTo>
                    <a:pt x="460271" y="151556"/>
                  </a:lnTo>
                  <a:lnTo>
                    <a:pt x="394005" y="11378"/>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cxnSp>
          <p:nvCxnSpPr>
            <p:cNvPr id="205" name="Straight Connector 204"/>
            <p:cNvCxnSpPr/>
            <p:nvPr/>
          </p:nvCxnSpPr>
          <p:spPr bwMode="auto">
            <a:xfrm>
              <a:off x="5339976" y="416396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6" name="Straight Connector 205"/>
            <p:cNvCxnSpPr/>
            <p:nvPr/>
          </p:nvCxnSpPr>
          <p:spPr bwMode="auto">
            <a:xfrm>
              <a:off x="5334000" y="486567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7" name="TextBox 206"/>
            <p:cNvSpPr txBox="1"/>
            <p:nvPr/>
          </p:nvSpPr>
          <p:spPr>
            <a:xfrm>
              <a:off x="5334000" y="5114453"/>
              <a:ext cx="438729" cy="279069"/>
            </a:xfrm>
            <a:prstGeom prst="rect">
              <a:avLst/>
            </a:prstGeom>
            <a:noFill/>
          </p:spPr>
          <p:txBody>
            <a:bodyPr wrap="none" rtlCol="0">
              <a:spAutoFit/>
            </a:bodyPr>
            <a:lstStyle/>
            <a:p>
              <a:r>
                <a:rPr lang="en-US" sz="700" b="0"/>
                <a:t>5%</a:t>
              </a:r>
            </a:p>
          </p:txBody>
        </p:sp>
        <p:sp>
          <p:nvSpPr>
            <p:cNvPr id="208" name="TextBox 207"/>
            <p:cNvSpPr txBox="1"/>
            <p:nvPr/>
          </p:nvSpPr>
          <p:spPr>
            <a:xfrm>
              <a:off x="5766320" y="5106042"/>
              <a:ext cx="508047" cy="279069"/>
            </a:xfrm>
            <a:prstGeom prst="rect">
              <a:avLst/>
            </a:prstGeom>
            <a:noFill/>
          </p:spPr>
          <p:txBody>
            <a:bodyPr wrap="none" rtlCol="0">
              <a:spAutoFit/>
            </a:bodyPr>
            <a:lstStyle/>
            <a:p>
              <a:r>
                <a:rPr lang="en-US" sz="700" b="0"/>
                <a:t>10%</a:t>
              </a:r>
            </a:p>
          </p:txBody>
        </p:sp>
        <p:sp>
          <p:nvSpPr>
            <p:cNvPr id="209" name="TextBox 208"/>
            <p:cNvSpPr txBox="1"/>
            <p:nvPr/>
          </p:nvSpPr>
          <p:spPr>
            <a:xfrm>
              <a:off x="6223520" y="5105400"/>
              <a:ext cx="508047" cy="279069"/>
            </a:xfrm>
            <a:prstGeom prst="rect">
              <a:avLst/>
            </a:prstGeom>
            <a:noFill/>
          </p:spPr>
          <p:txBody>
            <a:bodyPr wrap="none" rtlCol="0">
              <a:spAutoFit/>
            </a:bodyPr>
            <a:lstStyle/>
            <a:p>
              <a:r>
                <a:rPr lang="en-US" sz="700" b="0"/>
                <a:t>15%</a:t>
              </a:r>
            </a:p>
          </p:txBody>
        </p:sp>
        <p:cxnSp>
          <p:nvCxnSpPr>
            <p:cNvPr id="210" name="Straight Connector 209"/>
            <p:cNvCxnSpPr/>
            <p:nvPr/>
          </p:nvCxnSpPr>
          <p:spPr bwMode="auto">
            <a:xfrm>
              <a:off x="5339976" y="4170006"/>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1" name="Straight Connector 210"/>
            <p:cNvCxnSpPr/>
            <p:nvPr/>
          </p:nvCxnSpPr>
          <p:spPr bwMode="auto">
            <a:xfrm>
              <a:off x="5334000" y="4871712"/>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2" name="Oval 211"/>
            <p:cNvSpPr/>
            <p:nvPr/>
          </p:nvSpPr>
          <p:spPr bwMode="auto">
            <a:xfrm rot="20139743">
              <a:off x="5548525" y="4222705"/>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13" name="TextBox 212"/>
            <p:cNvSpPr txBox="1"/>
            <p:nvPr/>
          </p:nvSpPr>
          <p:spPr>
            <a:xfrm>
              <a:off x="4751789" y="4740619"/>
              <a:ext cx="626563" cy="279069"/>
            </a:xfrm>
            <a:prstGeom prst="rect">
              <a:avLst/>
            </a:prstGeom>
            <a:noFill/>
          </p:spPr>
          <p:txBody>
            <a:bodyPr wrap="none" rtlCol="0">
              <a:spAutoFit/>
            </a:bodyPr>
            <a:lstStyle/>
            <a:p>
              <a:r>
                <a:rPr lang="en-US" sz="700" b="0"/>
                <a:t>10 mD</a:t>
              </a:r>
            </a:p>
          </p:txBody>
        </p:sp>
        <p:sp>
          <p:nvSpPr>
            <p:cNvPr id="214" name="TextBox 213"/>
            <p:cNvSpPr txBox="1"/>
            <p:nvPr/>
          </p:nvSpPr>
          <p:spPr>
            <a:xfrm>
              <a:off x="4675589" y="4443514"/>
              <a:ext cx="695883" cy="279069"/>
            </a:xfrm>
            <a:prstGeom prst="rect">
              <a:avLst/>
            </a:prstGeom>
            <a:noFill/>
          </p:spPr>
          <p:txBody>
            <a:bodyPr wrap="none" rtlCol="0">
              <a:spAutoFit/>
            </a:bodyPr>
            <a:lstStyle/>
            <a:p>
              <a:r>
                <a:rPr lang="en-US" sz="700" b="0"/>
                <a:t>100 mD</a:t>
              </a:r>
            </a:p>
          </p:txBody>
        </p:sp>
        <p:sp>
          <p:nvSpPr>
            <p:cNvPr id="215" name="TextBox 214"/>
            <p:cNvSpPr txBox="1"/>
            <p:nvPr/>
          </p:nvSpPr>
          <p:spPr>
            <a:xfrm>
              <a:off x="4564237" y="4138713"/>
              <a:ext cx="800981" cy="279069"/>
            </a:xfrm>
            <a:prstGeom prst="rect">
              <a:avLst/>
            </a:prstGeom>
            <a:noFill/>
          </p:spPr>
          <p:txBody>
            <a:bodyPr wrap="none" rtlCol="0">
              <a:spAutoFit/>
            </a:bodyPr>
            <a:lstStyle/>
            <a:p>
              <a:r>
                <a:rPr lang="en-US" sz="700" b="0"/>
                <a:t>1,000 mD</a:t>
              </a:r>
            </a:p>
          </p:txBody>
        </p:sp>
        <p:sp>
          <p:nvSpPr>
            <p:cNvPr id="216" name="Rectangle 215"/>
            <p:cNvSpPr/>
            <p:nvPr/>
          </p:nvSpPr>
          <p:spPr bwMode="auto">
            <a:xfrm rot="16200000">
              <a:off x="5507963" y="4358868"/>
              <a:ext cx="852662" cy="154168"/>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18" name="Freeform 217"/>
            <p:cNvSpPr/>
            <p:nvPr/>
          </p:nvSpPr>
          <p:spPr bwMode="auto">
            <a:xfrm rot="10800000">
              <a:off x="5655035" y="4861420"/>
              <a:ext cx="775501" cy="224354"/>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904315"/>
                <a:gd name="connsiteY0" fmla="*/ 981390 h 981390"/>
                <a:gd name="connsiteX1" fmla="*/ 799793 w 1904315"/>
                <a:gd name="connsiteY1" fmla="*/ 705303 h 981390"/>
                <a:gd name="connsiteX2" fmla="*/ 944648 w 1904315"/>
                <a:gd name="connsiteY2" fmla="*/ 107775 h 981390"/>
                <a:gd name="connsiteX3" fmla="*/ 1189092 w 1904315"/>
                <a:gd name="connsiteY3" fmla="*/ 62507 h 981390"/>
                <a:gd name="connsiteX4" fmla="*/ 1505963 w 1904315"/>
                <a:gd name="connsiteY4" fmla="*/ 768678 h 981390"/>
                <a:gd name="connsiteX5" fmla="*/ 1904315 w 1904315"/>
                <a:gd name="connsiteY5" fmla="*/ 913533 h 981390"/>
                <a:gd name="connsiteX0" fmla="*/ 0 w 1904315"/>
                <a:gd name="connsiteY0" fmla="*/ 973581 h 973581"/>
                <a:gd name="connsiteX1" fmla="*/ 579387 w 1904315"/>
                <a:gd name="connsiteY1" fmla="*/ 521091 h 973581"/>
                <a:gd name="connsiteX2" fmla="*/ 944648 w 1904315"/>
                <a:gd name="connsiteY2" fmla="*/ 99966 h 973581"/>
                <a:gd name="connsiteX3" fmla="*/ 1189092 w 1904315"/>
                <a:gd name="connsiteY3" fmla="*/ 54698 h 973581"/>
                <a:gd name="connsiteX4" fmla="*/ 1505963 w 1904315"/>
                <a:gd name="connsiteY4" fmla="*/ 760869 h 973581"/>
                <a:gd name="connsiteX5" fmla="*/ 1904315 w 1904315"/>
                <a:gd name="connsiteY5" fmla="*/ 905724 h 973581"/>
                <a:gd name="connsiteX0" fmla="*/ 0 w 1904315"/>
                <a:gd name="connsiteY0" fmla="*/ 1011008 h 1011008"/>
                <a:gd name="connsiteX1" fmla="*/ 579387 w 1904315"/>
                <a:gd name="connsiteY1" fmla="*/ 558518 h 1011008"/>
                <a:gd name="connsiteX2" fmla="*/ 779341 w 1904315"/>
                <a:gd name="connsiteY2" fmla="*/ 58992 h 1011008"/>
                <a:gd name="connsiteX3" fmla="*/ 1189092 w 1904315"/>
                <a:gd name="connsiteY3" fmla="*/ 92125 h 1011008"/>
                <a:gd name="connsiteX4" fmla="*/ 1505963 w 1904315"/>
                <a:gd name="connsiteY4" fmla="*/ 798296 h 1011008"/>
                <a:gd name="connsiteX5" fmla="*/ 1904315 w 1904315"/>
                <a:gd name="connsiteY5" fmla="*/ 943151 h 1011008"/>
                <a:gd name="connsiteX0" fmla="*/ 0 w 1904315"/>
                <a:gd name="connsiteY0" fmla="*/ 985757 h 985757"/>
                <a:gd name="connsiteX1" fmla="*/ 579387 w 1904315"/>
                <a:gd name="connsiteY1" fmla="*/ 533267 h 985757"/>
                <a:gd name="connsiteX2" fmla="*/ 779341 w 1904315"/>
                <a:gd name="connsiteY2" fmla="*/ 33741 h 985757"/>
                <a:gd name="connsiteX3" fmla="*/ 1202865 w 1904315"/>
                <a:gd name="connsiteY3" fmla="*/ 125673 h 985757"/>
                <a:gd name="connsiteX4" fmla="*/ 1505963 w 1904315"/>
                <a:gd name="connsiteY4" fmla="*/ 773045 h 985757"/>
                <a:gd name="connsiteX5" fmla="*/ 1904315 w 1904315"/>
                <a:gd name="connsiteY5" fmla="*/ 917900 h 985757"/>
                <a:gd name="connsiteX0" fmla="*/ 0 w 1904315"/>
                <a:gd name="connsiteY0" fmla="*/ 979346 h 979346"/>
                <a:gd name="connsiteX1" fmla="*/ 579387 w 1904315"/>
                <a:gd name="connsiteY1" fmla="*/ 526856 h 979346"/>
                <a:gd name="connsiteX2" fmla="*/ 779341 w 1904315"/>
                <a:gd name="connsiteY2" fmla="*/ 27330 h 979346"/>
                <a:gd name="connsiteX3" fmla="*/ 1202865 w 1904315"/>
                <a:gd name="connsiteY3" fmla="*/ 119262 h 979346"/>
                <a:gd name="connsiteX4" fmla="*/ 1354434 w 1904315"/>
                <a:gd name="connsiteY4" fmla="*/ 570628 h 979346"/>
                <a:gd name="connsiteX5" fmla="*/ 1904315 w 1904315"/>
                <a:gd name="connsiteY5" fmla="*/ 911489 h 979346"/>
                <a:gd name="connsiteX0" fmla="*/ 0 w 1904315"/>
                <a:gd name="connsiteY0" fmla="*/ 977924 h 977924"/>
                <a:gd name="connsiteX1" fmla="*/ 441634 w 1904315"/>
                <a:gd name="connsiteY1" fmla="*/ 505836 h 977924"/>
                <a:gd name="connsiteX2" fmla="*/ 779341 w 1904315"/>
                <a:gd name="connsiteY2" fmla="*/ 25908 h 977924"/>
                <a:gd name="connsiteX3" fmla="*/ 1202865 w 1904315"/>
                <a:gd name="connsiteY3" fmla="*/ 117840 h 977924"/>
                <a:gd name="connsiteX4" fmla="*/ 1354434 w 1904315"/>
                <a:gd name="connsiteY4" fmla="*/ 569206 h 977924"/>
                <a:gd name="connsiteX5" fmla="*/ 1904315 w 1904315"/>
                <a:gd name="connsiteY5" fmla="*/ 910067 h 977924"/>
                <a:gd name="connsiteX0" fmla="*/ 0 w 1904315"/>
                <a:gd name="connsiteY0" fmla="*/ 946748 h 946748"/>
                <a:gd name="connsiteX1" fmla="*/ 441634 w 1904315"/>
                <a:gd name="connsiteY1" fmla="*/ 474660 h 946748"/>
                <a:gd name="connsiteX2" fmla="*/ 682913 w 1904315"/>
                <a:gd name="connsiteY2" fmla="*/ 33934 h 946748"/>
                <a:gd name="connsiteX3" fmla="*/ 1202865 w 1904315"/>
                <a:gd name="connsiteY3" fmla="*/ 86664 h 946748"/>
                <a:gd name="connsiteX4" fmla="*/ 1354434 w 1904315"/>
                <a:gd name="connsiteY4" fmla="*/ 538030 h 946748"/>
                <a:gd name="connsiteX5" fmla="*/ 1904315 w 1904315"/>
                <a:gd name="connsiteY5" fmla="*/ 878891 h 946748"/>
                <a:gd name="connsiteX0" fmla="*/ 0 w 1904315"/>
                <a:gd name="connsiteY0" fmla="*/ 945937 h 945937"/>
                <a:gd name="connsiteX1" fmla="*/ 441634 w 1904315"/>
                <a:gd name="connsiteY1" fmla="*/ 473849 h 945937"/>
                <a:gd name="connsiteX2" fmla="*/ 682913 w 1904315"/>
                <a:gd name="connsiteY2" fmla="*/ 33123 h 945937"/>
                <a:gd name="connsiteX3" fmla="*/ 1202865 w 1904315"/>
                <a:gd name="connsiteY3" fmla="*/ 85853 h 945937"/>
                <a:gd name="connsiteX4" fmla="*/ 1409535 w 1904315"/>
                <a:gd name="connsiteY4" fmla="*/ 517617 h 945937"/>
                <a:gd name="connsiteX5" fmla="*/ 1904315 w 1904315"/>
                <a:gd name="connsiteY5" fmla="*/ 878080 h 945937"/>
                <a:gd name="connsiteX0" fmla="*/ 0 w 1904315"/>
                <a:gd name="connsiteY0" fmla="*/ 986792 h 986792"/>
                <a:gd name="connsiteX1" fmla="*/ 441634 w 1904315"/>
                <a:gd name="connsiteY1" fmla="*/ 514704 h 986792"/>
                <a:gd name="connsiteX2" fmla="*/ 682913 w 1904315"/>
                <a:gd name="connsiteY2" fmla="*/ 73978 h 986792"/>
                <a:gd name="connsiteX3" fmla="*/ 1133988 w 1904315"/>
                <a:gd name="connsiteY3" fmla="*/ 48304 h 986792"/>
                <a:gd name="connsiteX4" fmla="*/ 1409535 w 1904315"/>
                <a:gd name="connsiteY4" fmla="*/ 558472 h 986792"/>
                <a:gd name="connsiteX5" fmla="*/ 1904315 w 1904315"/>
                <a:gd name="connsiteY5" fmla="*/ 918935 h 98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15" h="986792">
                  <a:moveTo>
                    <a:pt x="0" y="986792"/>
                  </a:moveTo>
                  <a:cubicBezTo>
                    <a:pt x="97325" y="946051"/>
                    <a:pt x="327815" y="666840"/>
                    <a:pt x="441634" y="514704"/>
                  </a:cubicBezTo>
                  <a:cubicBezTo>
                    <a:pt x="555453" y="362568"/>
                    <a:pt x="567521" y="151711"/>
                    <a:pt x="682913" y="73978"/>
                  </a:cubicBezTo>
                  <a:cubicBezTo>
                    <a:pt x="798305" y="-3755"/>
                    <a:pt x="1012884" y="-32445"/>
                    <a:pt x="1133988" y="48304"/>
                  </a:cubicBezTo>
                  <a:cubicBezTo>
                    <a:pt x="1255092" y="129053"/>
                    <a:pt x="1281147" y="413367"/>
                    <a:pt x="1409535" y="558472"/>
                  </a:cubicBezTo>
                  <a:cubicBezTo>
                    <a:pt x="1537923" y="703577"/>
                    <a:pt x="1764741" y="917426"/>
                    <a:pt x="1904315" y="918935"/>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200"/>
            </a:p>
          </p:txBody>
        </p:sp>
      </p:grpSp>
      <p:sp>
        <p:nvSpPr>
          <p:cNvPr id="3" name="Rectangle 2"/>
          <p:cNvSpPr/>
          <p:nvPr/>
        </p:nvSpPr>
        <p:spPr bwMode="auto">
          <a:xfrm>
            <a:off x="228600" y="2605812"/>
            <a:ext cx="3541775" cy="1974623"/>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aphicFrame>
        <p:nvGraphicFramePr>
          <p:cNvPr id="96" name="Table 95"/>
          <p:cNvGraphicFramePr>
            <a:graphicFrameLocks noGrp="1"/>
          </p:cNvGraphicFramePr>
          <p:nvPr>
            <p:extLst/>
          </p:nvPr>
        </p:nvGraphicFramePr>
        <p:xfrm>
          <a:off x="6272190" y="2359223"/>
          <a:ext cx="1576410" cy="1534925"/>
        </p:xfrm>
        <a:graphic>
          <a:graphicData uri="http://schemas.openxmlformats.org/drawingml/2006/table">
            <a:tbl>
              <a:tblPr firstRow="1" bandRow="1">
                <a:tableStyleId>{F5AB1C69-6EDB-4FF4-983F-18BD219EF322}</a:tableStyleId>
              </a:tblPr>
              <a:tblGrid>
                <a:gridCol w="315282">
                  <a:extLst>
                    <a:ext uri="{9D8B030D-6E8A-4147-A177-3AD203B41FA5}">
                      <a16:colId xmlns:a16="http://schemas.microsoft.com/office/drawing/2014/main" val="4232222661"/>
                    </a:ext>
                  </a:extLst>
                </a:gridCol>
                <a:gridCol w="315282">
                  <a:extLst>
                    <a:ext uri="{9D8B030D-6E8A-4147-A177-3AD203B41FA5}">
                      <a16:colId xmlns:a16="http://schemas.microsoft.com/office/drawing/2014/main" val="3600025513"/>
                    </a:ext>
                  </a:extLst>
                </a:gridCol>
                <a:gridCol w="315282">
                  <a:extLst>
                    <a:ext uri="{9D8B030D-6E8A-4147-A177-3AD203B41FA5}">
                      <a16:colId xmlns:a16="http://schemas.microsoft.com/office/drawing/2014/main" val="2558541894"/>
                    </a:ext>
                  </a:extLst>
                </a:gridCol>
                <a:gridCol w="315282">
                  <a:extLst>
                    <a:ext uri="{9D8B030D-6E8A-4147-A177-3AD203B41FA5}">
                      <a16:colId xmlns:a16="http://schemas.microsoft.com/office/drawing/2014/main" val="1278037855"/>
                    </a:ext>
                  </a:extLst>
                </a:gridCol>
                <a:gridCol w="315282">
                  <a:extLst>
                    <a:ext uri="{9D8B030D-6E8A-4147-A177-3AD203B41FA5}">
                      <a16:colId xmlns:a16="http://schemas.microsoft.com/office/drawing/2014/main" val="3772599023"/>
                    </a:ext>
                  </a:extLst>
                </a:gridCol>
              </a:tblGrid>
              <a:tr h="306985">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1</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1</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9238684"/>
                  </a:ext>
                </a:extLst>
              </a:tr>
              <a:tr h="306985">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1</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2</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3</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1</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5392361"/>
                  </a:ext>
                </a:extLst>
              </a:tr>
              <a:tr h="306985">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2</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2</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1</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044687"/>
                  </a:ext>
                </a:extLst>
              </a:tr>
              <a:tr h="306985">
                <a:tc>
                  <a:txBody>
                    <a:bodyPr/>
                    <a:lstStyle/>
                    <a:p>
                      <a:pPr algn="ctr" fontAlgn="b"/>
                      <a:r>
                        <a:rPr lang="en-US" sz="1300" b="0" i="0" u="none" strike="noStrike">
                          <a:solidFill>
                            <a:schemeClr val="bg1">
                              <a:lumMod val="65000"/>
                            </a:schemeClr>
                          </a:solidFill>
                          <a:effectLst/>
                          <a:latin typeface="Calibri" panose="020F0502020204030204" pitchFamily="34" charset="0"/>
                        </a:rPr>
                        <a:t>1</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3</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2</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1</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4551403"/>
                  </a:ext>
                </a:extLst>
              </a:tr>
              <a:tr h="306985">
                <a:tc>
                  <a:txBody>
                    <a:bodyPr/>
                    <a:lstStyle/>
                    <a:p>
                      <a:pPr algn="ctr" fontAlgn="b"/>
                      <a:r>
                        <a:rPr lang="en-US" sz="1300" b="0" i="0" u="none" strike="noStrike">
                          <a:solidFill>
                            <a:schemeClr val="bg1">
                              <a:lumMod val="65000"/>
                            </a:schemeClr>
                          </a:solidFill>
                          <a:effectLst/>
                          <a:latin typeface="Calibri" panose="020F0502020204030204" pitchFamily="34" charset="0"/>
                        </a:rPr>
                        <a:t>1</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1</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1</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5265597"/>
                  </a:ext>
                </a:extLst>
              </a:tr>
            </a:tbl>
          </a:graphicData>
        </a:graphic>
      </p:graphicFrame>
      <p:sp>
        <p:nvSpPr>
          <p:cNvPr id="97" name="TextBox 96"/>
          <p:cNvSpPr txBox="1"/>
          <p:nvPr/>
        </p:nvSpPr>
        <p:spPr>
          <a:xfrm>
            <a:off x="6248400" y="3892276"/>
            <a:ext cx="388248" cy="261610"/>
          </a:xfrm>
          <a:prstGeom prst="rect">
            <a:avLst/>
          </a:prstGeom>
          <a:noFill/>
        </p:spPr>
        <p:txBody>
          <a:bodyPr wrap="none" rtlCol="0">
            <a:spAutoFit/>
          </a:bodyPr>
          <a:lstStyle/>
          <a:p>
            <a:r>
              <a:rPr lang="en-US" sz="1050" b="0"/>
              <a:t>5%</a:t>
            </a:r>
          </a:p>
        </p:txBody>
      </p:sp>
      <p:sp>
        <p:nvSpPr>
          <p:cNvPr id="98" name="TextBox 97"/>
          <p:cNvSpPr txBox="1"/>
          <p:nvPr/>
        </p:nvSpPr>
        <p:spPr>
          <a:xfrm>
            <a:off x="6858000" y="3883865"/>
            <a:ext cx="466794" cy="261610"/>
          </a:xfrm>
          <a:prstGeom prst="rect">
            <a:avLst/>
          </a:prstGeom>
          <a:noFill/>
        </p:spPr>
        <p:txBody>
          <a:bodyPr wrap="none" rtlCol="0">
            <a:spAutoFit/>
          </a:bodyPr>
          <a:lstStyle/>
          <a:p>
            <a:r>
              <a:rPr lang="en-US" sz="1050" b="0"/>
              <a:t>10%</a:t>
            </a:r>
          </a:p>
        </p:txBody>
      </p:sp>
      <p:sp>
        <p:nvSpPr>
          <p:cNvPr id="99" name="TextBox 98"/>
          <p:cNvSpPr txBox="1"/>
          <p:nvPr/>
        </p:nvSpPr>
        <p:spPr>
          <a:xfrm>
            <a:off x="7458006" y="3883223"/>
            <a:ext cx="466794" cy="261610"/>
          </a:xfrm>
          <a:prstGeom prst="rect">
            <a:avLst/>
          </a:prstGeom>
          <a:noFill/>
        </p:spPr>
        <p:txBody>
          <a:bodyPr wrap="none" rtlCol="0">
            <a:spAutoFit/>
          </a:bodyPr>
          <a:lstStyle/>
          <a:p>
            <a:r>
              <a:rPr lang="en-US" sz="1050" b="0"/>
              <a:t>15%</a:t>
            </a:r>
          </a:p>
        </p:txBody>
      </p:sp>
      <p:sp>
        <p:nvSpPr>
          <p:cNvPr id="100" name="TextBox 99"/>
          <p:cNvSpPr txBox="1"/>
          <p:nvPr/>
        </p:nvSpPr>
        <p:spPr>
          <a:xfrm>
            <a:off x="5681475" y="3625484"/>
            <a:ext cx="582211" cy="253916"/>
          </a:xfrm>
          <a:prstGeom prst="rect">
            <a:avLst/>
          </a:prstGeom>
          <a:noFill/>
        </p:spPr>
        <p:txBody>
          <a:bodyPr wrap="none" rtlCol="0">
            <a:spAutoFit/>
          </a:bodyPr>
          <a:lstStyle/>
          <a:p>
            <a:r>
              <a:rPr lang="en-US" sz="1050" b="0"/>
              <a:t>10 mD</a:t>
            </a:r>
          </a:p>
        </p:txBody>
      </p:sp>
      <p:sp>
        <p:nvSpPr>
          <p:cNvPr id="101" name="TextBox 100"/>
          <p:cNvSpPr txBox="1"/>
          <p:nvPr/>
        </p:nvSpPr>
        <p:spPr>
          <a:xfrm>
            <a:off x="5605275" y="3030632"/>
            <a:ext cx="657552" cy="253916"/>
          </a:xfrm>
          <a:prstGeom prst="rect">
            <a:avLst/>
          </a:prstGeom>
          <a:noFill/>
        </p:spPr>
        <p:txBody>
          <a:bodyPr wrap="none" rtlCol="0">
            <a:spAutoFit/>
          </a:bodyPr>
          <a:lstStyle/>
          <a:p>
            <a:r>
              <a:rPr lang="en-US" sz="1050" b="0"/>
              <a:t>100 mD</a:t>
            </a:r>
          </a:p>
        </p:txBody>
      </p:sp>
      <p:sp>
        <p:nvSpPr>
          <p:cNvPr id="102" name="TextBox 101"/>
          <p:cNvSpPr txBox="1"/>
          <p:nvPr/>
        </p:nvSpPr>
        <p:spPr>
          <a:xfrm>
            <a:off x="5493923" y="2421032"/>
            <a:ext cx="769763" cy="253916"/>
          </a:xfrm>
          <a:prstGeom prst="rect">
            <a:avLst/>
          </a:prstGeom>
          <a:noFill/>
        </p:spPr>
        <p:txBody>
          <a:bodyPr wrap="none" rtlCol="0">
            <a:spAutoFit/>
          </a:bodyPr>
          <a:lstStyle/>
          <a:p>
            <a:r>
              <a:rPr lang="en-US" sz="1050" b="0"/>
              <a:t>1,000 mD</a:t>
            </a:r>
          </a:p>
        </p:txBody>
      </p:sp>
      <p:sp>
        <p:nvSpPr>
          <p:cNvPr id="7" name="Oval 6"/>
          <p:cNvSpPr/>
          <p:nvPr/>
        </p:nvSpPr>
        <p:spPr bwMode="auto">
          <a:xfrm>
            <a:off x="6492417" y="3634332"/>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04" name="Oval 103"/>
          <p:cNvSpPr/>
          <p:nvPr/>
        </p:nvSpPr>
        <p:spPr bwMode="auto">
          <a:xfrm>
            <a:off x="6419664" y="3367461"/>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05" name="Oval 104"/>
          <p:cNvSpPr/>
          <p:nvPr/>
        </p:nvSpPr>
        <p:spPr bwMode="auto">
          <a:xfrm>
            <a:off x="6797159" y="3657191"/>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06" name="Oval 105"/>
          <p:cNvSpPr/>
          <p:nvPr/>
        </p:nvSpPr>
        <p:spPr bwMode="auto">
          <a:xfrm>
            <a:off x="6810922" y="3322903"/>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07" name="Oval 106"/>
          <p:cNvSpPr/>
          <p:nvPr/>
        </p:nvSpPr>
        <p:spPr bwMode="auto">
          <a:xfrm>
            <a:off x="6636648" y="3391229"/>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08" name="Oval 107"/>
          <p:cNvSpPr/>
          <p:nvPr/>
        </p:nvSpPr>
        <p:spPr bwMode="auto">
          <a:xfrm>
            <a:off x="6775773" y="3409738"/>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09" name="Oval 108"/>
          <p:cNvSpPr/>
          <p:nvPr/>
        </p:nvSpPr>
        <p:spPr bwMode="auto">
          <a:xfrm>
            <a:off x="6944315" y="3381791"/>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10" name="Oval 109"/>
          <p:cNvSpPr/>
          <p:nvPr/>
        </p:nvSpPr>
        <p:spPr bwMode="auto">
          <a:xfrm>
            <a:off x="7080573" y="3714538"/>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11" name="Oval 110"/>
          <p:cNvSpPr/>
          <p:nvPr/>
        </p:nvSpPr>
        <p:spPr bwMode="auto">
          <a:xfrm>
            <a:off x="7255832" y="3078693"/>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12" name="Oval 111"/>
          <p:cNvSpPr/>
          <p:nvPr/>
        </p:nvSpPr>
        <p:spPr bwMode="auto">
          <a:xfrm>
            <a:off x="7412287" y="3358932"/>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13" name="Oval 112"/>
          <p:cNvSpPr/>
          <p:nvPr/>
        </p:nvSpPr>
        <p:spPr bwMode="auto">
          <a:xfrm>
            <a:off x="7255832" y="2560310"/>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14" name="Oval 113"/>
          <p:cNvSpPr/>
          <p:nvPr/>
        </p:nvSpPr>
        <p:spPr bwMode="auto">
          <a:xfrm>
            <a:off x="7568214" y="2854123"/>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15" name="Oval 114"/>
          <p:cNvSpPr/>
          <p:nvPr/>
        </p:nvSpPr>
        <p:spPr bwMode="auto">
          <a:xfrm>
            <a:off x="7739805" y="2393606"/>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16" name="Oval 115"/>
          <p:cNvSpPr/>
          <p:nvPr/>
        </p:nvSpPr>
        <p:spPr bwMode="auto">
          <a:xfrm>
            <a:off x="7010400" y="2722212"/>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17" name="Oval 116"/>
          <p:cNvSpPr/>
          <p:nvPr/>
        </p:nvSpPr>
        <p:spPr bwMode="auto">
          <a:xfrm>
            <a:off x="7433910" y="2875802"/>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18" name="Oval 117"/>
          <p:cNvSpPr/>
          <p:nvPr/>
        </p:nvSpPr>
        <p:spPr bwMode="auto">
          <a:xfrm>
            <a:off x="7408231" y="2733881"/>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19" name="Oval 118"/>
          <p:cNvSpPr/>
          <p:nvPr/>
        </p:nvSpPr>
        <p:spPr bwMode="auto">
          <a:xfrm>
            <a:off x="7278444" y="2757840"/>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20" name="Oval 119"/>
          <p:cNvSpPr/>
          <p:nvPr/>
        </p:nvSpPr>
        <p:spPr bwMode="auto">
          <a:xfrm>
            <a:off x="6774299" y="3041975"/>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21" name="Oval 120"/>
          <p:cNvSpPr/>
          <p:nvPr/>
        </p:nvSpPr>
        <p:spPr bwMode="auto">
          <a:xfrm>
            <a:off x="6614150" y="3041975"/>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22" name="Oval 121"/>
          <p:cNvSpPr/>
          <p:nvPr/>
        </p:nvSpPr>
        <p:spPr bwMode="auto">
          <a:xfrm>
            <a:off x="6830948" y="2768928"/>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23" name="Oval 122"/>
          <p:cNvSpPr/>
          <p:nvPr/>
        </p:nvSpPr>
        <p:spPr bwMode="auto">
          <a:xfrm>
            <a:off x="7096715" y="3360748"/>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24" name="Oval 123"/>
          <p:cNvSpPr/>
          <p:nvPr/>
        </p:nvSpPr>
        <p:spPr bwMode="auto">
          <a:xfrm>
            <a:off x="7096714" y="3028110"/>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25" name="Oval 124"/>
          <p:cNvSpPr/>
          <p:nvPr/>
        </p:nvSpPr>
        <p:spPr bwMode="auto">
          <a:xfrm>
            <a:off x="6934200" y="3180510"/>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26" name="Oval 125"/>
          <p:cNvSpPr/>
          <p:nvPr/>
        </p:nvSpPr>
        <p:spPr bwMode="auto">
          <a:xfrm>
            <a:off x="6964681" y="2903548"/>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8" name="TextBox 7"/>
          <p:cNvSpPr txBox="1"/>
          <p:nvPr/>
        </p:nvSpPr>
        <p:spPr>
          <a:xfrm>
            <a:off x="5029200" y="2057400"/>
            <a:ext cx="3884397" cy="307777"/>
          </a:xfrm>
          <a:prstGeom prst="rect">
            <a:avLst/>
          </a:prstGeom>
          <a:noFill/>
        </p:spPr>
        <p:txBody>
          <a:bodyPr wrap="none" rtlCol="0">
            <a:spAutoFit/>
          </a:bodyPr>
          <a:lstStyle/>
          <a:p>
            <a:r>
              <a:rPr lang="en-US" sz="1400"/>
              <a:t>Non-parametric - Counting Samples in Bins</a:t>
            </a:r>
          </a:p>
        </p:txBody>
      </p:sp>
      <p:sp>
        <p:nvSpPr>
          <p:cNvPr id="128" name="TextBox 127"/>
          <p:cNvSpPr txBox="1"/>
          <p:nvPr/>
        </p:nvSpPr>
        <p:spPr>
          <a:xfrm>
            <a:off x="5791200" y="4253298"/>
            <a:ext cx="2422458" cy="307777"/>
          </a:xfrm>
          <a:prstGeom prst="rect">
            <a:avLst/>
          </a:prstGeom>
          <a:noFill/>
        </p:spPr>
        <p:txBody>
          <a:bodyPr wrap="none" rtlCol="0">
            <a:spAutoFit/>
          </a:bodyPr>
          <a:lstStyle/>
          <a:p>
            <a:r>
              <a:rPr lang="en-US" sz="1400"/>
              <a:t>Fitting a Parametric Model</a:t>
            </a:r>
          </a:p>
        </p:txBody>
      </p:sp>
      <p:graphicFrame>
        <p:nvGraphicFramePr>
          <p:cNvPr id="129" name="Table 128"/>
          <p:cNvGraphicFramePr>
            <a:graphicFrameLocks noGrp="1"/>
          </p:cNvGraphicFramePr>
          <p:nvPr>
            <p:extLst/>
          </p:nvPr>
        </p:nvGraphicFramePr>
        <p:xfrm>
          <a:off x="6272190" y="4558098"/>
          <a:ext cx="1576410" cy="1534925"/>
        </p:xfrm>
        <a:graphic>
          <a:graphicData uri="http://schemas.openxmlformats.org/drawingml/2006/table">
            <a:tbl>
              <a:tblPr firstRow="1" bandRow="1">
                <a:tableStyleId>{F5AB1C69-6EDB-4FF4-983F-18BD219EF322}</a:tableStyleId>
              </a:tblPr>
              <a:tblGrid>
                <a:gridCol w="315282">
                  <a:extLst>
                    <a:ext uri="{9D8B030D-6E8A-4147-A177-3AD203B41FA5}">
                      <a16:colId xmlns:a16="http://schemas.microsoft.com/office/drawing/2014/main" val="4232222661"/>
                    </a:ext>
                  </a:extLst>
                </a:gridCol>
                <a:gridCol w="315282">
                  <a:extLst>
                    <a:ext uri="{9D8B030D-6E8A-4147-A177-3AD203B41FA5}">
                      <a16:colId xmlns:a16="http://schemas.microsoft.com/office/drawing/2014/main" val="3600025513"/>
                    </a:ext>
                  </a:extLst>
                </a:gridCol>
                <a:gridCol w="315282">
                  <a:extLst>
                    <a:ext uri="{9D8B030D-6E8A-4147-A177-3AD203B41FA5}">
                      <a16:colId xmlns:a16="http://schemas.microsoft.com/office/drawing/2014/main" val="2558541894"/>
                    </a:ext>
                  </a:extLst>
                </a:gridCol>
                <a:gridCol w="315282">
                  <a:extLst>
                    <a:ext uri="{9D8B030D-6E8A-4147-A177-3AD203B41FA5}">
                      <a16:colId xmlns:a16="http://schemas.microsoft.com/office/drawing/2014/main" val="1278037855"/>
                    </a:ext>
                  </a:extLst>
                </a:gridCol>
                <a:gridCol w="315282">
                  <a:extLst>
                    <a:ext uri="{9D8B030D-6E8A-4147-A177-3AD203B41FA5}">
                      <a16:colId xmlns:a16="http://schemas.microsoft.com/office/drawing/2014/main" val="3772599023"/>
                    </a:ext>
                  </a:extLst>
                </a:gridCol>
              </a:tblGrid>
              <a:tr h="306985">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4%</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4%</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9238684"/>
                  </a:ext>
                </a:extLst>
              </a:tr>
              <a:tr h="306985">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4%</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8%</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12%</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4%</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5392361"/>
                  </a:ext>
                </a:extLst>
              </a:tr>
              <a:tr h="306985">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8%</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8%</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4%</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044687"/>
                  </a:ext>
                </a:extLst>
              </a:tr>
              <a:tr h="306985">
                <a:tc>
                  <a:txBody>
                    <a:bodyPr/>
                    <a:lstStyle/>
                    <a:p>
                      <a:pPr algn="ctr" fontAlgn="b"/>
                      <a:r>
                        <a:rPr lang="en-US" sz="1300" b="0" i="0" u="none" strike="noStrike">
                          <a:solidFill>
                            <a:schemeClr val="bg1">
                              <a:lumMod val="65000"/>
                            </a:schemeClr>
                          </a:solidFill>
                          <a:effectLst/>
                          <a:latin typeface="Calibri" panose="020F0502020204030204" pitchFamily="34" charset="0"/>
                        </a:rPr>
                        <a:t>4%</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12%</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8%</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4%</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4551403"/>
                  </a:ext>
                </a:extLst>
              </a:tr>
              <a:tr h="306985">
                <a:tc>
                  <a:txBody>
                    <a:bodyPr/>
                    <a:lstStyle/>
                    <a:p>
                      <a:pPr algn="ctr" fontAlgn="b"/>
                      <a:r>
                        <a:rPr lang="en-US" sz="1300" b="0" i="0" u="none" strike="noStrike">
                          <a:solidFill>
                            <a:schemeClr val="bg1">
                              <a:lumMod val="65000"/>
                            </a:schemeClr>
                          </a:solidFill>
                          <a:effectLst/>
                          <a:latin typeface="Calibri" panose="020F0502020204030204" pitchFamily="34" charset="0"/>
                        </a:rPr>
                        <a:t>4%</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4%</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4%</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300" b="0" i="0" u="none" strike="noStrike">
                          <a:solidFill>
                            <a:schemeClr val="bg1">
                              <a:lumMod val="65000"/>
                            </a:schemeClr>
                          </a:solidFill>
                          <a:effectLst/>
                          <a:latin typeface="Calibri" panose="020F0502020204030204" pitchFamily="34" charset="0"/>
                        </a:rPr>
                        <a:t>0</a:t>
                      </a:r>
                    </a:p>
                  </a:txBody>
                  <a:tcPr marL="5186" marR="5186" marT="5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5265597"/>
                  </a:ext>
                </a:extLst>
              </a:tr>
            </a:tbl>
          </a:graphicData>
        </a:graphic>
      </p:graphicFrame>
      <p:sp>
        <p:nvSpPr>
          <p:cNvPr id="130" name="TextBox 129"/>
          <p:cNvSpPr txBox="1"/>
          <p:nvPr/>
        </p:nvSpPr>
        <p:spPr>
          <a:xfrm>
            <a:off x="6248400" y="6136213"/>
            <a:ext cx="388248" cy="261610"/>
          </a:xfrm>
          <a:prstGeom prst="rect">
            <a:avLst/>
          </a:prstGeom>
          <a:noFill/>
        </p:spPr>
        <p:txBody>
          <a:bodyPr wrap="none" rtlCol="0">
            <a:spAutoFit/>
          </a:bodyPr>
          <a:lstStyle/>
          <a:p>
            <a:r>
              <a:rPr lang="en-US" sz="1050" b="0"/>
              <a:t>5%</a:t>
            </a:r>
          </a:p>
        </p:txBody>
      </p:sp>
      <p:sp>
        <p:nvSpPr>
          <p:cNvPr id="131" name="TextBox 130"/>
          <p:cNvSpPr txBox="1"/>
          <p:nvPr/>
        </p:nvSpPr>
        <p:spPr>
          <a:xfrm>
            <a:off x="6858000" y="6127802"/>
            <a:ext cx="466794" cy="261610"/>
          </a:xfrm>
          <a:prstGeom prst="rect">
            <a:avLst/>
          </a:prstGeom>
          <a:noFill/>
        </p:spPr>
        <p:txBody>
          <a:bodyPr wrap="none" rtlCol="0">
            <a:spAutoFit/>
          </a:bodyPr>
          <a:lstStyle/>
          <a:p>
            <a:r>
              <a:rPr lang="en-US" sz="1050" b="0"/>
              <a:t>10%</a:t>
            </a:r>
          </a:p>
        </p:txBody>
      </p:sp>
      <p:sp>
        <p:nvSpPr>
          <p:cNvPr id="132" name="TextBox 131"/>
          <p:cNvSpPr txBox="1"/>
          <p:nvPr/>
        </p:nvSpPr>
        <p:spPr>
          <a:xfrm>
            <a:off x="7458006" y="6127160"/>
            <a:ext cx="466794" cy="261610"/>
          </a:xfrm>
          <a:prstGeom prst="rect">
            <a:avLst/>
          </a:prstGeom>
          <a:noFill/>
        </p:spPr>
        <p:txBody>
          <a:bodyPr wrap="none" rtlCol="0">
            <a:spAutoFit/>
          </a:bodyPr>
          <a:lstStyle/>
          <a:p>
            <a:r>
              <a:rPr lang="en-US" sz="1050" b="0"/>
              <a:t>15%</a:t>
            </a:r>
          </a:p>
        </p:txBody>
      </p:sp>
      <p:sp>
        <p:nvSpPr>
          <p:cNvPr id="133" name="TextBox 132"/>
          <p:cNvSpPr txBox="1"/>
          <p:nvPr/>
        </p:nvSpPr>
        <p:spPr>
          <a:xfrm>
            <a:off x="5681475" y="5824359"/>
            <a:ext cx="582211" cy="253916"/>
          </a:xfrm>
          <a:prstGeom prst="rect">
            <a:avLst/>
          </a:prstGeom>
          <a:noFill/>
        </p:spPr>
        <p:txBody>
          <a:bodyPr wrap="none" rtlCol="0">
            <a:spAutoFit/>
          </a:bodyPr>
          <a:lstStyle/>
          <a:p>
            <a:r>
              <a:rPr lang="en-US" sz="1050" b="0"/>
              <a:t>10 mD</a:t>
            </a:r>
          </a:p>
        </p:txBody>
      </p:sp>
      <p:sp>
        <p:nvSpPr>
          <p:cNvPr id="134" name="TextBox 133"/>
          <p:cNvSpPr txBox="1"/>
          <p:nvPr/>
        </p:nvSpPr>
        <p:spPr>
          <a:xfrm>
            <a:off x="5605275" y="5229507"/>
            <a:ext cx="657552" cy="253916"/>
          </a:xfrm>
          <a:prstGeom prst="rect">
            <a:avLst/>
          </a:prstGeom>
          <a:noFill/>
        </p:spPr>
        <p:txBody>
          <a:bodyPr wrap="none" rtlCol="0">
            <a:spAutoFit/>
          </a:bodyPr>
          <a:lstStyle/>
          <a:p>
            <a:r>
              <a:rPr lang="en-US" sz="1050" b="0"/>
              <a:t>100 mD</a:t>
            </a:r>
          </a:p>
        </p:txBody>
      </p:sp>
      <p:sp>
        <p:nvSpPr>
          <p:cNvPr id="135" name="TextBox 134"/>
          <p:cNvSpPr txBox="1"/>
          <p:nvPr/>
        </p:nvSpPr>
        <p:spPr>
          <a:xfrm>
            <a:off x="5493923" y="4619907"/>
            <a:ext cx="769763" cy="253916"/>
          </a:xfrm>
          <a:prstGeom prst="rect">
            <a:avLst/>
          </a:prstGeom>
          <a:noFill/>
        </p:spPr>
        <p:txBody>
          <a:bodyPr wrap="none" rtlCol="0">
            <a:spAutoFit/>
          </a:bodyPr>
          <a:lstStyle/>
          <a:p>
            <a:r>
              <a:rPr lang="en-US" sz="1050" b="0"/>
              <a:t>1,000 mD</a:t>
            </a:r>
          </a:p>
        </p:txBody>
      </p:sp>
      <p:sp>
        <p:nvSpPr>
          <p:cNvPr id="136" name="Oval 135"/>
          <p:cNvSpPr/>
          <p:nvPr/>
        </p:nvSpPr>
        <p:spPr bwMode="auto">
          <a:xfrm>
            <a:off x="6492417" y="5833207"/>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37" name="Oval 136"/>
          <p:cNvSpPr/>
          <p:nvPr/>
        </p:nvSpPr>
        <p:spPr bwMode="auto">
          <a:xfrm>
            <a:off x="6419664" y="5566336"/>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38" name="Oval 137"/>
          <p:cNvSpPr/>
          <p:nvPr/>
        </p:nvSpPr>
        <p:spPr bwMode="auto">
          <a:xfrm>
            <a:off x="6797159" y="5856066"/>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39" name="Oval 138"/>
          <p:cNvSpPr/>
          <p:nvPr/>
        </p:nvSpPr>
        <p:spPr bwMode="auto">
          <a:xfrm>
            <a:off x="6810922" y="5521778"/>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40" name="Oval 139"/>
          <p:cNvSpPr/>
          <p:nvPr/>
        </p:nvSpPr>
        <p:spPr bwMode="auto">
          <a:xfrm>
            <a:off x="6636648" y="5590104"/>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41" name="Oval 140"/>
          <p:cNvSpPr/>
          <p:nvPr/>
        </p:nvSpPr>
        <p:spPr bwMode="auto">
          <a:xfrm>
            <a:off x="6775773" y="5608613"/>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42" name="Oval 141"/>
          <p:cNvSpPr/>
          <p:nvPr/>
        </p:nvSpPr>
        <p:spPr bwMode="auto">
          <a:xfrm>
            <a:off x="6944315" y="5580666"/>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43" name="Oval 142"/>
          <p:cNvSpPr/>
          <p:nvPr/>
        </p:nvSpPr>
        <p:spPr bwMode="auto">
          <a:xfrm>
            <a:off x="7080573" y="5913413"/>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44" name="Oval 143"/>
          <p:cNvSpPr/>
          <p:nvPr/>
        </p:nvSpPr>
        <p:spPr bwMode="auto">
          <a:xfrm>
            <a:off x="7255832" y="5277568"/>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45" name="Oval 144"/>
          <p:cNvSpPr/>
          <p:nvPr/>
        </p:nvSpPr>
        <p:spPr bwMode="auto">
          <a:xfrm>
            <a:off x="7412287" y="5557807"/>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46" name="Oval 145"/>
          <p:cNvSpPr/>
          <p:nvPr/>
        </p:nvSpPr>
        <p:spPr bwMode="auto">
          <a:xfrm>
            <a:off x="7255832" y="4759185"/>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47" name="Oval 146"/>
          <p:cNvSpPr/>
          <p:nvPr/>
        </p:nvSpPr>
        <p:spPr bwMode="auto">
          <a:xfrm>
            <a:off x="7568214" y="5052998"/>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48" name="Oval 147"/>
          <p:cNvSpPr/>
          <p:nvPr/>
        </p:nvSpPr>
        <p:spPr bwMode="auto">
          <a:xfrm>
            <a:off x="7739805" y="4592481"/>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49" name="Oval 148"/>
          <p:cNvSpPr/>
          <p:nvPr/>
        </p:nvSpPr>
        <p:spPr bwMode="auto">
          <a:xfrm>
            <a:off x="7010400" y="4921087"/>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50" name="Oval 149"/>
          <p:cNvSpPr/>
          <p:nvPr/>
        </p:nvSpPr>
        <p:spPr bwMode="auto">
          <a:xfrm>
            <a:off x="7433910" y="5074677"/>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51" name="Oval 150"/>
          <p:cNvSpPr/>
          <p:nvPr/>
        </p:nvSpPr>
        <p:spPr bwMode="auto">
          <a:xfrm>
            <a:off x="7408231" y="4932756"/>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52" name="Oval 151"/>
          <p:cNvSpPr/>
          <p:nvPr/>
        </p:nvSpPr>
        <p:spPr bwMode="auto">
          <a:xfrm>
            <a:off x="7278444" y="4956715"/>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53" name="Oval 152"/>
          <p:cNvSpPr/>
          <p:nvPr/>
        </p:nvSpPr>
        <p:spPr bwMode="auto">
          <a:xfrm>
            <a:off x="6774299" y="5240850"/>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54" name="Oval 153"/>
          <p:cNvSpPr/>
          <p:nvPr/>
        </p:nvSpPr>
        <p:spPr bwMode="auto">
          <a:xfrm>
            <a:off x="6614150" y="5240850"/>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55" name="Oval 154"/>
          <p:cNvSpPr/>
          <p:nvPr/>
        </p:nvSpPr>
        <p:spPr bwMode="auto">
          <a:xfrm>
            <a:off x="6830948" y="4967803"/>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56" name="Oval 155"/>
          <p:cNvSpPr/>
          <p:nvPr/>
        </p:nvSpPr>
        <p:spPr bwMode="auto">
          <a:xfrm>
            <a:off x="7096715" y="5559623"/>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57" name="Oval 156"/>
          <p:cNvSpPr/>
          <p:nvPr/>
        </p:nvSpPr>
        <p:spPr bwMode="auto">
          <a:xfrm>
            <a:off x="7096714" y="5226985"/>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58" name="Oval 157"/>
          <p:cNvSpPr/>
          <p:nvPr/>
        </p:nvSpPr>
        <p:spPr bwMode="auto">
          <a:xfrm>
            <a:off x="6934200" y="5379385"/>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59" name="Oval 158"/>
          <p:cNvSpPr/>
          <p:nvPr/>
        </p:nvSpPr>
        <p:spPr bwMode="auto">
          <a:xfrm>
            <a:off x="6964681" y="5102423"/>
            <a:ext cx="45719" cy="45719"/>
          </a:xfrm>
          <a:prstGeom prst="ellipse">
            <a:avLst/>
          </a:prstGeom>
          <a:solidFill>
            <a:schemeClr val="tx1"/>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lumMod val="85000"/>
                </a:schemeClr>
              </a:solidFill>
              <a:effectLst/>
              <a:latin typeface="Arial" charset="0"/>
              <a:ea typeface="ＭＳ Ｐゴシック" charset="0"/>
            </a:endParaRPr>
          </a:p>
        </p:txBody>
      </p:sp>
      <p:sp>
        <p:nvSpPr>
          <p:cNvPr id="11" name="Oval 10"/>
          <p:cNvSpPr/>
          <p:nvPr/>
        </p:nvSpPr>
        <p:spPr bwMode="auto">
          <a:xfrm rot="19067051">
            <a:off x="6196609" y="4939971"/>
            <a:ext cx="1859292" cy="781131"/>
          </a:xfrm>
          <a:prstGeom prst="ellips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61" name="Oval 160"/>
          <p:cNvSpPr/>
          <p:nvPr/>
        </p:nvSpPr>
        <p:spPr bwMode="auto">
          <a:xfrm rot="19067051">
            <a:off x="6401387" y="5047966"/>
            <a:ext cx="1430822" cy="601121"/>
          </a:xfrm>
          <a:prstGeom prst="ellips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162" name="Oval 161"/>
          <p:cNvSpPr/>
          <p:nvPr/>
        </p:nvSpPr>
        <p:spPr bwMode="auto">
          <a:xfrm rot="19067051">
            <a:off x="6667484" y="5143121"/>
            <a:ext cx="922893" cy="387729"/>
          </a:xfrm>
          <a:prstGeom prst="ellips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nvGrpSpPr>
          <p:cNvPr id="163" name="Group 162"/>
          <p:cNvGrpSpPr/>
          <p:nvPr/>
        </p:nvGrpSpPr>
        <p:grpSpPr>
          <a:xfrm>
            <a:off x="228600" y="4648199"/>
            <a:ext cx="4190997" cy="1972115"/>
            <a:chOff x="228600" y="4648200"/>
            <a:chExt cx="4544611" cy="2138511"/>
          </a:xfrm>
        </p:grpSpPr>
        <p:sp>
          <p:nvSpPr>
            <p:cNvPr id="164" name="Freeform 163"/>
            <p:cNvSpPr/>
            <p:nvPr/>
          </p:nvSpPr>
          <p:spPr bwMode="auto">
            <a:xfrm rot="16200000">
              <a:off x="2887295" y="5702265"/>
              <a:ext cx="700946" cy="268938"/>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881640"/>
                <a:gd name="connsiteY0" fmla="*/ 922587 h 1013381"/>
                <a:gd name="connsiteX1" fmla="*/ 262551 w 1881640"/>
                <a:gd name="connsiteY1" fmla="*/ 705303 h 1013381"/>
                <a:gd name="connsiteX2" fmla="*/ 407406 w 1881640"/>
                <a:gd name="connsiteY2" fmla="*/ 107775 h 1013381"/>
                <a:gd name="connsiteX3" fmla="*/ 651850 w 1881640"/>
                <a:gd name="connsiteY3" fmla="*/ 62507 h 1013381"/>
                <a:gd name="connsiteX4" fmla="*/ 968721 w 1881640"/>
                <a:gd name="connsiteY4" fmla="*/ 768678 h 1013381"/>
                <a:gd name="connsiteX5" fmla="*/ 1881641 w 1881640"/>
                <a:gd name="connsiteY5" fmla="*/ 1013382 h 1013381"/>
                <a:gd name="connsiteX0" fmla="*/ 0 w 1881640"/>
                <a:gd name="connsiteY0" fmla="*/ 915410 h 1006204"/>
                <a:gd name="connsiteX1" fmla="*/ 262551 w 1881640"/>
                <a:gd name="connsiteY1" fmla="*/ 698126 h 1006204"/>
                <a:gd name="connsiteX2" fmla="*/ 407406 w 1881640"/>
                <a:gd name="connsiteY2" fmla="*/ 100598 h 1006204"/>
                <a:gd name="connsiteX3" fmla="*/ 651850 w 1881640"/>
                <a:gd name="connsiteY3" fmla="*/ 55330 h 1006204"/>
                <a:gd name="connsiteX4" fmla="*/ 1179227 w 1881640"/>
                <a:gd name="connsiteY4" fmla="*/ 661662 h 1006204"/>
                <a:gd name="connsiteX5" fmla="*/ 1881641 w 1881640"/>
                <a:gd name="connsiteY5" fmla="*/ 1006205 h 1006204"/>
                <a:gd name="connsiteX0" fmla="*/ 0 w 1905030"/>
                <a:gd name="connsiteY0" fmla="*/ 915410 h 915410"/>
                <a:gd name="connsiteX1" fmla="*/ 262551 w 1905030"/>
                <a:gd name="connsiteY1" fmla="*/ 698126 h 915410"/>
                <a:gd name="connsiteX2" fmla="*/ 407406 w 1905030"/>
                <a:gd name="connsiteY2" fmla="*/ 100598 h 915410"/>
                <a:gd name="connsiteX3" fmla="*/ 651850 w 1905030"/>
                <a:gd name="connsiteY3" fmla="*/ 55330 h 915410"/>
                <a:gd name="connsiteX4" fmla="*/ 1179227 w 1905030"/>
                <a:gd name="connsiteY4" fmla="*/ 661662 h 915410"/>
                <a:gd name="connsiteX5" fmla="*/ 1905030 w 1905030"/>
                <a:gd name="connsiteY5" fmla="*/ 839805 h 915410"/>
                <a:gd name="connsiteX0" fmla="*/ 0 w 1928417"/>
                <a:gd name="connsiteY0" fmla="*/ 915410 h 939654"/>
                <a:gd name="connsiteX1" fmla="*/ 262551 w 1928417"/>
                <a:gd name="connsiteY1" fmla="*/ 698126 h 939654"/>
                <a:gd name="connsiteX2" fmla="*/ 407406 w 1928417"/>
                <a:gd name="connsiteY2" fmla="*/ 100598 h 939654"/>
                <a:gd name="connsiteX3" fmla="*/ 651850 w 1928417"/>
                <a:gd name="connsiteY3" fmla="*/ 55330 h 939654"/>
                <a:gd name="connsiteX4" fmla="*/ 1179227 w 1928417"/>
                <a:gd name="connsiteY4" fmla="*/ 661662 h 939654"/>
                <a:gd name="connsiteX5" fmla="*/ 1928418 w 1928417"/>
                <a:gd name="connsiteY5" fmla="*/ 939653 h 93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417" h="939654">
                  <a:moveTo>
                    <a:pt x="0" y="915410"/>
                  </a:moveTo>
                  <a:cubicBezTo>
                    <a:pt x="97325" y="874669"/>
                    <a:pt x="194650" y="833928"/>
                    <a:pt x="262551" y="698126"/>
                  </a:cubicBezTo>
                  <a:cubicBezTo>
                    <a:pt x="330452" y="562324"/>
                    <a:pt x="342523" y="207731"/>
                    <a:pt x="407406" y="100598"/>
                  </a:cubicBezTo>
                  <a:cubicBezTo>
                    <a:pt x="472289" y="-6535"/>
                    <a:pt x="523213" y="-38181"/>
                    <a:pt x="651850" y="55330"/>
                  </a:cubicBezTo>
                  <a:cubicBezTo>
                    <a:pt x="780487" y="148841"/>
                    <a:pt x="966466" y="514275"/>
                    <a:pt x="1179227" y="661662"/>
                  </a:cubicBezTo>
                  <a:cubicBezTo>
                    <a:pt x="1391988" y="809049"/>
                    <a:pt x="1788844" y="938144"/>
                    <a:pt x="1928418" y="939653"/>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300"/>
            </a:p>
          </p:txBody>
        </p:sp>
        <p:sp>
          <p:nvSpPr>
            <p:cNvPr id="165" name="TextBox 164"/>
            <p:cNvSpPr txBox="1"/>
            <p:nvPr/>
          </p:nvSpPr>
          <p:spPr>
            <a:xfrm>
              <a:off x="2133600" y="5072472"/>
              <a:ext cx="325730" cy="261610"/>
            </a:xfrm>
            <a:prstGeom prst="rect">
              <a:avLst/>
            </a:prstGeom>
            <a:noFill/>
          </p:spPr>
          <p:txBody>
            <a:bodyPr wrap="none" rtlCol="0">
              <a:spAutoFit/>
            </a:bodyPr>
            <a:lstStyle/>
            <a:p>
              <a:r>
                <a:rPr lang="en-US" sz="1050"/>
                <a:t>or</a:t>
              </a:r>
            </a:p>
          </p:txBody>
        </p:sp>
        <p:sp>
          <p:nvSpPr>
            <p:cNvPr id="166" name="TextBox 165"/>
            <p:cNvSpPr txBox="1"/>
            <p:nvPr/>
          </p:nvSpPr>
          <p:spPr>
            <a:xfrm>
              <a:off x="523008" y="4650134"/>
              <a:ext cx="3461204" cy="307777"/>
            </a:xfrm>
            <a:prstGeom prst="rect">
              <a:avLst/>
            </a:prstGeom>
            <a:noFill/>
          </p:spPr>
          <p:txBody>
            <a:bodyPr wrap="none" rtlCol="0">
              <a:spAutoFit/>
            </a:bodyPr>
            <a:lstStyle/>
            <a:p>
              <a:r>
                <a:rPr lang="en-US" sz="1400"/>
                <a:t>Definition of a Conditional Distribution</a:t>
              </a:r>
            </a:p>
          </p:txBody>
        </p:sp>
        <p:sp>
          <p:nvSpPr>
            <p:cNvPr id="167" name="Freeform 166"/>
            <p:cNvSpPr/>
            <p:nvPr/>
          </p:nvSpPr>
          <p:spPr bwMode="auto">
            <a:xfrm>
              <a:off x="3669037" y="5703968"/>
              <a:ext cx="758651" cy="168343"/>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51" h="128347">
                  <a:moveTo>
                    <a:pt x="758651" y="10591"/>
                  </a:moveTo>
                  <a:cubicBezTo>
                    <a:pt x="668216" y="-6156"/>
                    <a:pt x="257071" y="-1970"/>
                    <a:pt x="130629" y="15615"/>
                  </a:cubicBezTo>
                  <a:lnTo>
                    <a:pt x="0" y="116099"/>
                  </a:lnTo>
                  <a:cubicBezTo>
                    <a:pt x="90435" y="132846"/>
                    <a:pt x="549310" y="132009"/>
                    <a:pt x="673240" y="116099"/>
                  </a:cubicBezTo>
                  <a:lnTo>
                    <a:pt x="758651" y="10591"/>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cxnSp>
          <p:nvCxnSpPr>
            <p:cNvPr id="168" name="Straight Connector 167"/>
            <p:cNvCxnSpPr/>
            <p:nvPr/>
          </p:nvCxnSpPr>
          <p:spPr bwMode="auto">
            <a:xfrm>
              <a:off x="3366539" y="556945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9" name="Straight Connector 168"/>
            <p:cNvCxnSpPr/>
            <p:nvPr/>
          </p:nvCxnSpPr>
          <p:spPr bwMode="auto">
            <a:xfrm>
              <a:off x="3360563" y="627116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0" name="TextBox 169"/>
            <p:cNvSpPr txBox="1"/>
            <p:nvPr/>
          </p:nvSpPr>
          <p:spPr>
            <a:xfrm>
              <a:off x="3360563" y="6249281"/>
              <a:ext cx="333746" cy="215444"/>
            </a:xfrm>
            <a:prstGeom prst="rect">
              <a:avLst/>
            </a:prstGeom>
            <a:noFill/>
          </p:spPr>
          <p:txBody>
            <a:bodyPr wrap="none" rtlCol="0">
              <a:spAutoFit/>
            </a:bodyPr>
            <a:lstStyle/>
            <a:p>
              <a:r>
                <a:rPr lang="en-US" sz="800" b="0"/>
                <a:t>5%</a:t>
              </a:r>
            </a:p>
          </p:txBody>
        </p:sp>
        <p:sp>
          <p:nvSpPr>
            <p:cNvPr id="171" name="TextBox 170"/>
            <p:cNvSpPr txBox="1"/>
            <p:nvPr/>
          </p:nvSpPr>
          <p:spPr>
            <a:xfrm>
              <a:off x="3792883" y="6240870"/>
              <a:ext cx="391454" cy="215444"/>
            </a:xfrm>
            <a:prstGeom prst="rect">
              <a:avLst/>
            </a:prstGeom>
            <a:noFill/>
          </p:spPr>
          <p:txBody>
            <a:bodyPr wrap="none" rtlCol="0">
              <a:spAutoFit/>
            </a:bodyPr>
            <a:lstStyle/>
            <a:p>
              <a:r>
                <a:rPr lang="en-US" sz="800" b="0"/>
                <a:t>10%</a:t>
              </a:r>
            </a:p>
          </p:txBody>
        </p:sp>
        <p:sp>
          <p:nvSpPr>
            <p:cNvPr id="172" name="TextBox 171"/>
            <p:cNvSpPr txBox="1"/>
            <p:nvPr/>
          </p:nvSpPr>
          <p:spPr>
            <a:xfrm>
              <a:off x="4250083" y="6240228"/>
              <a:ext cx="391454" cy="215444"/>
            </a:xfrm>
            <a:prstGeom prst="rect">
              <a:avLst/>
            </a:prstGeom>
            <a:noFill/>
          </p:spPr>
          <p:txBody>
            <a:bodyPr wrap="none" rtlCol="0">
              <a:spAutoFit/>
            </a:bodyPr>
            <a:lstStyle/>
            <a:p>
              <a:r>
                <a:rPr lang="en-US" sz="800" b="0"/>
                <a:t>15%</a:t>
              </a:r>
            </a:p>
          </p:txBody>
        </p:sp>
        <p:cxnSp>
          <p:nvCxnSpPr>
            <p:cNvPr id="173" name="Straight Connector 172"/>
            <p:cNvCxnSpPr/>
            <p:nvPr/>
          </p:nvCxnSpPr>
          <p:spPr bwMode="auto">
            <a:xfrm>
              <a:off x="3366539" y="557549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4" name="Straight Connector 173"/>
            <p:cNvCxnSpPr/>
            <p:nvPr/>
          </p:nvCxnSpPr>
          <p:spPr bwMode="auto">
            <a:xfrm>
              <a:off x="3360563" y="627720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5" name="Oval 174"/>
            <p:cNvSpPr/>
            <p:nvPr/>
          </p:nvSpPr>
          <p:spPr bwMode="auto">
            <a:xfrm rot="20139743">
              <a:off x="3575088" y="5628196"/>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sp>
          <p:nvSpPr>
            <p:cNvPr id="176" name="TextBox 175"/>
            <p:cNvSpPr txBox="1"/>
            <p:nvPr/>
          </p:nvSpPr>
          <p:spPr>
            <a:xfrm>
              <a:off x="2481315" y="6146111"/>
              <a:ext cx="487634" cy="215444"/>
            </a:xfrm>
            <a:prstGeom prst="rect">
              <a:avLst/>
            </a:prstGeom>
            <a:noFill/>
          </p:spPr>
          <p:txBody>
            <a:bodyPr wrap="none" rtlCol="0">
              <a:spAutoFit/>
            </a:bodyPr>
            <a:lstStyle/>
            <a:p>
              <a:r>
                <a:rPr lang="en-US" sz="800" b="0"/>
                <a:t>10 mD</a:t>
              </a:r>
            </a:p>
          </p:txBody>
        </p:sp>
        <p:sp>
          <p:nvSpPr>
            <p:cNvPr id="177" name="TextBox 176"/>
            <p:cNvSpPr txBox="1"/>
            <p:nvPr/>
          </p:nvSpPr>
          <p:spPr>
            <a:xfrm>
              <a:off x="2405115" y="5849005"/>
              <a:ext cx="545342" cy="215444"/>
            </a:xfrm>
            <a:prstGeom prst="rect">
              <a:avLst/>
            </a:prstGeom>
            <a:noFill/>
          </p:spPr>
          <p:txBody>
            <a:bodyPr wrap="none" rtlCol="0">
              <a:spAutoFit/>
            </a:bodyPr>
            <a:lstStyle/>
            <a:p>
              <a:r>
                <a:rPr lang="en-US" sz="800" b="0"/>
                <a:t>100 mD</a:t>
              </a:r>
            </a:p>
          </p:txBody>
        </p:sp>
        <p:sp>
          <p:nvSpPr>
            <p:cNvPr id="178" name="TextBox 177"/>
            <p:cNvSpPr txBox="1"/>
            <p:nvPr/>
          </p:nvSpPr>
          <p:spPr>
            <a:xfrm>
              <a:off x="2293763" y="5544205"/>
              <a:ext cx="631904" cy="215444"/>
            </a:xfrm>
            <a:prstGeom prst="rect">
              <a:avLst/>
            </a:prstGeom>
            <a:noFill/>
          </p:spPr>
          <p:txBody>
            <a:bodyPr wrap="none" rtlCol="0">
              <a:spAutoFit/>
            </a:bodyPr>
            <a:lstStyle/>
            <a:p>
              <a:r>
                <a:rPr lang="en-US" sz="800" b="0"/>
                <a:t>1,000 mD</a:t>
              </a:r>
            </a:p>
          </p:txBody>
        </p:sp>
        <p:sp>
          <p:nvSpPr>
            <p:cNvPr id="179" name="Rectangle 178"/>
            <p:cNvSpPr/>
            <p:nvPr/>
          </p:nvSpPr>
          <p:spPr bwMode="auto">
            <a:xfrm>
              <a:off x="3360563" y="5719900"/>
              <a:ext cx="1249563" cy="142708"/>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sp>
          <p:nvSpPr>
            <p:cNvPr id="180" name="Freeform 179"/>
            <p:cNvSpPr/>
            <p:nvPr/>
          </p:nvSpPr>
          <p:spPr bwMode="auto">
            <a:xfrm rot="16200000">
              <a:off x="1373233" y="5753015"/>
              <a:ext cx="460271" cy="164560"/>
            </a:xfrm>
            <a:custGeom>
              <a:avLst/>
              <a:gdLst>
                <a:gd name="connsiteX0" fmla="*/ 794462 w 840122"/>
                <a:gd name="connsiteY0" fmla="*/ 10591 h 128347"/>
                <a:gd name="connsiteX1" fmla="*/ 166440 w 840122"/>
                <a:gd name="connsiteY1" fmla="*/ 15615 h 128347"/>
                <a:gd name="connsiteX2" fmla="*/ 35811 w 840122"/>
                <a:gd name="connsiteY2" fmla="*/ 116099 h 128347"/>
                <a:gd name="connsiteX3" fmla="*/ 709051 w 840122"/>
                <a:gd name="connsiteY3" fmla="*/ 116099 h 128347"/>
                <a:gd name="connsiteX4" fmla="*/ 794462 w 840122"/>
                <a:gd name="connsiteY4" fmla="*/ 10591 h 128347"/>
                <a:gd name="connsiteX0" fmla="*/ 794462 w 794462"/>
                <a:gd name="connsiteY0" fmla="*/ 10591 h 128347"/>
                <a:gd name="connsiteX1" fmla="*/ 166440 w 794462"/>
                <a:gd name="connsiteY1" fmla="*/ 15615 h 128347"/>
                <a:gd name="connsiteX2" fmla="*/ 35811 w 794462"/>
                <a:gd name="connsiteY2" fmla="*/ 116099 h 128347"/>
                <a:gd name="connsiteX3" fmla="*/ 709051 w 794462"/>
                <a:gd name="connsiteY3" fmla="*/ 116099 h 128347"/>
                <a:gd name="connsiteX4" fmla="*/ 794462 w 794462"/>
                <a:gd name="connsiteY4" fmla="*/ 10591 h 128347"/>
                <a:gd name="connsiteX0" fmla="*/ 758651 w 758651"/>
                <a:gd name="connsiteY0" fmla="*/ 10591 h 128347"/>
                <a:gd name="connsiteX1" fmla="*/ 130629 w 758651"/>
                <a:gd name="connsiteY1" fmla="*/ 15615 h 128347"/>
                <a:gd name="connsiteX2" fmla="*/ 0 w 758651"/>
                <a:gd name="connsiteY2" fmla="*/ 116099 h 128347"/>
                <a:gd name="connsiteX3" fmla="*/ 673240 w 758651"/>
                <a:gd name="connsiteY3" fmla="*/ 116099 h 128347"/>
                <a:gd name="connsiteX4" fmla="*/ 758651 w 758651"/>
                <a:gd name="connsiteY4" fmla="*/ 10591 h 128347"/>
                <a:gd name="connsiteX0" fmla="*/ 758651 w 833585"/>
                <a:gd name="connsiteY0" fmla="*/ 14899 h 183742"/>
                <a:gd name="connsiteX1" fmla="*/ 130629 w 833585"/>
                <a:gd name="connsiteY1" fmla="*/ 19923 h 183742"/>
                <a:gd name="connsiteX2" fmla="*/ 0 w 833585"/>
                <a:gd name="connsiteY2" fmla="*/ 120407 h 183742"/>
                <a:gd name="connsiteX3" fmla="*/ 833585 w 833585"/>
                <a:gd name="connsiteY3" fmla="*/ 181078 h 183742"/>
                <a:gd name="connsiteX4" fmla="*/ 758651 w 833585"/>
                <a:gd name="connsiteY4" fmla="*/ 14899 h 183742"/>
                <a:gd name="connsiteX0" fmla="*/ 741317 w 890629"/>
                <a:gd name="connsiteY0" fmla="*/ 10896 h 198384"/>
                <a:gd name="connsiteX1" fmla="*/ 130629 w 890629"/>
                <a:gd name="connsiteY1" fmla="*/ 33252 h 198384"/>
                <a:gd name="connsiteX2" fmla="*/ 0 w 890629"/>
                <a:gd name="connsiteY2" fmla="*/ 133736 h 198384"/>
                <a:gd name="connsiteX3" fmla="*/ 833585 w 890629"/>
                <a:gd name="connsiteY3" fmla="*/ 194407 h 198384"/>
                <a:gd name="connsiteX4" fmla="*/ 741317 w 890629"/>
                <a:gd name="connsiteY4" fmla="*/ 10896 h 198384"/>
                <a:gd name="connsiteX0" fmla="*/ 741317 w 883510"/>
                <a:gd name="connsiteY0" fmla="*/ 21217 h 208705"/>
                <a:gd name="connsiteX1" fmla="*/ 347312 w 883510"/>
                <a:gd name="connsiteY1" fmla="*/ 17574 h 208705"/>
                <a:gd name="connsiteX2" fmla="*/ 0 w 883510"/>
                <a:gd name="connsiteY2" fmla="*/ 144057 h 208705"/>
                <a:gd name="connsiteX3" fmla="*/ 833585 w 883510"/>
                <a:gd name="connsiteY3" fmla="*/ 204728 h 208705"/>
                <a:gd name="connsiteX4" fmla="*/ 741317 w 883510"/>
                <a:gd name="connsiteY4" fmla="*/ 21217 h 208705"/>
                <a:gd name="connsiteX0" fmla="*/ 410780 w 525983"/>
                <a:gd name="connsiteY0" fmla="*/ 23096 h 215024"/>
                <a:gd name="connsiteX1" fmla="*/ 16775 w 525983"/>
                <a:gd name="connsiteY1" fmla="*/ 19453 h 215024"/>
                <a:gd name="connsiteX2" fmla="*/ 42157 w 525983"/>
                <a:gd name="connsiteY2" fmla="*/ 176275 h 215024"/>
                <a:gd name="connsiteX3" fmla="*/ 503048 w 525983"/>
                <a:gd name="connsiteY3" fmla="*/ 206607 h 215024"/>
                <a:gd name="connsiteX4" fmla="*/ 410780 w 525983"/>
                <a:gd name="connsiteY4" fmla="*/ 23096 h 215024"/>
                <a:gd name="connsiteX0" fmla="*/ 394005 w 509208"/>
                <a:gd name="connsiteY0" fmla="*/ 23096 h 215024"/>
                <a:gd name="connsiteX1" fmla="*/ 0 w 509208"/>
                <a:gd name="connsiteY1" fmla="*/ 19453 h 215024"/>
                <a:gd name="connsiteX2" fmla="*/ 25382 w 509208"/>
                <a:gd name="connsiteY2" fmla="*/ 176275 h 215024"/>
                <a:gd name="connsiteX3" fmla="*/ 486273 w 509208"/>
                <a:gd name="connsiteY3" fmla="*/ 206607 h 215024"/>
                <a:gd name="connsiteX4" fmla="*/ 394005 w 509208"/>
                <a:gd name="connsiteY4" fmla="*/ 23096 h 215024"/>
                <a:gd name="connsiteX0" fmla="*/ 394005 w 509208"/>
                <a:gd name="connsiteY0" fmla="*/ 3643 h 195571"/>
                <a:gd name="connsiteX1" fmla="*/ 0 w 509208"/>
                <a:gd name="connsiteY1" fmla="*/ 0 h 195571"/>
                <a:gd name="connsiteX2" fmla="*/ 25382 w 509208"/>
                <a:gd name="connsiteY2" fmla="*/ 156822 h 195571"/>
                <a:gd name="connsiteX3" fmla="*/ 486273 w 509208"/>
                <a:gd name="connsiteY3" fmla="*/ 187154 h 195571"/>
                <a:gd name="connsiteX4" fmla="*/ 394005 w 509208"/>
                <a:gd name="connsiteY4" fmla="*/ 3643 h 195571"/>
                <a:gd name="connsiteX0" fmla="*/ 413283 w 526945"/>
                <a:gd name="connsiteY0" fmla="*/ 14355 h 206284"/>
                <a:gd name="connsiteX1" fmla="*/ 19278 w 526945"/>
                <a:gd name="connsiteY1" fmla="*/ 10712 h 206284"/>
                <a:gd name="connsiteX2" fmla="*/ 66328 w 526945"/>
                <a:gd name="connsiteY2" fmla="*/ 167537 h 206284"/>
                <a:gd name="connsiteX3" fmla="*/ 505551 w 526945"/>
                <a:gd name="connsiteY3" fmla="*/ 197866 h 206284"/>
                <a:gd name="connsiteX4" fmla="*/ 413283 w 526945"/>
                <a:gd name="connsiteY4" fmla="*/ 14355 h 206284"/>
                <a:gd name="connsiteX0" fmla="*/ 394005 w 507667"/>
                <a:gd name="connsiteY0" fmla="*/ 14355 h 206284"/>
                <a:gd name="connsiteX1" fmla="*/ 0 w 507667"/>
                <a:gd name="connsiteY1" fmla="*/ 10712 h 206284"/>
                <a:gd name="connsiteX2" fmla="*/ 47050 w 507667"/>
                <a:gd name="connsiteY2" fmla="*/ 167537 h 206284"/>
                <a:gd name="connsiteX3" fmla="*/ 486273 w 507667"/>
                <a:gd name="connsiteY3" fmla="*/ 197866 h 206284"/>
                <a:gd name="connsiteX4" fmla="*/ 394005 w 507667"/>
                <a:gd name="connsiteY4" fmla="*/ 14355 h 206284"/>
                <a:gd name="connsiteX0" fmla="*/ 394005 w 507667"/>
                <a:gd name="connsiteY0" fmla="*/ 3643 h 195572"/>
                <a:gd name="connsiteX1" fmla="*/ 0 w 507667"/>
                <a:gd name="connsiteY1" fmla="*/ 0 h 195572"/>
                <a:gd name="connsiteX2" fmla="*/ 47050 w 507667"/>
                <a:gd name="connsiteY2" fmla="*/ 156825 h 195572"/>
                <a:gd name="connsiteX3" fmla="*/ 486273 w 507667"/>
                <a:gd name="connsiteY3" fmla="*/ 187154 h 195572"/>
                <a:gd name="connsiteX4" fmla="*/ 394005 w 507667"/>
                <a:gd name="connsiteY4" fmla="*/ 3643 h 195572"/>
                <a:gd name="connsiteX0" fmla="*/ 394005 w 485978"/>
                <a:gd name="connsiteY0" fmla="*/ 11378 h 174570"/>
                <a:gd name="connsiteX1" fmla="*/ 0 w 485978"/>
                <a:gd name="connsiteY1" fmla="*/ 7735 h 174570"/>
                <a:gd name="connsiteX2" fmla="*/ 47050 w 485978"/>
                <a:gd name="connsiteY2" fmla="*/ 164560 h 174570"/>
                <a:gd name="connsiteX3" fmla="*/ 460271 w 485978"/>
                <a:gd name="connsiteY3" fmla="*/ 151556 h 174570"/>
                <a:gd name="connsiteX4" fmla="*/ 394005 w 485978"/>
                <a:gd name="connsiteY4" fmla="*/ 11378 h 174570"/>
                <a:gd name="connsiteX0" fmla="*/ 394005 w 485978"/>
                <a:gd name="connsiteY0" fmla="*/ 11378 h 164560"/>
                <a:gd name="connsiteX1" fmla="*/ 0 w 485978"/>
                <a:gd name="connsiteY1" fmla="*/ 7735 h 164560"/>
                <a:gd name="connsiteX2" fmla="*/ 47050 w 485978"/>
                <a:gd name="connsiteY2" fmla="*/ 164560 h 164560"/>
                <a:gd name="connsiteX3" fmla="*/ 460271 w 485978"/>
                <a:gd name="connsiteY3" fmla="*/ 151556 h 164560"/>
                <a:gd name="connsiteX4" fmla="*/ 394005 w 485978"/>
                <a:gd name="connsiteY4" fmla="*/ 11378 h 164560"/>
                <a:gd name="connsiteX0" fmla="*/ 394005 w 460271"/>
                <a:gd name="connsiteY0" fmla="*/ 11378 h 164560"/>
                <a:gd name="connsiteX1" fmla="*/ 0 w 460271"/>
                <a:gd name="connsiteY1" fmla="*/ 7735 h 164560"/>
                <a:gd name="connsiteX2" fmla="*/ 47050 w 460271"/>
                <a:gd name="connsiteY2" fmla="*/ 164560 h 164560"/>
                <a:gd name="connsiteX3" fmla="*/ 460271 w 460271"/>
                <a:gd name="connsiteY3" fmla="*/ 151556 h 164560"/>
                <a:gd name="connsiteX4" fmla="*/ 394005 w 460271"/>
                <a:gd name="connsiteY4" fmla="*/ 11378 h 16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71" h="164560">
                  <a:moveTo>
                    <a:pt x="394005" y="11378"/>
                  </a:moveTo>
                  <a:cubicBezTo>
                    <a:pt x="317293" y="-12592"/>
                    <a:pt x="131335" y="8949"/>
                    <a:pt x="0" y="7735"/>
                  </a:cubicBezTo>
                  <a:lnTo>
                    <a:pt x="47050" y="164560"/>
                  </a:lnTo>
                  <a:lnTo>
                    <a:pt x="460271" y="151556"/>
                  </a:lnTo>
                  <a:lnTo>
                    <a:pt x="394005" y="11378"/>
                  </a:lnTo>
                  <a:close/>
                </a:path>
              </a:pathLst>
            </a:custGeom>
            <a:solidFill>
              <a:srgbClr val="FFC0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cxnSp>
          <p:nvCxnSpPr>
            <p:cNvPr id="181" name="Straight Connector 180"/>
            <p:cNvCxnSpPr/>
            <p:nvPr/>
          </p:nvCxnSpPr>
          <p:spPr bwMode="auto">
            <a:xfrm>
              <a:off x="1004339" y="556945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2" name="Straight Connector 181"/>
            <p:cNvCxnSpPr/>
            <p:nvPr/>
          </p:nvCxnSpPr>
          <p:spPr bwMode="auto">
            <a:xfrm>
              <a:off x="998363" y="627116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3" name="TextBox 182"/>
            <p:cNvSpPr txBox="1"/>
            <p:nvPr/>
          </p:nvSpPr>
          <p:spPr>
            <a:xfrm>
              <a:off x="998363" y="6519944"/>
              <a:ext cx="333746" cy="215444"/>
            </a:xfrm>
            <a:prstGeom prst="rect">
              <a:avLst/>
            </a:prstGeom>
            <a:noFill/>
          </p:spPr>
          <p:txBody>
            <a:bodyPr wrap="none" rtlCol="0">
              <a:spAutoFit/>
            </a:bodyPr>
            <a:lstStyle/>
            <a:p>
              <a:r>
                <a:rPr lang="en-US" sz="800" b="0"/>
                <a:t>5%</a:t>
              </a:r>
            </a:p>
          </p:txBody>
        </p:sp>
        <p:sp>
          <p:nvSpPr>
            <p:cNvPr id="184" name="TextBox 183"/>
            <p:cNvSpPr txBox="1"/>
            <p:nvPr/>
          </p:nvSpPr>
          <p:spPr>
            <a:xfrm>
              <a:off x="1430683" y="6511533"/>
              <a:ext cx="391454" cy="215444"/>
            </a:xfrm>
            <a:prstGeom prst="rect">
              <a:avLst/>
            </a:prstGeom>
            <a:noFill/>
          </p:spPr>
          <p:txBody>
            <a:bodyPr wrap="none" rtlCol="0">
              <a:spAutoFit/>
            </a:bodyPr>
            <a:lstStyle/>
            <a:p>
              <a:r>
                <a:rPr lang="en-US" sz="800" b="0"/>
                <a:t>10%</a:t>
              </a:r>
            </a:p>
          </p:txBody>
        </p:sp>
        <p:sp>
          <p:nvSpPr>
            <p:cNvPr id="185" name="TextBox 184"/>
            <p:cNvSpPr txBox="1"/>
            <p:nvPr/>
          </p:nvSpPr>
          <p:spPr>
            <a:xfrm>
              <a:off x="1887883" y="6510891"/>
              <a:ext cx="391454" cy="215444"/>
            </a:xfrm>
            <a:prstGeom prst="rect">
              <a:avLst/>
            </a:prstGeom>
            <a:noFill/>
          </p:spPr>
          <p:txBody>
            <a:bodyPr wrap="none" rtlCol="0">
              <a:spAutoFit/>
            </a:bodyPr>
            <a:lstStyle/>
            <a:p>
              <a:r>
                <a:rPr lang="en-US" sz="800" b="0"/>
                <a:t>15%</a:t>
              </a:r>
            </a:p>
          </p:txBody>
        </p:sp>
        <p:cxnSp>
          <p:nvCxnSpPr>
            <p:cNvPr id="187" name="Straight Connector 186"/>
            <p:cNvCxnSpPr/>
            <p:nvPr/>
          </p:nvCxnSpPr>
          <p:spPr bwMode="auto">
            <a:xfrm>
              <a:off x="1004339" y="5575497"/>
              <a:ext cx="0" cy="695608"/>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4" name="Straight Connector 193"/>
            <p:cNvCxnSpPr/>
            <p:nvPr/>
          </p:nvCxnSpPr>
          <p:spPr bwMode="auto">
            <a:xfrm>
              <a:off x="998363" y="6277203"/>
              <a:ext cx="137160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1" name="Oval 200"/>
            <p:cNvSpPr/>
            <p:nvPr/>
          </p:nvSpPr>
          <p:spPr bwMode="auto">
            <a:xfrm rot="20139743">
              <a:off x="1212888" y="5628196"/>
              <a:ext cx="900569" cy="390808"/>
            </a:xfrm>
            <a:prstGeom prst="ellipse">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sp>
          <p:nvSpPr>
            <p:cNvPr id="217" name="TextBox 216"/>
            <p:cNvSpPr txBox="1"/>
            <p:nvPr/>
          </p:nvSpPr>
          <p:spPr>
            <a:xfrm>
              <a:off x="416152" y="6146111"/>
              <a:ext cx="487634" cy="215444"/>
            </a:xfrm>
            <a:prstGeom prst="rect">
              <a:avLst/>
            </a:prstGeom>
            <a:noFill/>
          </p:spPr>
          <p:txBody>
            <a:bodyPr wrap="none" rtlCol="0">
              <a:spAutoFit/>
            </a:bodyPr>
            <a:lstStyle/>
            <a:p>
              <a:r>
                <a:rPr lang="en-US" sz="800" b="0"/>
                <a:t>10 mD</a:t>
              </a:r>
            </a:p>
          </p:txBody>
        </p:sp>
        <p:sp>
          <p:nvSpPr>
            <p:cNvPr id="219" name="TextBox 218"/>
            <p:cNvSpPr txBox="1"/>
            <p:nvPr/>
          </p:nvSpPr>
          <p:spPr>
            <a:xfrm>
              <a:off x="339952" y="5849005"/>
              <a:ext cx="545342" cy="215444"/>
            </a:xfrm>
            <a:prstGeom prst="rect">
              <a:avLst/>
            </a:prstGeom>
            <a:noFill/>
          </p:spPr>
          <p:txBody>
            <a:bodyPr wrap="none" rtlCol="0">
              <a:spAutoFit/>
            </a:bodyPr>
            <a:lstStyle/>
            <a:p>
              <a:r>
                <a:rPr lang="en-US" sz="800" b="0"/>
                <a:t>100 mD</a:t>
              </a:r>
            </a:p>
          </p:txBody>
        </p:sp>
        <p:sp>
          <p:nvSpPr>
            <p:cNvPr id="220" name="TextBox 219"/>
            <p:cNvSpPr txBox="1"/>
            <p:nvPr/>
          </p:nvSpPr>
          <p:spPr>
            <a:xfrm>
              <a:off x="228600" y="5544205"/>
              <a:ext cx="631904" cy="215444"/>
            </a:xfrm>
            <a:prstGeom prst="rect">
              <a:avLst/>
            </a:prstGeom>
            <a:noFill/>
          </p:spPr>
          <p:txBody>
            <a:bodyPr wrap="none" rtlCol="0">
              <a:spAutoFit/>
            </a:bodyPr>
            <a:lstStyle/>
            <a:p>
              <a:r>
                <a:rPr lang="en-US" sz="800" b="0"/>
                <a:t>1,000 mD</a:t>
              </a:r>
            </a:p>
          </p:txBody>
        </p:sp>
        <p:sp>
          <p:nvSpPr>
            <p:cNvPr id="221" name="Rectangle 220"/>
            <p:cNvSpPr/>
            <p:nvPr/>
          </p:nvSpPr>
          <p:spPr bwMode="auto">
            <a:xfrm rot="16200000">
              <a:off x="1172326" y="5764359"/>
              <a:ext cx="852662" cy="154168"/>
            </a:xfrm>
            <a:prstGeom prst="rect">
              <a:avLst/>
            </a:pr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sp>
          <p:nvSpPr>
            <p:cNvPr id="222" name="Freeform 221"/>
            <p:cNvSpPr/>
            <p:nvPr/>
          </p:nvSpPr>
          <p:spPr bwMode="auto">
            <a:xfrm rot="10800000">
              <a:off x="1319398" y="6266911"/>
              <a:ext cx="775501" cy="224354"/>
            </a:xfrm>
            <a:custGeom>
              <a:avLst/>
              <a:gdLst>
                <a:gd name="connsiteX0" fmla="*/ 0 w 1367073"/>
                <a:gd name="connsiteY0" fmla="*/ 922587 h 922587"/>
                <a:gd name="connsiteX1" fmla="*/ 262551 w 1367073"/>
                <a:gd name="connsiteY1" fmla="*/ 705303 h 922587"/>
                <a:gd name="connsiteX2" fmla="*/ 407406 w 1367073"/>
                <a:gd name="connsiteY2" fmla="*/ 107775 h 922587"/>
                <a:gd name="connsiteX3" fmla="*/ 651850 w 1367073"/>
                <a:gd name="connsiteY3" fmla="*/ 62507 h 922587"/>
                <a:gd name="connsiteX4" fmla="*/ 968721 w 1367073"/>
                <a:gd name="connsiteY4" fmla="*/ 768678 h 922587"/>
                <a:gd name="connsiteX5" fmla="*/ 1367073 w 1367073"/>
                <a:gd name="connsiteY5" fmla="*/ 913533 h 922587"/>
                <a:gd name="connsiteX0" fmla="*/ 0 w 1904315"/>
                <a:gd name="connsiteY0" fmla="*/ 981390 h 981390"/>
                <a:gd name="connsiteX1" fmla="*/ 799793 w 1904315"/>
                <a:gd name="connsiteY1" fmla="*/ 705303 h 981390"/>
                <a:gd name="connsiteX2" fmla="*/ 944648 w 1904315"/>
                <a:gd name="connsiteY2" fmla="*/ 107775 h 981390"/>
                <a:gd name="connsiteX3" fmla="*/ 1189092 w 1904315"/>
                <a:gd name="connsiteY3" fmla="*/ 62507 h 981390"/>
                <a:gd name="connsiteX4" fmla="*/ 1505963 w 1904315"/>
                <a:gd name="connsiteY4" fmla="*/ 768678 h 981390"/>
                <a:gd name="connsiteX5" fmla="*/ 1904315 w 1904315"/>
                <a:gd name="connsiteY5" fmla="*/ 913533 h 981390"/>
                <a:gd name="connsiteX0" fmla="*/ 0 w 1904315"/>
                <a:gd name="connsiteY0" fmla="*/ 973581 h 973581"/>
                <a:gd name="connsiteX1" fmla="*/ 579387 w 1904315"/>
                <a:gd name="connsiteY1" fmla="*/ 521091 h 973581"/>
                <a:gd name="connsiteX2" fmla="*/ 944648 w 1904315"/>
                <a:gd name="connsiteY2" fmla="*/ 99966 h 973581"/>
                <a:gd name="connsiteX3" fmla="*/ 1189092 w 1904315"/>
                <a:gd name="connsiteY3" fmla="*/ 54698 h 973581"/>
                <a:gd name="connsiteX4" fmla="*/ 1505963 w 1904315"/>
                <a:gd name="connsiteY4" fmla="*/ 760869 h 973581"/>
                <a:gd name="connsiteX5" fmla="*/ 1904315 w 1904315"/>
                <a:gd name="connsiteY5" fmla="*/ 905724 h 973581"/>
                <a:gd name="connsiteX0" fmla="*/ 0 w 1904315"/>
                <a:gd name="connsiteY0" fmla="*/ 1011008 h 1011008"/>
                <a:gd name="connsiteX1" fmla="*/ 579387 w 1904315"/>
                <a:gd name="connsiteY1" fmla="*/ 558518 h 1011008"/>
                <a:gd name="connsiteX2" fmla="*/ 779341 w 1904315"/>
                <a:gd name="connsiteY2" fmla="*/ 58992 h 1011008"/>
                <a:gd name="connsiteX3" fmla="*/ 1189092 w 1904315"/>
                <a:gd name="connsiteY3" fmla="*/ 92125 h 1011008"/>
                <a:gd name="connsiteX4" fmla="*/ 1505963 w 1904315"/>
                <a:gd name="connsiteY4" fmla="*/ 798296 h 1011008"/>
                <a:gd name="connsiteX5" fmla="*/ 1904315 w 1904315"/>
                <a:gd name="connsiteY5" fmla="*/ 943151 h 1011008"/>
                <a:gd name="connsiteX0" fmla="*/ 0 w 1904315"/>
                <a:gd name="connsiteY0" fmla="*/ 985757 h 985757"/>
                <a:gd name="connsiteX1" fmla="*/ 579387 w 1904315"/>
                <a:gd name="connsiteY1" fmla="*/ 533267 h 985757"/>
                <a:gd name="connsiteX2" fmla="*/ 779341 w 1904315"/>
                <a:gd name="connsiteY2" fmla="*/ 33741 h 985757"/>
                <a:gd name="connsiteX3" fmla="*/ 1202865 w 1904315"/>
                <a:gd name="connsiteY3" fmla="*/ 125673 h 985757"/>
                <a:gd name="connsiteX4" fmla="*/ 1505963 w 1904315"/>
                <a:gd name="connsiteY4" fmla="*/ 773045 h 985757"/>
                <a:gd name="connsiteX5" fmla="*/ 1904315 w 1904315"/>
                <a:gd name="connsiteY5" fmla="*/ 917900 h 985757"/>
                <a:gd name="connsiteX0" fmla="*/ 0 w 1904315"/>
                <a:gd name="connsiteY0" fmla="*/ 979346 h 979346"/>
                <a:gd name="connsiteX1" fmla="*/ 579387 w 1904315"/>
                <a:gd name="connsiteY1" fmla="*/ 526856 h 979346"/>
                <a:gd name="connsiteX2" fmla="*/ 779341 w 1904315"/>
                <a:gd name="connsiteY2" fmla="*/ 27330 h 979346"/>
                <a:gd name="connsiteX3" fmla="*/ 1202865 w 1904315"/>
                <a:gd name="connsiteY3" fmla="*/ 119262 h 979346"/>
                <a:gd name="connsiteX4" fmla="*/ 1354434 w 1904315"/>
                <a:gd name="connsiteY4" fmla="*/ 570628 h 979346"/>
                <a:gd name="connsiteX5" fmla="*/ 1904315 w 1904315"/>
                <a:gd name="connsiteY5" fmla="*/ 911489 h 979346"/>
                <a:gd name="connsiteX0" fmla="*/ 0 w 1904315"/>
                <a:gd name="connsiteY0" fmla="*/ 977924 h 977924"/>
                <a:gd name="connsiteX1" fmla="*/ 441634 w 1904315"/>
                <a:gd name="connsiteY1" fmla="*/ 505836 h 977924"/>
                <a:gd name="connsiteX2" fmla="*/ 779341 w 1904315"/>
                <a:gd name="connsiteY2" fmla="*/ 25908 h 977924"/>
                <a:gd name="connsiteX3" fmla="*/ 1202865 w 1904315"/>
                <a:gd name="connsiteY3" fmla="*/ 117840 h 977924"/>
                <a:gd name="connsiteX4" fmla="*/ 1354434 w 1904315"/>
                <a:gd name="connsiteY4" fmla="*/ 569206 h 977924"/>
                <a:gd name="connsiteX5" fmla="*/ 1904315 w 1904315"/>
                <a:gd name="connsiteY5" fmla="*/ 910067 h 977924"/>
                <a:gd name="connsiteX0" fmla="*/ 0 w 1904315"/>
                <a:gd name="connsiteY0" fmla="*/ 946748 h 946748"/>
                <a:gd name="connsiteX1" fmla="*/ 441634 w 1904315"/>
                <a:gd name="connsiteY1" fmla="*/ 474660 h 946748"/>
                <a:gd name="connsiteX2" fmla="*/ 682913 w 1904315"/>
                <a:gd name="connsiteY2" fmla="*/ 33934 h 946748"/>
                <a:gd name="connsiteX3" fmla="*/ 1202865 w 1904315"/>
                <a:gd name="connsiteY3" fmla="*/ 86664 h 946748"/>
                <a:gd name="connsiteX4" fmla="*/ 1354434 w 1904315"/>
                <a:gd name="connsiteY4" fmla="*/ 538030 h 946748"/>
                <a:gd name="connsiteX5" fmla="*/ 1904315 w 1904315"/>
                <a:gd name="connsiteY5" fmla="*/ 878891 h 946748"/>
                <a:gd name="connsiteX0" fmla="*/ 0 w 1904315"/>
                <a:gd name="connsiteY0" fmla="*/ 945937 h 945937"/>
                <a:gd name="connsiteX1" fmla="*/ 441634 w 1904315"/>
                <a:gd name="connsiteY1" fmla="*/ 473849 h 945937"/>
                <a:gd name="connsiteX2" fmla="*/ 682913 w 1904315"/>
                <a:gd name="connsiteY2" fmla="*/ 33123 h 945937"/>
                <a:gd name="connsiteX3" fmla="*/ 1202865 w 1904315"/>
                <a:gd name="connsiteY3" fmla="*/ 85853 h 945937"/>
                <a:gd name="connsiteX4" fmla="*/ 1409535 w 1904315"/>
                <a:gd name="connsiteY4" fmla="*/ 517617 h 945937"/>
                <a:gd name="connsiteX5" fmla="*/ 1904315 w 1904315"/>
                <a:gd name="connsiteY5" fmla="*/ 878080 h 945937"/>
                <a:gd name="connsiteX0" fmla="*/ 0 w 1904315"/>
                <a:gd name="connsiteY0" fmla="*/ 986792 h 986792"/>
                <a:gd name="connsiteX1" fmla="*/ 441634 w 1904315"/>
                <a:gd name="connsiteY1" fmla="*/ 514704 h 986792"/>
                <a:gd name="connsiteX2" fmla="*/ 682913 w 1904315"/>
                <a:gd name="connsiteY2" fmla="*/ 73978 h 986792"/>
                <a:gd name="connsiteX3" fmla="*/ 1133988 w 1904315"/>
                <a:gd name="connsiteY3" fmla="*/ 48304 h 986792"/>
                <a:gd name="connsiteX4" fmla="*/ 1409535 w 1904315"/>
                <a:gd name="connsiteY4" fmla="*/ 558472 h 986792"/>
                <a:gd name="connsiteX5" fmla="*/ 1904315 w 1904315"/>
                <a:gd name="connsiteY5" fmla="*/ 918935 h 98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15" h="986792">
                  <a:moveTo>
                    <a:pt x="0" y="986792"/>
                  </a:moveTo>
                  <a:cubicBezTo>
                    <a:pt x="97325" y="946051"/>
                    <a:pt x="327815" y="666840"/>
                    <a:pt x="441634" y="514704"/>
                  </a:cubicBezTo>
                  <a:cubicBezTo>
                    <a:pt x="555453" y="362568"/>
                    <a:pt x="567521" y="151711"/>
                    <a:pt x="682913" y="73978"/>
                  </a:cubicBezTo>
                  <a:cubicBezTo>
                    <a:pt x="798305" y="-3755"/>
                    <a:pt x="1012884" y="-32445"/>
                    <a:pt x="1133988" y="48304"/>
                  </a:cubicBezTo>
                  <a:cubicBezTo>
                    <a:pt x="1255092" y="129053"/>
                    <a:pt x="1281147" y="413367"/>
                    <a:pt x="1409535" y="558472"/>
                  </a:cubicBezTo>
                  <a:cubicBezTo>
                    <a:pt x="1537923" y="703577"/>
                    <a:pt x="1764741" y="917426"/>
                    <a:pt x="1904315" y="918935"/>
                  </a:cubicBezTo>
                </a:path>
              </a:pathLst>
            </a:custGeom>
            <a:solidFill>
              <a:srgbClr val="C0D2FE">
                <a:alpha val="70000"/>
              </a:srgbClr>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tlCol="0" anchor="ctr"/>
            <a:lstStyle/>
            <a:p>
              <a:pPr algn="ctr"/>
              <a:endParaRPr lang="en-US" sz="300"/>
            </a:p>
          </p:txBody>
        </p:sp>
        <p:sp>
          <p:nvSpPr>
            <p:cNvPr id="225" name="Rectangle 224"/>
            <p:cNvSpPr/>
            <p:nvPr/>
          </p:nvSpPr>
          <p:spPr bwMode="auto">
            <a:xfrm>
              <a:off x="1524000" y="5728333"/>
              <a:ext cx="143978" cy="14397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Arial" charset="0"/>
                <a:ea typeface="ＭＳ Ｐゴシック" charset="0"/>
              </a:endParaRPr>
            </a:p>
          </p:txBody>
        </p:sp>
        <p:sp>
          <p:nvSpPr>
            <p:cNvPr id="226" name="Rectangle 225"/>
            <p:cNvSpPr/>
            <p:nvPr/>
          </p:nvSpPr>
          <p:spPr bwMode="auto">
            <a:xfrm>
              <a:off x="3962400" y="5719911"/>
              <a:ext cx="143978" cy="143978"/>
            </a:xfrm>
            <a:prstGeom prst="rect">
              <a:avLst/>
            </a:prstGeom>
            <a:solidFill>
              <a:srgbClr val="FF0000"/>
            </a:solid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Arial" charset="0"/>
                <a:ea typeface="ＭＳ Ｐゴシック" charset="0"/>
              </a:endParaRPr>
            </a:p>
          </p:txBody>
        </p:sp>
        <p:sp>
          <p:nvSpPr>
            <p:cNvPr id="227" name="Rectangle 226"/>
            <p:cNvSpPr/>
            <p:nvPr/>
          </p:nvSpPr>
          <p:spPr bwMode="auto">
            <a:xfrm>
              <a:off x="228600" y="4648200"/>
              <a:ext cx="4544611" cy="2138511"/>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sp>
        <p:nvSpPr>
          <p:cNvPr id="228"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Marginal, Conditional and Joint Probability</a:t>
            </a:r>
            <a:endParaRPr lang="en-US" sz="2800">
              <a:ea typeface="+mj-ea"/>
              <a:cs typeface="+mj-cs"/>
            </a:endParaRPr>
          </a:p>
        </p:txBody>
      </p:sp>
      <mc:AlternateContent xmlns:mc="http://schemas.openxmlformats.org/markup-compatibility/2006" xmlns:a14="http://schemas.microsoft.com/office/drawing/2010/main">
        <mc:Choice Requires="a14">
          <p:sp>
            <p:nvSpPr>
              <p:cNvPr id="160" name="Rectangle 159"/>
              <p:cNvSpPr/>
              <p:nvPr/>
            </p:nvSpPr>
            <p:spPr>
              <a:xfrm>
                <a:off x="2370510" y="4929086"/>
                <a:ext cx="1369179" cy="40049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 | </m:t>
                          </m:r>
                          <m:r>
                            <a:rPr lang="en-US" sz="1050" b="0" i="1">
                              <a:latin typeface="Cambria Math" panose="02040503050406030204" pitchFamily="18" charset="0"/>
                              <a:ea typeface="Cambria Math" panose="02040503050406030204" pitchFamily="18" charset="0"/>
                            </a:rPr>
                            <m:t>𝑦</m:t>
                          </m:r>
                        </m:e>
                      </m:d>
                      <m:r>
                        <a:rPr lang="en-US" sz="1050" b="0" i="1">
                          <a:latin typeface="Cambria Math" panose="02040503050406030204" pitchFamily="18" charset="0"/>
                          <a:ea typeface="Cambria Math" panose="02040503050406030204" pitchFamily="18" charset="0"/>
                        </a:rPr>
                        <m:t>=</m:t>
                      </m:r>
                      <m:f>
                        <m:fPr>
                          <m:ctrlPr>
                            <a:rPr lang="en-US" sz="1050" b="0" i="1">
                              <a:latin typeface="Cambria Math" panose="02040503050406030204" pitchFamily="18" charset="0"/>
                              <a:ea typeface="Cambria Math" panose="02040503050406030204" pitchFamily="18" charset="0"/>
                            </a:rPr>
                          </m:ctrlPr>
                        </m:fPr>
                        <m:num>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𝑦</m:t>
                              </m:r>
                            </m:e>
                          </m:d>
                        </m:num>
                        <m:den>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𝑦</m:t>
                              </m:r>
                            </m:e>
                          </m:d>
                        </m:den>
                      </m:f>
                    </m:oMath>
                  </m:oMathPara>
                </a14:m>
                <a:endParaRPr lang="en-US" sz="1050" b="0">
                  <a:ea typeface="Cambria Math" panose="02040503050406030204" pitchFamily="18" charset="0"/>
                </a:endParaRPr>
              </a:p>
            </p:txBody>
          </p:sp>
        </mc:Choice>
        <mc:Fallback xmlns="">
          <p:sp>
            <p:nvSpPr>
              <p:cNvPr id="160" name="Rectangle 159"/>
              <p:cNvSpPr>
                <a:spLocks noRot="1" noChangeAspect="1" noMove="1" noResize="1" noEditPoints="1" noAdjustHandles="1" noChangeArrowheads="1" noChangeShapeType="1" noTextEdit="1"/>
              </p:cNvSpPr>
              <p:nvPr/>
            </p:nvSpPr>
            <p:spPr>
              <a:xfrm>
                <a:off x="2370510" y="4929086"/>
                <a:ext cx="1369179" cy="400495"/>
              </a:xfrm>
              <a:prstGeom prst="rect">
                <a:avLst/>
              </a:prstGeom>
              <a:blipFill>
                <a:blip r:embed="rId4"/>
                <a:stretch>
                  <a:fillRect b="-1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Rectangle 228"/>
              <p:cNvSpPr/>
              <p:nvPr/>
            </p:nvSpPr>
            <p:spPr>
              <a:xfrm>
                <a:off x="518616" y="4929086"/>
                <a:ext cx="1371366" cy="40049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1050" b="0" i="1" smtClean="0">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smtClean="0">
                              <a:latin typeface="Cambria Math" panose="02040503050406030204" pitchFamily="18" charset="0"/>
                              <a:ea typeface="Cambria Math" panose="02040503050406030204" pitchFamily="18" charset="0"/>
                            </a:rPr>
                            <m:t>𝑌</m:t>
                          </m:r>
                          <m:r>
                            <a:rPr lang="en-US" sz="1050" b="0" i="1">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𝑋</m:t>
                          </m:r>
                        </m:sub>
                      </m:sSub>
                      <m:d>
                        <m:dPr>
                          <m:ctrlPr>
                            <a:rPr lang="en-US" sz="1050" b="0" i="1">
                              <a:latin typeface="Cambria Math" panose="02040503050406030204" pitchFamily="18" charset="0"/>
                              <a:ea typeface="Cambria Math" panose="02040503050406030204" pitchFamily="18" charset="0"/>
                            </a:rPr>
                          </m:ctrlPr>
                        </m:dPr>
                        <m:e>
                          <m:r>
                            <a:rPr lang="en-US" sz="1050" b="0" i="1" smtClean="0">
                              <a:latin typeface="Cambria Math" panose="02040503050406030204" pitchFamily="18" charset="0"/>
                              <a:ea typeface="Cambria Math" panose="02040503050406030204" pitchFamily="18" charset="0"/>
                            </a:rPr>
                            <m:t>𝑦</m:t>
                          </m:r>
                          <m:r>
                            <a:rPr lang="en-US" sz="1050" b="0" i="1">
                              <a:latin typeface="Cambria Math" panose="02040503050406030204" pitchFamily="18" charset="0"/>
                              <a:ea typeface="Cambria Math" panose="02040503050406030204" pitchFamily="18" charset="0"/>
                            </a:rPr>
                            <m:t> | </m:t>
                          </m:r>
                          <m:r>
                            <a:rPr lang="en-US" sz="1050" b="0" i="1" smtClean="0">
                              <a:latin typeface="Cambria Math" panose="02040503050406030204" pitchFamily="18" charset="0"/>
                              <a:ea typeface="Cambria Math" panose="02040503050406030204" pitchFamily="18" charset="0"/>
                            </a:rPr>
                            <m:t>𝑥</m:t>
                          </m:r>
                        </m:e>
                      </m:d>
                      <m:r>
                        <a:rPr lang="en-US" sz="1050" b="0" i="1">
                          <a:latin typeface="Cambria Math" panose="02040503050406030204" pitchFamily="18" charset="0"/>
                          <a:ea typeface="Cambria Math" panose="02040503050406030204" pitchFamily="18" charset="0"/>
                        </a:rPr>
                        <m:t>=</m:t>
                      </m:r>
                      <m:f>
                        <m:fPr>
                          <m:ctrlPr>
                            <a:rPr lang="en-US" sz="1050" b="0" i="1">
                              <a:latin typeface="Cambria Math" panose="02040503050406030204" pitchFamily="18" charset="0"/>
                              <a:ea typeface="Cambria Math" panose="02040503050406030204" pitchFamily="18" charset="0"/>
                            </a:rPr>
                          </m:ctrlPr>
                        </m:fPr>
                        <m:num>
                          <m:sSub>
                            <m:sSubPr>
                              <m:ctrlPr>
                                <a:rPr lang="en-US" sz="1050" b="0" i="1">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a:latin typeface="Cambria Math" panose="02040503050406030204" pitchFamily="18" charset="0"/>
                                  <a:ea typeface="Cambria Math" panose="02040503050406030204" pitchFamily="18" charset="0"/>
                                </a:rPr>
                                <m:t>𝑋𝑌</m:t>
                              </m:r>
                            </m:sub>
                          </m:sSub>
                          <m:d>
                            <m:dPr>
                              <m:ctrlPr>
                                <a:rPr lang="en-US" sz="1050" b="0" i="1">
                                  <a:latin typeface="Cambria Math" panose="02040503050406030204" pitchFamily="18" charset="0"/>
                                  <a:ea typeface="Cambria Math" panose="02040503050406030204" pitchFamily="18" charset="0"/>
                                </a:rPr>
                              </m:ctrlPr>
                            </m:dPr>
                            <m:e>
                              <m:r>
                                <a:rPr lang="en-US" sz="1050" b="0" i="1">
                                  <a:latin typeface="Cambria Math" panose="02040503050406030204" pitchFamily="18" charset="0"/>
                                  <a:ea typeface="Cambria Math" panose="02040503050406030204" pitchFamily="18" charset="0"/>
                                </a:rPr>
                                <m:t>𝑥</m:t>
                              </m:r>
                              <m:r>
                                <a:rPr lang="en-US" sz="1050" b="0" i="1">
                                  <a:latin typeface="Cambria Math" panose="02040503050406030204" pitchFamily="18" charset="0"/>
                                  <a:ea typeface="Cambria Math" panose="02040503050406030204" pitchFamily="18" charset="0"/>
                                </a:rPr>
                                <m:t>,</m:t>
                              </m:r>
                              <m:r>
                                <a:rPr lang="en-US" sz="1050" b="0" i="1">
                                  <a:latin typeface="Cambria Math" panose="02040503050406030204" pitchFamily="18" charset="0"/>
                                  <a:ea typeface="Cambria Math" panose="02040503050406030204" pitchFamily="18" charset="0"/>
                                </a:rPr>
                                <m:t>𝑦</m:t>
                              </m:r>
                            </m:e>
                          </m:d>
                        </m:num>
                        <m:den>
                          <m:sSub>
                            <m:sSubPr>
                              <m:ctrlPr>
                                <a:rPr lang="en-US" sz="1050" b="0" i="1" smtClean="0">
                                  <a:latin typeface="Cambria Math" panose="02040503050406030204" pitchFamily="18" charset="0"/>
                                  <a:ea typeface="Cambria Math" panose="02040503050406030204" pitchFamily="18" charset="0"/>
                                </a:rPr>
                              </m:ctrlPr>
                            </m:sSubPr>
                            <m:e>
                              <m:r>
                                <a:rPr lang="en-US" sz="1050" b="0" i="1">
                                  <a:latin typeface="Cambria Math" panose="02040503050406030204" pitchFamily="18" charset="0"/>
                                  <a:ea typeface="Cambria Math" panose="02040503050406030204" pitchFamily="18" charset="0"/>
                                </a:rPr>
                                <m:t>𝑓</m:t>
                              </m:r>
                            </m:e>
                            <m:sub>
                              <m:r>
                                <a:rPr lang="en-US" sz="1050" b="0" i="1" smtClean="0">
                                  <a:latin typeface="Cambria Math" panose="02040503050406030204" pitchFamily="18" charset="0"/>
                                  <a:ea typeface="Cambria Math" panose="02040503050406030204" pitchFamily="18" charset="0"/>
                                </a:rPr>
                                <m:t>𝑋</m:t>
                              </m:r>
                            </m:sub>
                          </m:sSub>
                          <m:d>
                            <m:dPr>
                              <m:ctrlPr>
                                <a:rPr lang="en-US" sz="1050" b="0" i="1">
                                  <a:latin typeface="Cambria Math" panose="02040503050406030204" pitchFamily="18" charset="0"/>
                                  <a:ea typeface="Cambria Math" panose="02040503050406030204" pitchFamily="18" charset="0"/>
                                </a:rPr>
                              </m:ctrlPr>
                            </m:dPr>
                            <m:e>
                              <m:r>
                                <a:rPr lang="en-US" sz="1050" b="0" i="1" smtClean="0">
                                  <a:latin typeface="Cambria Math" panose="02040503050406030204" pitchFamily="18" charset="0"/>
                                  <a:ea typeface="Cambria Math" panose="02040503050406030204" pitchFamily="18" charset="0"/>
                                </a:rPr>
                                <m:t>𝑥</m:t>
                              </m:r>
                            </m:e>
                          </m:d>
                        </m:den>
                      </m:f>
                    </m:oMath>
                  </m:oMathPara>
                </a14:m>
                <a:endParaRPr lang="en-US" sz="1050" b="0">
                  <a:ea typeface="Cambria Math" panose="02040503050406030204" pitchFamily="18" charset="0"/>
                </a:endParaRPr>
              </a:p>
            </p:txBody>
          </p:sp>
        </mc:Choice>
        <mc:Fallback xmlns="">
          <p:sp>
            <p:nvSpPr>
              <p:cNvPr id="229" name="Rectangle 228"/>
              <p:cNvSpPr>
                <a:spLocks noRot="1" noChangeAspect="1" noMove="1" noResize="1" noEditPoints="1" noAdjustHandles="1" noChangeArrowheads="1" noChangeShapeType="1" noTextEdit="1"/>
              </p:cNvSpPr>
              <p:nvPr/>
            </p:nvSpPr>
            <p:spPr>
              <a:xfrm>
                <a:off x="518616" y="4929086"/>
                <a:ext cx="1371366" cy="400495"/>
              </a:xfrm>
              <a:prstGeom prst="rect">
                <a:avLst/>
              </a:prstGeom>
              <a:blipFill>
                <a:blip r:embed="rId5"/>
                <a:stretch>
                  <a:fillRect b="-13846"/>
                </a:stretch>
              </a:blipFill>
            </p:spPr>
            <p:txBody>
              <a:bodyPr/>
              <a:lstStyle/>
              <a:p>
                <a:r>
                  <a:rPr lang="en-US">
                    <a:noFill/>
                  </a:rPr>
                  <a:t> </a:t>
                </a:r>
              </a:p>
            </p:txBody>
          </p:sp>
        </mc:Fallback>
      </mc:AlternateContent>
    </p:spTree>
    <p:extLst>
      <p:ext uri="{BB962C8B-B14F-4D97-AF65-F5344CB8AC3E}">
        <p14:creationId xmlns:p14="http://schemas.microsoft.com/office/powerpoint/2010/main" val="570430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Marginal, Conditional and Joint Probability</a:t>
            </a:r>
            <a:endParaRPr lang="en-US" sz="2800">
              <a:ea typeface="+mj-ea"/>
              <a:cs typeface="+mj-cs"/>
            </a:endParaRPr>
          </a:p>
        </p:txBody>
      </p:sp>
      <p:pic>
        <p:nvPicPr>
          <p:cNvPr id="4" name="Picture 3">
            <a:extLst>
              <a:ext uri="{FF2B5EF4-FFF2-40B4-BE49-F238E27FC236}">
                <a16:creationId xmlns:a16="http://schemas.microsoft.com/office/drawing/2014/main" id="{EDD052DB-C031-4518-A113-1D088F319977}"/>
              </a:ext>
            </a:extLst>
          </p:cNvPr>
          <p:cNvPicPr>
            <a:picLocks noChangeAspect="1"/>
          </p:cNvPicPr>
          <p:nvPr/>
        </p:nvPicPr>
        <p:blipFill>
          <a:blip r:embed="rId2"/>
          <a:stretch>
            <a:fillRect/>
          </a:stretch>
        </p:blipFill>
        <p:spPr>
          <a:xfrm>
            <a:off x="1976437" y="2541784"/>
            <a:ext cx="5191125" cy="3552825"/>
          </a:xfrm>
          <a:prstGeom prst="rect">
            <a:avLst/>
          </a:prstGeom>
        </p:spPr>
      </p:pic>
      <p:sp>
        <p:nvSpPr>
          <p:cNvPr id="160" name="Rectangle 3">
            <a:extLst>
              <a:ext uri="{FF2B5EF4-FFF2-40B4-BE49-F238E27FC236}">
                <a16:creationId xmlns:a16="http://schemas.microsoft.com/office/drawing/2014/main" id="{AC0F4983-A571-4878-A945-414E9777B352}"/>
              </a:ext>
            </a:extLst>
          </p:cNvPr>
          <p:cNvSpPr txBox="1">
            <a:spLocks noChangeArrowheads="1"/>
          </p:cNvSpPr>
          <p:nvPr/>
        </p:nvSpPr>
        <p:spPr bwMode="auto">
          <a:xfrm>
            <a:off x="609600" y="1635125"/>
            <a:ext cx="80010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r>
              <a:rPr lang="en-US" sz="1800" b="0" kern="0"/>
              <a:t>Consider working with conditional statistics.</a:t>
            </a:r>
          </a:p>
          <a:p>
            <a:pPr lvl="1"/>
            <a:r>
              <a:rPr lang="en-US" sz="1600" b="0" kern="0"/>
              <a:t>Powerful, flexible assessment of multivariate relationships, without linear assumption</a:t>
            </a:r>
          </a:p>
        </p:txBody>
      </p:sp>
      <p:sp>
        <p:nvSpPr>
          <p:cNvPr id="5" name="Rectangle 4">
            <a:extLst>
              <a:ext uri="{FF2B5EF4-FFF2-40B4-BE49-F238E27FC236}">
                <a16:creationId xmlns:a16="http://schemas.microsoft.com/office/drawing/2014/main" id="{95703C15-4EA2-4A10-BD00-92111CA98983}"/>
              </a:ext>
            </a:extLst>
          </p:cNvPr>
          <p:cNvSpPr/>
          <p:nvPr/>
        </p:nvSpPr>
        <p:spPr bwMode="auto">
          <a:xfrm>
            <a:off x="4873840" y="5912526"/>
            <a:ext cx="790113" cy="115411"/>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412380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2331A6D-AE32-46DA-899F-F80BCA55562B}"/>
              </a:ext>
            </a:extLst>
          </p:cNvPr>
          <p:cNvSpPr>
            <a:spLocks noGrp="1" noChangeArrowheads="1"/>
          </p:cNvSpPr>
          <p:nvPr>
            <p:ph type="title" idx="4294967295"/>
          </p:nvPr>
        </p:nvSpPr>
        <p:spPr>
          <a:xfrm>
            <a:off x="3233693" y="0"/>
            <a:ext cx="5353975" cy="1143000"/>
          </a:xfrm>
          <a:prstGeom prst="rect">
            <a:avLst/>
          </a:prstGeom>
        </p:spPr>
        <p:txBody>
          <a:bodyPr/>
          <a:lstStyle/>
          <a:p>
            <a:pPr>
              <a:defRPr/>
            </a:pPr>
            <a:r>
              <a:rPr lang="en-US" sz="2800">
                <a:solidFill>
                  <a:srgbClr val="FF6600"/>
                </a:solidFill>
              </a:rPr>
              <a:t>Conditional, Marginal and Joint Hands-on</a:t>
            </a:r>
            <a:endParaRPr lang="en-US" sz="2800">
              <a:ea typeface="+mj-ea"/>
              <a:cs typeface="+mj-cs"/>
            </a:endParaRPr>
          </a:p>
        </p:txBody>
      </p:sp>
      <mc:AlternateContent xmlns:mc="http://schemas.openxmlformats.org/markup-compatibility/2006" xmlns:a14="http://schemas.microsoft.com/office/drawing/2010/main">
        <mc:Choice Requires="a14">
          <p:sp>
            <p:nvSpPr>
              <p:cNvPr id="2" name="Rectangle 1"/>
              <p:cNvSpPr/>
              <p:nvPr/>
            </p:nvSpPr>
            <p:spPr>
              <a:xfrm>
                <a:off x="457200" y="1772483"/>
                <a:ext cx="8763000" cy="4060663"/>
              </a:xfrm>
              <a:prstGeom prst="rect">
                <a:avLst/>
              </a:prstGeom>
            </p:spPr>
            <p:txBody>
              <a:bodyPr wrap="square">
                <a:spAutoFit/>
              </a:bodyPr>
              <a:lstStyle/>
              <a:p>
                <a:r>
                  <a:rPr lang="en-US">
                    <a:latin typeface="+mj-lt"/>
                    <a:ea typeface="Cambria Math" panose="02040503050406030204" pitchFamily="18" charset="0"/>
                  </a:rPr>
                  <a:t>Joint Distribution:</a:t>
                </a:r>
              </a:p>
              <a:p>
                <a:endParaRPr lang="en-US" b="0">
                  <a:latin typeface="+mj-lt"/>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a:latin typeface="Cambria Math" panose="02040503050406030204" pitchFamily="18" charset="0"/>
                              <a:ea typeface="Cambria Math" panose="02040503050406030204" pitchFamily="18" charset="0"/>
                            </a:rPr>
                            <m:t>𝑋𝑌</m:t>
                          </m:r>
                        </m:sub>
                      </m:sSub>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𝑦</m:t>
                          </m:r>
                        </m:e>
                      </m:d>
                    </m:oMath>
                  </m:oMathPara>
                </a14:m>
                <a:endParaRPr lang="en-US" b="0">
                  <a:latin typeface="+mj-lt"/>
                  <a:ea typeface="Cambria Math" panose="02040503050406030204" pitchFamily="18" charset="0"/>
                </a:endParaRPr>
              </a:p>
              <a:p>
                <a:endParaRPr lang="en-US" b="0">
                  <a:latin typeface="+mj-lt"/>
                  <a:ea typeface="Cambria Math" panose="02040503050406030204" pitchFamily="18" charset="0"/>
                </a:endParaRPr>
              </a:p>
              <a:p>
                <a:r>
                  <a:rPr lang="en-US">
                    <a:latin typeface="+mj-lt"/>
                    <a:ea typeface="Cambria Math" panose="02040503050406030204" pitchFamily="18" charset="0"/>
                  </a:rPr>
                  <a:t>Marginal Distribution:</a:t>
                </a:r>
              </a:p>
              <a:p>
                <a:endParaRPr lang="en-US" b="0">
                  <a:latin typeface="+mj-lt"/>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𝑋𝑌</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𝑑𝑦</m:t>
                          </m:r>
                        </m:e>
                      </m:nary>
                    </m:oMath>
                  </m:oMathPara>
                </a14:m>
                <a:endParaRPr lang="en-US" b="0">
                  <a:latin typeface="+mj-lt"/>
                  <a:ea typeface="Cambria Math" panose="02040503050406030204" pitchFamily="18" charset="0"/>
                </a:endParaRPr>
              </a:p>
              <a:p>
                <a:endParaRPr lang="en-US" b="0">
                  <a:latin typeface="+mj-lt"/>
                  <a:ea typeface="Cambria Math" panose="02040503050406030204" pitchFamily="18" charset="0"/>
                </a:endParaRPr>
              </a:p>
              <a:p>
                <a:r>
                  <a:rPr lang="en-US">
                    <a:latin typeface="+mj-lt"/>
                    <a:ea typeface="Cambria Math" panose="02040503050406030204" pitchFamily="18" charset="0"/>
                  </a:rPr>
                  <a:t>Conditional Distribution:</a:t>
                </a:r>
              </a:p>
              <a:p>
                <a:endParaRPr lang="en-US" b="0">
                  <a:latin typeface="+mj-lt"/>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sub>
                      </m:sSub>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𝑦</m:t>
                          </m:r>
                        </m:e>
                      </m:d>
                      <m:r>
                        <a:rPr lang="en-US" b="0"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a:latin typeface="Cambria Math" panose="02040503050406030204" pitchFamily="18" charset="0"/>
                                  <a:ea typeface="Cambria Math" panose="02040503050406030204" pitchFamily="18" charset="0"/>
                                </a:rPr>
                                <m:t>𝑋𝑌</m:t>
                              </m:r>
                            </m:sub>
                          </m:sSub>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𝑦</m:t>
                              </m:r>
                            </m:e>
                          </m:d>
                        </m:num>
                        <m:den>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𝑌</m:t>
                              </m:r>
                            </m:sub>
                          </m:sSub>
                          <m:d>
                            <m:dPr>
                              <m:ctrlPr>
                                <a:rPr lang="en-US" b="0"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d>
                        </m:den>
                      </m:f>
                    </m:oMath>
                  </m:oMathPara>
                </a14:m>
                <a:endParaRPr lang="en-US" b="0">
                  <a:latin typeface="+mj-lt"/>
                  <a:ea typeface="Cambria Math" panose="02040503050406030204" pitchFamily="18" charset="0"/>
                </a:endParaRPr>
              </a:p>
              <a:p>
                <a:endParaRPr lang="en-US" b="0">
                  <a:latin typeface="+mj-lt"/>
                  <a:ea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772483"/>
                <a:ext cx="8763000" cy="4060663"/>
              </a:xfrm>
              <a:prstGeom prst="rect">
                <a:avLst/>
              </a:prstGeom>
              <a:blipFill>
                <a:blip r:embed="rId2"/>
                <a:stretch>
                  <a:fillRect l="-556" t="-901"/>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5638800" y="2286000"/>
          <a:ext cx="2895600" cy="2819400"/>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4232222661"/>
                    </a:ext>
                  </a:extLst>
                </a:gridCol>
                <a:gridCol w="579120">
                  <a:extLst>
                    <a:ext uri="{9D8B030D-6E8A-4147-A177-3AD203B41FA5}">
                      <a16:colId xmlns:a16="http://schemas.microsoft.com/office/drawing/2014/main" val="3600025513"/>
                    </a:ext>
                  </a:extLst>
                </a:gridCol>
                <a:gridCol w="579120">
                  <a:extLst>
                    <a:ext uri="{9D8B030D-6E8A-4147-A177-3AD203B41FA5}">
                      <a16:colId xmlns:a16="http://schemas.microsoft.com/office/drawing/2014/main" val="2558541894"/>
                    </a:ext>
                  </a:extLst>
                </a:gridCol>
                <a:gridCol w="579120">
                  <a:extLst>
                    <a:ext uri="{9D8B030D-6E8A-4147-A177-3AD203B41FA5}">
                      <a16:colId xmlns:a16="http://schemas.microsoft.com/office/drawing/2014/main" val="1278037855"/>
                    </a:ext>
                  </a:extLst>
                </a:gridCol>
                <a:gridCol w="579120">
                  <a:extLst>
                    <a:ext uri="{9D8B030D-6E8A-4147-A177-3AD203B41FA5}">
                      <a16:colId xmlns:a16="http://schemas.microsoft.com/office/drawing/2014/main" val="3772599023"/>
                    </a:ext>
                  </a:extLst>
                </a:gridCol>
              </a:tblGrid>
              <a:tr h="563880">
                <a:tc>
                  <a:txBody>
                    <a:bodyPr/>
                    <a:lstStyle/>
                    <a:p>
                      <a:pPr algn="ctr" fontAlgn="b"/>
                      <a:r>
                        <a:rPr lang="en-US" sz="2400" b="0" i="0" u="none" strike="noStrike">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238684"/>
                  </a:ext>
                </a:extLst>
              </a:tr>
              <a:tr h="563880">
                <a:tc>
                  <a:txBody>
                    <a:bodyPr/>
                    <a:lstStyle/>
                    <a:p>
                      <a:pPr algn="ctr" fontAlgn="b"/>
                      <a:r>
                        <a:rPr lang="en-US" sz="2400" b="0" i="0" u="none" strike="noStrike">
                          <a:solidFill>
                            <a:schemeClr val="tx1"/>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392361"/>
                  </a:ext>
                </a:extLst>
              </a:tr>
              <a:tr h="563880">
                <a:tc>
                  <a:txBody>
                    <a:bodyPr/>
                    <a:lstStyle/>
                    <a:p>
                      <a:pPr algn="ctr" fontAlgn="b"/>
                      <a:r>
                        <a:rPr lang="en-US" sz="2400" b="0" i="0" u="none" strike="noStrike">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44687"/>
                  </a:ext>
                </a:extLst>
              </a:tr>
              <a:tr h="563880">
                <a:tc>
                  <a:txBody>
                    <a:bodyPr/>
                    <a:lstStyle/>
                    <a:p>
                      <a:pPr algn="ctr" fontAlgn="b"/>
                      <a:r>
                        <a:rPr lang="en-US" sz="2400" b="0" i="0" u="none" strike="noStrike">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551403"/>
                  </a:ext>
                </a:extLst>
              </a:tr>
              <a:tr h="563880">
                <a:tc>
                  <a:txBody>
                    <a:bodyPr/>
                    <a:lstStyle/>
                    <a:p>
                      <a:pPr algn="ctr" fontAlgn="b"/>
                      <a:r>
                        <a:rPr lang="en-US" sz="2400" b="0" i="0" u="none" strike="noStrike">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5265597"/>
                  </a:ext>
                </a:extLst>
              </a:tr>
            </a:tbl>
          </a:graphicData>
        </a:graphic>
      </p:graphicFrame>
      <p:sp>
        <p:nvSpPr>
          <p:cNvPr id="5" name="TextBox 4"/>
          <p:cNvSpPr txBox="1"/>
          <p:nvPr/>
        </p:nvSpPr>
        <p:spPr>
          <a:xfrm>
            <a:off x="6252777" y="5421868"/>
            <a:ext cx="1976823" cy="338554"/>
          </a:xfrm>
          <a:prstGeom prst="rect">
            <a:avLst/>
          </a:prstGeom>
          <a:noFill/>
        </p:spPr>
        <p:txBody>
          <a:bodyPr wrap="none" rtlCol="0">
            <a:spAutoFit/>
          </a:bodyPr>
          <a:lstStyle/>
          <a:p>
            <a:r>
              <a:rPr lang="en-US" sz="1600"/>
              <a:t>Fraction Shale (%)</a:t>
            </a:r>
          </a:p>
        </p:txBody>
      </p:sp>
      <p:sp>
        <p:nvSpPr>
          <p:cNvPr id="9" name="TextBox 8"/>
          <p:cNvSpPr txBox="1"/>
          <p:nvPr/>
        </p:nvSpPr>
        <p:spPr>
          <a:xfrm>
            <a:off x="5638800" y="5117068"/>
            <a:ext cx="2986715" cy="338554"/>
          </a:xfrm>
          <a:prstGeom prst="rect">
            <a:avLst/>
          </a:prstGeom>
          <a:noFill/>
        </p:spPr>
        <p:txBody>
          <a:bodyPr wrap="none" rtlCol="0">
            <a:spAutoFit/>
          </a:bodyPr>
          <a:lstStyle/>
          <a:p>
            <a:r>
              <a:rPr lang="en-US" sz="1600"/>
              <a:t>10%    30%   50%   70%   90%</a:t>
            </a:r>
          </a:p>
        </p:txBody>
      </p:sp>
      <p:sp>
        <p:nvSpPr>
          <p:cNvPr id="49" name="TextBox 48"/>
          <p:cNvSpPr txBox="1"/>
          <p:nvPr/>
        </p:nvSpPr>
        <p:spPr>
          <a:xfrm rot="16200000">
            <a:off x="3935428" y="3502988"/>
            <a:ext cx="3046027" cy="338554"/>
          </a:xfrm>
          <a:prstGeom prst="rect">
            <a:avLst/>
          </a:prstGeom>
          <a:noFill/>
        </p:spPr>
        <p:txBody>
          <a:bodyPr wrap="none" rtlCol="0">
            <a:spAutoFit/>
          </a:bodyPr>
          <a:lstStyle/>
          <a:p>
            <a:r>
              <a:rPr lang="en-US" sz="1600"/>
              <a:t>  5%    10%   15%  20%    25%</a:t>
            </a:r>
          </a:p>
        </p:txBody>
      </p:sp>
      <p:sp>
        <p:nvSpPr>
          <p:cNvPr id="59" name="TextBox 58"/>
          <p:cNvSpPr txBox="1"/>
          <p:nvPr/>
        </p:nvSpPr>
        <p:spPr>
          <a:xfrm rot="16200000">
            <a:off x="4412642" y="3404979"/>
            <a:ext cx="1383712" cy="338554"/>
          </a:xfrm>
          <a:prstGeom prst="rect">
            <a:avLst/>
          </a:prstGeom>
          <a:noFill/>
        </p:spPr>
        <p:txBody>
          <a:bodyPr wrap="none" rtlCol="0">
            <a:spAutoFit/>
          </a:bodyPr>
          <a:lstStyle/>
          <a:p>
            <a:r>
              <a:rPr lang="en-US" sz="1600"/>
              <a:t>Porosity (%)</a:t>
            </a:r>
          </a:p>
        </p:txBody>
      </p:sp>
      <p:sp>
        <p:nvSpPr>
          <p:cNvPr id="10" name="TextBox 9"/>
          <p:cNvSpPr txBox="1"/>
          <p:nvPr/>
        </p:nvSpPr>
        <p:spPr>
          <a:xfrm>
            <a:off x="5867400" y="1828800"/>
            <a:ext cx="2475871" cy="369332"/>
          </a:xfrm>
          <a:prstGeom prst="rect">
            <a:avLst/>
          </a:prstGeom>
          <a:noFill/>
        </p:spPr>
        <p:txBody>
          <a:bodyPr wrap="none" rtlCol="0">
            <a:spAutoFit/>
          </a:bodyPr>
          <a:lstStyle/>
          <a:p>
            <a:r>
              <a:rPr lang="en-US"/>
              <a:t>Table of Frequencies</a:t>
            </a:r>
          </a:p>
        </p:txBody>
      </p:sp>
    </p:spTree>
    <p:extLst>
      <p:ext uri="{BB962C8B-B14F-4D97-AF65-F5344CB8AC3E}">
        <p14:creationId xmlns:p14="http://schemas.microsoft.com/office/powerpoint/2010/main" val="521914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772483"/>
                <a:ext cx="8763000" cy="4060663"/>
              </a:xfrm>
              <a:prstGeom prst="rect">
                <a:avLst/>
              </a:prstGeom>
            </p:spPr>
            <p:txBody>
              <a:bodyPr wrap="square">
                <a:spAutoFit/>
              </a:bodyPr>
              <a:lstStyle/>
              <a:p>
                <a:r>
                  <a:rPr lang="en-US">
                    <a:latin typeface="+mj-lt"/>
                    <a:ea typeface="Cambria Math" panose="02040503050406030204" pitchFamily="18" charset="0"/>
                  </a:rPr>
                  <a:t>Joint Distribution:</a:t>
                </a:r>
              </a:p>
              <a:p>
                <a:endParaRPr lang="en-US" b="0">
                  <a:latin typeface="+mj-lt"/>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a:latin typeface="Cambria Math" panose="02040503050406030204" pitchFamily="18" charset="0"/>
                              <a:ea typeface="Cambria Math" panose="02040503050406030204" pitchFamily="18" charset="0"/>
                            </a:rPr>
                            <m:t>𝑋𝑌</m:t>
                          </m:r>
                        </m:sub>
                      </m:sSub>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𝑦</m:t>
                          </m:r>
                        </m:e>
                      </m:d>
                    </m:oMath>
                  </m:oMathPara>
                </a14:m>
                <a:endParaRPr lang="en-US" b="0">
                  <a:latin typeface="+mj-lt"/>
                  <a:ea typeface="Cambria Math" panose="02040503050406030204" pitchFamily="18" charset="0"/>
                </a:endParaRPr>
              </a:p>
              <a:p>
                <a:endParaRPr lang="en-US" b="0">
                  <a:latin typeface="+mj-lt"/>
                  <a:ea typeface="Cambria Math" panose="02040503050406030204" pitchFamily="18" charset="0"/>
                </a:endParaRPr>
              </a:p>
              <a:p>
                <a:r>
                  <a:rPr lang="en-US">
                    <a:latin typeface="+mj-lt"/>
                    <a:ea typeface="Cambria Math" panose="02040503050406030204" pitchFamily="18" charset="0"/>
                  </a:rPr>
                  <a:t>Marginal Distribution:</a:t>
                </a:r>
              </a:p>
              <a:p>
                <a:endParaRPr lang="en-US" b="0">
                  <a:latin typeface="+mj-lt"/>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𝑋𝑌</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𝑑𝑦</m:t>
                          </m:r>
                        </m:e>
                      </m:nary>
                    </m:oMath>
                  </m:oMathPara>
                </a14:m>
                <a:endParaRPr lang="en-US" b="0">
                  <a:latin typeface="+mj-lt"/>
                  <a:ea typeface="Cambria Math" panose="02040503050406030204" pitchFamily="18" charset="0"/>
                </a:endParaRPr>
              </a:p>
              <a:p>
                <a:endParaRPr lang="en-US" b="0">
                  <a:latin typeface="+mj-lt"/>
                  <a:ea typeface="Cambria Math" panose="02040503050406030204" pitchFamily="18" charset="0"/>
                </a:endParaRPr>
              </a:p>
              <a:p>
                <a:r>
                  <a:rPr lang="en-US">
                    <a:latin typeface="+mj-lt"/>
                    <a:ea typeface="Cambria Math" panose="02040503050406030204" pitchFamily="18" charset="0"/>
                  </a:rPr>
                  <a:t>Conditional Distribution:</a:t>
                </a:r>
              </a:p>
              <a:p>
                <a:endParaRPr lang="en-US" b="0">
                  <a:latin typeface="+mj-lt"/>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sub>
                      </m:sSub>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𝑦</m:t>
                          </m:r>
                        </m:e>
                      </m:d>
                      <m:r>
                        <a:rPr lang="en-US" b="0"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a:latin typeface="Cambria Math" panose="02040503050406030204" pitchFamily="18" charset="0"/>
                                  <a:ea typeface="Cambria Math" panose="02040503050406030204" pitchFamily="18" charset="0"/>
                                </a:rPr>
                                <m:t>𝑋𝑌</m:t>
                              </m:r>
                            </m:sub>
                          </m:sSub>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𝑦</m:t>
                              </m:r>
                            </m:e>
                          </m:d>
                        </m:num>
                        <m:den>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𝑌</m:t>
                              </m:r>
                            </m:sub>
                          </m:sSub>
                          <m:d>
                            <m:dPr>
                              <m:ctrlPr>
                                <a:rPr lang="en-US" b="0"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d>
                        </m:den>
                      </m:f>
                    </m:oMath>
                  </m:oMathPara>
                </a14:m>
                <a:endParaRPr lang="en-US" b="0">
                  <a:latin typeface="+mj-lt"/>
                  <a:ea typeface="Cambria Math" panose="02040503050406030204" pitchFamily="18" charset="0"/>
                </a:endParaRPr>
              </a:p>
              <a:p>
                <a:endParaRPr lang="en-US" b="0">
                  <a:latin typeface="+mj-lt"/>
                  <a:ea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772483"/>
                <a:ext cx="8763000" cy="4060663"/>
              </a:xfrm>
              <a:prstGeom prst="rect">
                <a:avLst/>
              </a:prstGeom>
              <a:blipFill>
                <a:blip r:embed="rId2"/>
                <a:stretch>
                  <a:fillRect l="-556" t="-901"/>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5638800" y="2286000"/>
          <a:ext cx="2895600" cy="2819400"/>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4232222661"/>
                    </a:ext>
                  </a:extLst>
                </a:gridCol>
                <a:gridCol w="579120">
                  <a:extLst>
                    <a:ext uri="{9D8B030D-6E8A-4147-A177-3AD203B41FA5}">
                      <a16:colId xmlns:a16="http://schemas.microsoft.com/office/drawing/2014/main" val="3600025513"/>
                    </a:ext>
                  </a:extLst>
                </a:gridCol>
                <a:gridCol w="579120">
                  <a:extLst>
                    <a:ext uri="{9D8B030D-6E8A-4147-A177-3AD203B41FA5}">
                      <a16:colId xmlns:a16="http://schemas.microsoft.com/office/drawing/2014/main" val="2558541894"/>
                    </a:ext>
                  </a:extLst>
                </a:gridCol>
                <a:gridCol w="579120">
                  <a:extLst>
                    <a:ext uri="{9D8B030D-6E8A-4147-A177-3AD203B41FA5}">
                      <a16:colId xmlns:a16="http://schemas.microsoft.com/office/drawing/2014/main" val="1278037855"/>
                    </a:ext>
                  </a:extLst>
                </a:gridCol>
                <a:gridCol w="579120">
                  <a:extLst>
                    <a:ext uri="{9D8B030D-6E8A-4147-A177-3AD203B41FA5}">
                      <a16:colId xmlns:a16="http://schemas.microsoft.com/office/drawing/2014/main" val="3772599023"/>
                    </a:ext>
                  </a:extLst>
                </a:gridCol>
              </a:tblGrid>
              <a:tr h="563880">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238684"/>
                  </a:ext>
                </a:extLst>
              </a:tr>
              <a:tr h="563880">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392361"/>
                  </a:ext>
                </a:extLst>
              </a:tr>
              <a:tr h="563880">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44687"/>
                  </a:ext>
                </a:extLst>
              </a:tr>
              <a:tr h="563880">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551403"/>
                  </a:ext>
                </a:extLst>
              </a:tr>
              <a:tr h="563880">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5265597"/>
                  </a:ext>
                </a:extLst>
              </a:tr>
            </a:tbl>
          </a:graphicData>
        </a:graphic>
      </p:graphicFrame>
      <p:sp>
        <p:nvSpPr>
          <p:cNvPr id="5" name="TextBox 4"/>
          <p:cNvSpPr txBox="1"/>
          <p:nvPr/>
        </p:nvSpPr>
        <p:spPr>
          <a:xfrm>
            <a:off x="6252777" y="5421868"/>
            <a:ext cx="1976823" cy="338554"/>
          </a:xfrm>
          <a:prstGeom prst="rect">
            <a:avLst/>
          </a:prstGeom>
          <a:noFill/>
        </p:spPr>
        <p:txBody>
          <a:bodyPr wrap="none" rtlCol="0">
            <a:spAutoFit/>
          </a:bodyPr>
          <a:lstStyle/>
          <a:p>
            <a:r>
              <a:rPr lang="en-US" sz="1600"/>
              <a:t>Fraction Shale (%)</a:t>
            </a:r>
          </a:p>
        </p:txBody>
      </p:sp>
      <p:sp>
        <p:nvSpPr>
          <p:cNvPr id="9" name="TextBox 8"/>
          <p:cNvSpPr txBox="1"/>
          <p:nvPr/>
        </p:nvSpPr>
        <p:spPr>
          <a:xfrm>
            <a:off x="5638800" y="5117068"/>
            <a:ext cx="2986715" cy="338554"/>
          </a:xfrm>
          <a:prstGeom prst="rect">
            <a:avLst/>
          </a:prstGeom>
          <a:noFill/>
        </p:spPr>
        <p:txBody>
          <a:bodyPr wrap="none" rtlCol="0">
            <a:spAutoFit/>
          </a:bodyPr>
          <a:lstStyle/>
          <a:p>
            <a:r>
              <a:rPr lang="en-US" sz="1600"/>
              <a:t>10%    30%   50%   70%   90%</a:t>
            </a:r>
          </a:p>
        </p:txBody>
      </p:sp>
      <p:sp>
        <p:nvSpPr>
          <p:cNvPr id="49" name="TextBox 48"/>
          <p:cNvSpPr txBox="1"/>
          <p:nvPr/>
        </p:nvSpPr>
        <p:spPr>
          <a:xfrm rot="16200000">
            <a:off x="3935428" y="3502988"/>
            <a:ext cx="3046027" cy="338554"/>
          </a:xfrm>
          <a:prstGeom prst="rect">
            <a:avLst/>
          </a:prstGeom>
          <a:noFill/>
        </p:spPr>
        <p:txBody>
          <a:bodyPr wrap="none" rtlCol="0">
            <a:spAutoFit/>
          </a:bodyPr>
          <a:lstStyle/>
          <a:p>
            <a:r>
              <a:rPr lang="en-US" sz="1600"/>
              <a:t>  5%    10%   15%  20%    25%</a:t>
            </a:r>
          </a:p>
        </p:txBody>
      </p:sp>
      <p:sp>
        <p:nvSpPr>
          <p:cNvPr id="59" name="TextBox 58"/>
          <p:cNvSpPr txBox="1"/>
          <p:nvPr/>
        </p:nvSpPr>
        <p:spPr>
          <a:xfrm rot="16200000">
            <a:off x="4412642" y="3404979"/>
            <a:ext cx="1383712" cy="338554"/>
          </a:xfrm>
          <a:prstGeom prst="rect">
            <a:avLst/>
          </a:prstGeom>
          <a:noFill/>
        </p:spPr>
        <p:txBody>
          <a:bodyPr wrap="none" rtlCol="0">
            <a:spAutoFit/>
          </a:bodyPr>
          <a:lstStyle/>
          <a:p>
            <a:r>
              <a:rPr lang="en-US" sz="1600"/>
              <a:t>Porosity (%)</a:t>
            </a:r>
          </a:p>
        </p:txBody>
      </p:sp>
      <p:sp>
        <p:nvSpPr>
          <p:cNvPr id="10" name="TextBox 9"/>
          <p:cNvSpPr txBox="1"/>
          <p:nvPr/>
        </p:nvSpPr>
        <p:spPr>
          <a:xfrm>
            <a:off x="5486400" y="1828800"/>
            <a:ext cx="3117072" cy="369332"/>
          </a:xfrm>
          <a:prstGeom prst="rect">
            <a:avLst/>
          </a:prstGeom>
          <a:noFill/>
        </p:spPr>
        <p:txBody>
          <a:bodyPr wrap="none" rtlCol="0">
            <a:spAutoFit/>
          </a:bodyPr>
          <a:lstStyle/>
          <a:p>
            <a:r>
              <a:rPr lang="en-US"/>
              <a:t>Table of Joint Probabilities</a:t>
            </a:r>
          </a:p>
        </p:txBody>
      </p:sp>
      <p:sp>
        <p:nvSpPr>
          <p:cNvPr id="12" name="Rectangle 2">
            <a:extLst>
              <a:ext uri="{FF2B5EF4-FFF2-40B4-BE49-F238E27FC236}">
                <a16:creationId xmlns:a16="http://schemas.microsoft.com/office/drawing/2014/main" id="{908F82A4-EB47-43AE-847D-BD3368541BD2}"/>
              </a:ext>
            </a:extLst>
          </p:cNvPr>
          <p:cNvSpPr>
            <a:spLocks noGrp="1" noChangeArrowheads="1"/>
          </p:cNvSpPr>
          <p:nvPr>
            <p:ph type="title" idx="4294967295"/>
          </p:nvPr>
        </p:nvSpPr>
        <p:spPr>
          <a:xfrm>
            <a:off x="3233693" y="0"/>
            <a:ext cx="5353975" cy="1143000"/>
          </a:xfrm>
          <a:prstGeom prst="rect">
            <a:avLst/>
          </a:prstGeom>
        </p:spPr>
        <p:txBody>
          <a:bodyPr/>
          <a:lstStyle/>
          <a:p>
            <a:pPr>
              <a:defRPr/>
            </a:pPr>
            <a:r>
              <a:rPr lang="en-US" sz="2800">
                <a:solidFill>
                  <a:srgbClr val="FF6600"/>
                </a:solidFill>
              </a:rPr>
              <a:t>Conditional, Marginal and Joint Hands-on</a:t>
            </a:r>
            <a:endParaRPr lang="en-US" sz="2800">
              <a:ea typeface="+mj-ea"/>
              <a:cs typeface="+mj-cs"/>
            </a:endParaRPr>
          </a:p>
        </p:txBody>
      </p:sp>
    </p:spTree>
    <p:extLst>
      <p:ext uri="{BB962C8B-B14F-4D97-AF65-F5344CB8AC3E}">
        <p14:creationId xmlns:p14="http://schemas.microsoft.com/office/powerpoint/2010/main" val="344371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699590" y="0"/>
            <a:ext cx="5334000" cy="1143000"/>
          </a:xfrm>
          <a:prstGeom prst="rect">
            <a:avLst/>
          </a:prstGeom>
        </p:spPr>
        <p:txBody>
          <a:bodyPr/>
          <a:lstStyle/>
          <a:p>
            <a:pPr>
              <a:defRPr/>
            </a:pPr>
            <a:r>
              <a:rPr lang="en-US">
                <a:solidFill>
                  <a:srgbClr val="FF6600"/>
                </a:solidFill>
                <a:ea typeface="+mj-ea"/>
                <a:cs typeface="+mj-cs"/>
              </a:rPr>
              <a:t>Visualization</a:t>
            </a:r>
            <a:endParaRPr lang="en-US">
              <a:ea typeface="+mj-ea"/>
              <a:cs typeface="+mj-cs"/>
            </a:endParaRPr>
          </a:p>
        </p:txBody>
      </p:sp>
      <p:sp>
        <p:nvSpPr>
          <p:cNvPr id="5" name="Rectangle 3"/>
          <p:cNvSpPr txBox="1">
            <a:spLocks noChangeArrowheads="1"/>
          </p:cNvSpPr>
          <p:nvPr/>
        </p:nvSpPr>
        <p:spPr bwMode="auto">
          <a:xfrm>
            <a:off x="454094" y="1676400"/>
            <a:ext cx="4926289"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defRPr/>
            </a:pPr>
            <a:r>
              <a:rPr lang="en-US" altLang="en-US" sz="2000" kern="0"/>
              <a:t>Consider this simple model:</a:t>
            </a:r>
          </a:p>
          <a:p>
            <a:pPr lvl="1">
              <a:defRPr/>
            </a:pPr>
            <a:r>
              <a:rPr lang="en-US" altLang="en-US" sz="1800" b="0" kern="0"/>
              <a:t>1 predictor feature </a:t>
            </a:r>
          </a:p>
          <a:p>
            <a:pPr lvl="1">
              <a:defRPr/>
            </a:pPr>
            <a:r>
              <a:rPr lang="en-US" altLang="en-US" sz="1800" b="0" kern="0"/>
              <a:t>1 response feature</a:t>
            </a:r>
          </a:p>
          <a:p>
            <a:pPr lvl="1">
              <a:defRPr/>
            </a:pPr>
            <a:endParaRPr lang="en-US" altLang="en-US" sz="1800" b="0" kern="0"/>
          </a:p>
          <a:p>
            <a:pPr>
              <a:defRPr/>
            </a:pPr>
            <a:r>
              <a:rPr lang="en-US" altLang="en-US" sz="2200" b="0" kern="0"/>
              <a:t>How’s our model performing?</a:t>
            </a:r>
          </a:p>
          <a:p>
            <a:pPr lvl="1">
              <a:defRPr/>
            </a:pPr>
            <a:r>
              <a:rPr lang="en-US" altLang="en-US" sz="1800" b="0" kern="0"/>
              <a:t>Accuracy in training and testing</a:t>
            </a:r>
          </a:p>
          <a:p>
            <a:pPr lvl="1">
              <a:defRPr/>
            </a:pPr>
            <a:endParaRPr lang="en-US" altLang="en-US" sz="1800" b="0" kern="0"/>
          </a:p>
          <a:p>
            <a:pPr>
              <a:defRPr/>
            </a:pPr>
            <a:r>
              <a:rPr lang="en-US" altLang="en-US" sz="2200" b="0" kern="0"/>
              <a:t>Range of Applicability?</a:t>
            </a:r>
          </a:p>
          <a:p>
            <a:pPr lvl="1">
              <a:defRPr/>
            </a:pPr>
            <a:r>
              <a:rPr lang="en-US" altLang="en-US" sz="1800" b="0" kern="0"/>
              <a:t>Are we extrapolating?</a:t>
            </a:r>
          </a:p>
          <a:p>
            <a:pPr lvl="1">
              <a:defRPr/>
            </a:pPr>
            <a:endParaRPr lang="en-US" altLang="en-US" sz="1800" b="0" kern="0"/>
          </a:p>
          <a:p>
            <a:pPr>
              <a:defRPr/>
            </a:pPr>
            <a:r>
              <a:rPr lang="en-US" altLang="en-US" sz="2200" b="0" kern="0"/>
              <a:t>Overfit</a:t>
            </a:r>
          </a:p>
          <a:p>
            <a:pPr lvl="1">
              <a:defRPr/>
            </a:pPr>
            <a:r>
              <a:rPr lang="en-US" altLang="en-US" sz="1800" b="0" kern="0"/>
              <a:t>Is the model defendable given the data?</a:t>
            </a:r>
          </a:p>
          <a:p>
            <a:pPr>
              <a:defRPr/>
            </a:pPr>
            <a:endParaRPr lang="en-US" altLang="en-US" sz="2000" kern="0"/>
          </a:p>
          <a:p>
            <a:pPr>
              <a:defRPr/>
            </a:pPr>
            <a:endParaRPr lang="en-US" altLang="en-US" sz="1800" b="0" kern="0"/>
          </a:p>
        </p:txBody>
      </p:sp>
      <p:pic>
        <p:nvPicPr>
          <p:cNvPr id="3" name="Picture 2">
            <a:extLst>
              <a:ext uri="{FF2B5EF4-FFF2-40B4-BE49-F238E27FC236}">
                <a16:creationId xmlns:a16="http://schemas.microsoft.com/office/drawing/2014/main" id="{B6C0D52F-5ABC-44C8-A8D5-34595F5E0139}"/>
              </a:ext>
            </a:extLst>
          </p:cNvPr>
          <p:cNvPicPr>
            <a:picLocks noChangeAspect="1"/>
          </p:cNvPicPr>
          <p:nvPr/>
        </p:nvPicPr>
        <p:blipFill>
          <a:blip r:embed="rId2"/>
          <a:stretch>
            <a:fillRect/>
          </a:stretch>
        </p:blipFill>
        <p:spPr>
          <a:xfrm>
            <a:off x="5807438" y="0"/>
            <a:ext cx="3336562" cy="6858000"/>
          </a:xfrm>
          <a:prstGeom prst="rect">
            <a:avLst/>
          </a:prstGeom>
        </p:spPr>
      </p:pic>
    </p:spTree>
    <p:extLst>
      <p:ext uri="{BB962C8B-B14F-4D97-AF65-F5344CB8AC3E}">
        <p14:creationId xmlns:p14="http://schemas.microsoft.com/office/powerpoint/2010/main" val="2718646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772483"/>
                <a:ext cx="8763000" cy="5404878"/>
              </a:xfrm>
              <a:prstGeom prst="rect">
                <a:avLst/>
              </a:prstGeom>
            </p:spPr>
            <p:txBody>
              <a:bodyPr wrap="square">
                <a:spAutoFit/>
              </a:bodyPr>
              <a:lstStyle/>
              <a:p>
                <a:r>
                  <a:rPr lang="en-US">
                    <a:latin typeface="+mj-lt"/>
                    <a:ea typeface="Cambria Math" panose="02040503050406030204" pitchFamily="18" charset="0"/>
                  </a:rPr>
                  <a:t>Given these joint probabilities calculate the:</a:t>
                </a:r>
              </a:p>
              <a:p>
                <a:endParaRPr lang="en-US">
                  <a:latin typeface="+mj-lt"/>
                  <a:ea typeface="Cambria Math" panose="02040503050406030204" pitchFamily="18" charset="0"/>
                </a:endParaRPr>
              </a:p>
              <a:p>
                <a:r>
                  <a:rPr lang="en-US">
                    <a:latin typeface="+mj-lt"/>
                    <a:ea typeface="Cambria Math" panose="02040503050406030204" pitchFamily="18" charset="0"/>
                  </a:rPr>
                  <a:t>Marginal Distributions:</a:t>
                </a: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𝑉𝑠h</m:t>
                          </m:r>
                        </m:sub>
                      </m:sSub>
                      <m:d>
                        <m:dPr>
                          <m:ctrlPr>
                            <a:rPr lang="en-US" b="0" i="1">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𝑠h</m:t>
                              </m:r>
                            </m:sub>
                          </m:sSub>
                        </m:e>
                      </m:d>
                      <m:r>
                        <a:rPr lang="en-US" b="0" i="1">
                          <a:latin typeface="Cambria Math" panose="02040503050406030204" pitchFamily="18" charset="0"/>
                          <a:ea typeface="Cambria Math" panose="02040503050406030204" pitchFamily="18" charset="0"/>
                        </a:rPr>
                        <m:t>=</m:t>
                      </m:r>
                    </m:oMath>
                  </m:oMathPara>
                </a14:m>
                <a:endParaRPr lang="en-US" b="0">
                  <a:latin typeface="+mj-lt"/>
                  <a:ea typeface="Cambria Math" panose="02040503050406030204" pitchFamily="18" charset="0"/>
                </a:endParaRP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a:latin typeface="Cambria Math" panose="02040503050406030204" pitchFamily="18" charset="0"/>
                              <a:ea typeface="Cambria Math" panose="02040503050406030204" pitchFamily="18" charset="0"/>
                            </a:rPr>
                            <m:t>𝜑</m:t>
                          </m:r>
                        </m:sub>
                      </m:sSub>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𝜑</m:t>
                          </m:r>
                        </m:e>
                      </m:d>
                      <m:r>
                        <a:rPr lang="en-US" b="0" i="1">
                          <a:latin typeface="Cambria Math" panose="02040503050406030204" pitchFamily="18" charset="0"/>
                          <a:ea typeface="Cambria Math" panose="02040503050406030204" pitchFamily="18" charset="0"/>
                        </a:rPr>
                        <m:t>=</m:t>
                      </m:r>
                    </m:oMath>
                  </m:oMathPara>
                </a14:m>
                <a:endParaRPr lang="en-US" b="0">
                  <a:latin typeface="+mj-lt"/>
                  <a:ea typeface="Cambria Math" panose="02040503050406030204" pitchFamily="18" charset="0"/>
                </a:endParaRP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r>
                  <a:rPr lang="en-US">
                    <a:latin typeface="+mj-lt"/>
                    <a:ea typeface="Cambria Math" panose="02040503050406030204" pitchFamily="18" charset="0"/>
                  </a:rPr>
                  <a:t>Conditional Distribution:</a:t>
                </a: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𝑉𝑠h</m:t>
                          </m:r>
                          <m:r>
                            <a:rPr lang="en-US" b="0" i="1" smtClean="0">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𝜑</m:t>
                          </m:r>
                        </m:sub>
                      </m:sSub>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𝑣</m:t>
                              </m:r>
                            </m:e>
                            <m:sub>
                              <m:r>
                                <a:rPr lang="en-US" b="0" i="1">
                                  <a:latin typeface="Cambria Math" panose="02040503050406030204" pitchFamily="18" charset="0"/>
                                  <a:ea typeface="Cambria Math" panose="02040503050406030204" pitchFamily="18" charset="0"/>
                                </a:rPr>
                                <m:t>𝑠h</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=15%</m:t>
                          </m:r>
                        </m:e>
                      </m:d>
                      <m:r>
                        <a:rPr lang="en-US" b="0" i="1">
                          <a:latin typeface="Cambria Math" panose="02040503050406030204" pitchFamily="18" charset="0"/>
                          <a:ea typeface="Cambria Math" panose="02040503050406030204" pitchFamily="18" charset="0"/>
                        </a:rPr>
                        <m:t>=</m:t>
                      </m:r>
                    </m:oMath>
                  </m:oMathPara>
                </a14:m>
                <a:endParaRPr lang="en-US" b="0">
                  <a:ea typeface="Cambria Math" panose="02040503050406030204" pitchFamily="18" charset="0"/>
                </a:endParaRPr>
              </a:p>
              <a:p>
                <a:endParaRPr lang="en-US" b="0">
                  <a:latin typeface="+mj-lt"/>
                  <a:ea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772483"/>
                <a:ext cx="8763000" cy="5404878"/>
              </a:xfrm>
              <a:prstGeom prst="rect">
                <a:avLst/>
              </a:prstGeom>
              <a:blipFill>
                <a:blip r:embed="rId2"/>
                <a:stretch>
                  <a:fillRect l="-556" t="-677"/>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5638800" y="2286000"/>
          <a:ext cx="2895600" cy="2819400"/>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4232222661"/>
                    </a:ext>
                  </a:extLst>
                </a:gridCol>
                <a:gridCol w="579120">
                  <a:extLst>
                    <a:ext uri="{9D8B030D-6E8A-4147-A177-3AD203B41FA5}">
                      <a16:colId xmlns:a16="http://schemas.microsoft.com/office/drawing/2014/main" val="3600025513"/>
                    </a:ext>
                  </a:extLst>
                </a:gridCol>
                <a:gridCol w="579120">
                  <a:extLst>
                    <a:ext uri="{9D8B030D-6E8A-4147-A177-3AD203B41FA5}">
                      <a16:colId xmlns:a16="http://schemas.microsoft.com/office/drawing/2014/main" val="2558541894"/>
                    </a:ext>
                  </a:extLst>
                </a:gridCol>
                <a:gridCol w="579120">
                  <a:extLst>
                    <a:ext uri="{9D8B030D-6E8A-4147-A177-3AD203B41FA5}">
                      <a16:colId xmlns:a16="http://schemas.microsoft.com/office/drawing/2014/main" val="1278037855"/>
                    </a:ext>
                  </a:extLst>
                </a:gridCol>
                <a:gridCol w="579120">
                  <a:extLst>
                    <a:ext uri="{9D8B030D-6E8A-4147-A177-3AD203B41FA5}">
                      <a16:colId xmlns:a16="http://schemas.microsoft.com/office/drawing/2014/main" val="3772599023"/>
                    </a:ext>
                  </a:extLst>
                </a:gridCol>
              </a:tblGrid>
              <a:tr h="563880">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238684"/>
                  </a:ext>
                </a:extLst>
              </a:tr>
              <a:tr h="563880">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392361"/>
                  </a:ext>
                </a:extLst>
              </a:tr>
              <a:tr h="563880">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44687"/>
                  </a:ext>
                </a:extLst>
              </a:tr>
              <a:tr h="563880">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551403"/>
                  </a:ext>
                </a:extLst>
              </a:tr>
              <a:tr h="563880">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5265597"/>
                  </a:ext>
                </a:extLst>
              </a:tr>
            </a:tbl>
          </a:graphicData>
        </a:graphic>
      </p:graphicFrame>
      <p:sp>
        <p:nvSpPr>
          <p:cNvPr id="5" name="TextBox 4"/>
          <p:cNvSpPr txBox="1"/>
          <p:nvPr/>
        </p:nvSpPr>
        <p:spPr>
          <a:xfrm>
            <a:off x="6252777" y="5421868"/>
            <a:ext cx="1976823" cy="338554"/>
          </a:xfrm>
          <a:prstGeom prst="rect">
            <a:avLst/>
          </a:prstGeom>
          <a:noFill/>
        </p:spPr>
        <p:txBody>
          <a:bodyPr wrap="none" rtlCol="0">
            <a:spAutoFit/>
          </a:bodyPr>
          <a:lstStyle/>
          <a:p>
            <a:r>
              <a:rPr lang="en-US" sz="1600"/>
              <a:t>Fraction Shale (%)</a:t>
            </a:r>
          </a:p>
        </p:txBody>
      </p:sp>
      <p:sp>
        <p:nvSpPr>
          <p:cNvPr id="9" name="TextBox 8"/>
          <p:cNvSpPr txBox="1"/>
          <p:nvPr/>
        </p:nvSpPr>
        <p:spPr>
          <a:xfrm>
            <a:off x="5638800" y="5117068"/>
            <a:ext cx="2986715" cy="338554"/>
          </a:xfrm>
          <a:prstGeom prst="rect">
            <a:avLst/>
          </a:prstGeom>
          <a:noFill/>
        </p:spPr>
        <p:txBody>
          <a:bodyPr wrap="none" rtlCol="0">
            <a:spAutoFit/>
          </a:bodyPr>
          <a:lstStyle/>
          <a:p>
            <a:r>
              <a:rPr lang="en-US" sz="1600"/>
              <a:t>10%    30%   50%   70%   90%</a:t>
            </a:r>
          </a:p>
        </p:txBody>
      </p:sp>
      <p:sp>
        <p:nvSpPr>
          <p:cNvPr id="49" name="TextBox 48"/>
          <p:cNvSpPr txBox="1"/>
          <p:nvPr/>
        </p:nvSpPr>
        <p:spPr>
          <a:xfrm rot="16200000">
            <a:off x="3935428" y="3502988"/>
            <a:ext cx="3046027" cy="338554"/>
          </a:xfrm>
          <a:prstGeom prst="rect">
            <a:avLst/>
          </a:prstGeom>
          <a:noFill/>
        </p:spPr>
        <p:txBody>
          <a:bodyPr wrap="none" rtlCol="0">
            <a:spAutoFit/>
          </a:bodyPr>
          <a:lstStyle/>
          <a:p>
            <a:r>
              <a:rPr lang="en-US" sz="1600"/>
              <a:t>  5%    10%   15%  20%    25%</a:t>
            </a:r>
          </a:p>
        </p:txBody>
      </p:sp>
      <p:sp>
        <p:nvSpPr>
          <p:cNvPr id="59" name="TextBox 58"/>
          <p:cNvSpPr txBox="1"/>
          <p:nvPr/>
        </p:nvSpPr>
        <p:spPr>
          <a:xfrm rot="16200000">
            <a:off x="4412642" y="3404979"/>
            <a:ext cx="1383712" cy="338554"/>
          </a:xfrm>
          <a:prstGeom prst="rect">
            <a:avLst/>
          </a:prstGeom>
          <a:noFill/>
        </p:spPr>
        <p:txBody>
          <a:bodyPr wrap="none" rtlCol="0">
            <a:spAutoFit/>
          </a:bodyPr>
          <a:lstStyle/>
          <a:p>
            <a:r>
              <a:rPr lang="en-US" sz="1600"/>
              <a:t>Porosity (%)</a:t>
            </a:r>
          </a:p>
        </p:txBody>
      </p:sp>
      <p:sp>
        <p:nvSpPr>
          <p:cNvPr id="10" name="TextBox 9"/>
          <p:cNvSpPr txBox="1"/>
          <p:nvPr/>
        </p:nvSpPr>
        <p:spPr>
          <a:xfrm>
            <a:off x="5486400" y="1828800"/>
            <a:ext cx="3117072" cy="369332"/>
          </a:xfrm>
          <a:prstGeom prst="rect">
            <a:avLst/>
          </a:prstGeom>
          <a:noFill/>
        </p:spPr>
        <p:txBody>
          <a:bodyPr wrap="none" rtlCol="0">
            <a:spAutoFit/>
          </a:bodyPr>
          <a:lstStyle/>
          <a:p>
            <a:r>
              <a:rPr lang="en-US"/>
              <a:t>Table of Joint Probabilities</a:t>
            </a:r>
          </a:p>
        </p:txBody>
      </p:sp>
      <p:graphicFrame>
        <p:nvGraphicFramePr>
          <p:cNvPr id="3" name="Table 2"/>
          <p:cNvGraphicFramePr>
            <a:graphicFrameLocks noGrp="1"/>
          </p:cNvGraphicFramePr>
          <p:nvPr>
            <p:extLst/>
          </p:nvPr>
        </p:nvGraphicFramePr>
        <p:xfrm>
          <a:off x="1585285" y="3105388"/>
          <a:ext cx="2895600" cy="563880"/>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1634789983"/>
                    </a:ext>
                  </a:extLst>
                </a:gridCol>
                <a:gridCol w="579120">
                  <a:extLst>
                    <a:ext uri="{9D8B030D-6E8A-4147-A177-3AD203B41FA5}">
                      <a16:colId xmlns:a16="http://schemas.microsoft.com/office/drawing/2014/main" val="4214225261"/>
                    </a:ext>
                  </a:extLst>
                </a:gridCol>
                <a:gridCol w="579120">
                  <a:extLst>
                    <a:ext uri="{9D8B030D-6E8A-4147-A177-3AD203B41FA5}">
                      <a16:colId xmlns:a16="http://schemas.microsoft.com/office/drawing/2014/main" val="3909843962"/>
                    </a:ext>
                  </a:extLst>
                </a:gridCol>
                <a:gridCol w="579120">
                  <a:extLst>
                    <a:ext uri="{9D8B030D-6E8A-4147-A177-3AD203B41FA5}">
                      <a16:colId xmlns:a16="http://schemas.microsoft.com/office/drawing/2014/main" val="1723709328"/>
                    </a:ext>
                  </a:extLst>
                </a:gridCol>
                <a:gridCol w="579120">
                  <a:extLst>
                    <a:ext uri="{9D8B030D-6E8A-4147-A177-3AD203B41FA5}">
                      <a16:colId xmlns:a16="http://schemas.microsoft.com/office/drawing/2014/main" val="3695419423"/>
                    </a:ext>
                  </a:extLst>
                </a:gridCol>
              </a:tblGrid>
              <a:tr h="563880">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6122742"/>
                  </a:ext>
                </a:extLst>
              </a:tr>
            </a:tbl>
          </a:graphicData>
        </a:graphic>
      </p:graphicFrame>
      <p:sp>
        <p:nvSpPr>
          <p:cNvPr id="11" name="TextBox 10"/>
          <p:cNvSpPr txBox="1"/>
          <p:nvPr/>
        </p:nvSpPr>
        <p:spPr>
          <a:xfrm>
            <a:off x="1585285" y="2791047"/>
            <a:ext cx="2986715" cy="338554"/>
          </a:xfrm>
          <a:prstGeom prst="rect">
            <a:avLst/>
          </a:prstGeom>
          <a:noFill/>
        </p:spPr>
        <p:txBody>
          <a:bodyPr wrap="none" rtlCol="0">
            <a:spAutoFit/>
          </a:bodyPr>
          <a:lstStyle/>
          <a:p>
            <a:r>
              <a:rPr lang="en-US" sz="1600"/>
              <a:t>10%    30%   50%   70%   90%</a:t>
            </a:r>
          </a:p>
        </p:txBody>
      </p:sp>
      <p:sp>
        <p:nvSpPr>
          <p:cNvPr id="6" name="TextBox 5"/>
          <p:cNvSpPr txBox="1"/>
          <p:nvPr/>
        </p:nvSpPr>
        <p:spPr>
          <a:xfrm>
            <a:off x="921903" y="2726515"/>
            <a:ext cx="607859" cy="369332"/>
          </a:xfrm>
          <a:prstGeom prst="rect">
            <a:avLst/>
          </a:prstGeom>
          <a:noFill/>
        </p:spPr>
        <p:txBody>
          <a:bodyPr wrap="none" rtlCol="0">
            <a:spAutoFit/>
          </a:bodyPr>
          <a:lstStyle/>
          <a:p>
            <a:r>
              <a:rPr lang="en-US"/>
              <a:t>Vsh</a:t>
            </a:r>
          </a:p>
        </p:txBody>
      </p:sp>
      <p:graphicFrame>
        <p:nvGraphicFramePr>
          <p:cNvPr id="13" name="Table 12"/>
          <p:cNvGraphicFramePr>
            <a:graphicFrameLocks noGrp="1"/>
          </p:cNvGraphicFramePr>
          <p:nvPr>
            <p:extLst/>
          </p:nvPr>
        </p:nvGraphicFramePr>
        <p:xfrm>
          <a:off x="1585285" y="4084320"/>
          <a:ext cx="2895600" cy="563880"/>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1634789983"/>
                    </a:ext>
                  </a:extLst>
                </a:gridCol>
                <a:gridCol w="579120">
                  <a:extLst>
                    <a:ext uri="{9D8B030D-6E8A-4147-A177-3AD203B41FA5}">
                      <a16:colId xmlns:a16="http://schemas.microsoft.com/office/drawing/2014/main" val="4214225261"/>
                    </a:ext>
                  </a:extLst>
                </a:gridCol>
                <a:gridCol w="579120">
                  <a:extLst>
                    <a:ext uri="{9D8B030D-6E8A-4147-A177-3AD203B41FA5}">
                      <a16:colId xmlns:a16="http://schemas.microsoft.com/office/drawing/2014/main" val="3909843962"/>
                    </a:ext>
                  </a:extLst>
                </a:gridCol>
                <a:gridCol w="579120">
                  <a:extLst>
                    <a:ext uri="{9D8B030D-6E8A-4147-A177-3AD203B41FA5}">
                      <a16:colId xmlns:a16="http://schemas.microsoft.com/office/drawing/2014/main" val="1723709328"/>
                    </a:ext>
                  </a:extLst>
                </a:gridCol>
                <a:gridCol w="579120">
                  <a:extLst>
                    <a:ext uri="{9D8B030D-6E8A-4147-A177-3AD203B41FA5}">
                      <a16:colId xmlns:a16="http://schemas.microsoft.com/office/drawing/2014/main" val="3695419423"/>
                    </a:ext>
                  </a:extLst>
                </a:gridCol>
              </a:tblGrid>
              <a:tr h="563880">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6122742"/>
                  </a:ext>
                </a:extLst>
              </a:tr>
            </a:tbl>
          </a:graphicData>
        </a:graphic>
      </p:graphicFrame>
      <p:sp>
        <p:nvSpPr>
          <p:cNvPr id="14" name="TextBox 13"/>
          <p:cNvSpPr txBox="1"/>
          <p:nvPr/>
        </p:nvSpPr>
        <p:spPr>
          <a:xfrm>
            <a:off x="1585285" y="3769979"/>
            <a:ext cx="2930610" cy="338554"/>
          </a:xfrm>
          <a:prstGeom prst="rect">
            <a:avLst/>
          </a:prstGeom>
          <a:noFill/>
        </p:spPr>
        <p:txBody>
          <a:bodyPr wrap="none" rtlCol="0">
            <a:spAutoFit/>
          </a:bodyPr>
          <a:lstStyle/>
          <a:p>
            <a:r>
              <a:rPr lang="en-US" sz="1600"/>
              <a:t> 5%    10%   15%   20%   25%</a:t>
            </a:r>
          </a:p>
        </p:txBody>
      </p:sp>
      <p:sp>
        <p:nvSpPr>
          <p:cNvPr id="15" name="TextBox 14"/>
          <p:cNvSpPr txBox="1"/>
          <p:nvPr/>
        </p:nvSpPr>
        <p:spPr>
          <a:xfrm>
            <a:off x="540903" y="3705447"/>
            <a:ext cx="1107996" cy="369332"/>
          </a:xfrm>
          <a:prstGeom prst="rect">
            <a:avLst/>
          </a:prstGeom>
          <a:noFill/>
        </p:spPr>
        <p:txBody>
          <a:bodyPr wrap="none" rtlCol="0">
            <a:spAutoFit/>
          </a:bodyPr>
          <a:lstStyle/>
          <a:p>
            <a:r>
              <a:rPr lang="en-US"/>
              <a:t>Porosity</a:t>
            </a:r>
          </a:p>
        </p:txBody>
      </p:sp>
      <p:graphicFrame>
        <p:nvGraphicFramePr>
          <p:cNvPr id="16" name="Table 15"/>
          <p:cNvGraphicFramePr>
            <a:graphicFrameLocks noGrp="1"/>
          </p:cNvGraphicFramePr>
          <p:nvPr>
            <p:extLst/>
          </p:nvPr>
        </p:nvGraphicFramePr>
        <p:xfrm>
          <a:off x="2720782" y="5941473"/>
          <a:ext cx="2895600" cy="563880"/>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1634789983"/>
                    </a:ext>
                  </a:extLst>
                </a:gridCol>
                <a:gridCol w="579120">
                  <a:extLst>
                    <a:ext uri="{9D8B030D-6E8A-4147-A177-3AD203B41FA5}">
                      <a16:colId xmlns:a16="http://schemas.microsoft.com/office/drawing/2014/main" val="4214225261"/>
                    </a:ext>
                  </a:extLst>
                </a:gridCol>
                <a:gridCol w="579120">
                  <a:extLst>
                    <a:ext uri="{9D8B030D-6E8A-4147-A177-3AD203B41FA5}">
                      <a16:colId xmlns:a16="http://schemas.microsoft.com/office/drawing/2014/main" val="3909843962"/>
                    </a:ext>
                  </a:extLst>
                </a:gridCol>
                <a:gridCol w="579120">
                  <a:extLst>
                    <a:ext uri="{9D8B030D-6E8A-4147-A177-3AD203B41FA5}">
                      <a16:colId xmlns:a16="http://schemas.microsoft.com/office/drawing/2014/main" val="1723709328"/>
                    </a:ext>
                  </a:extLst>
                </a:gridCol>
                <a:gridCol w="579120">
                  <a:extLst>
                    <a:ext uri="{9D8B030D-6E8A-4147-A177-3AD203B41FA5}">
                      <a16:colId xmlns:a16="http://schemas.microsoft.com/office/drawing/2014/main" val="3695419423"/>
                    </a:ext>
                  </a:extLst>
                </a:gridCol>
              </a:tblGrid>
              <a:tr h="563880">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000" b="0"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6122742"/>
                  </a:ext>
                </a:extLst>
              </a:tr>
            </a:tbl>
          </a:graphicData>
        </a:graphic>
      </p:graphicFrame>
      <p:sp>
        <p:nvSpPr>
          <p:cNvPr id="17" name="TextBox 16"/>
          <p:cNvSpPr txBox="1"/>
          <p:nvPr/>
        </p:nvSpPr>
        <p:spPr>
          <a:xfrm>
            <a:off x="2720782" y="5627132"/>
            <a:ext cx="2986715" cy="338554"/>
          </a:xfrm>
          <a:prstGeom prst="rect">
            <a:avLst/>
          </a:prstGeom>
          <a:noFill/>
        </p:spPr>
        <p:txBody>
          <a:bodyPr wrap="none" rtlCol="0">
            <a:spAutoFit/>
          </a:bodyPr>
          <a:lstStyle/>
          <a:p>
            <a:r>
              <a:rPr lang="en-US" sz="1600"/>
              <a:t>10%    30%   50%   70%   90%</a:t>
            </a:r>
          </a:p>
        </p:txBody>
      </p:sp>
      <p:sp>
        <p:nvSpPr>
          <p:cNvPr id="18" name="TextBox 17"/>
          <p:cNvSpPr txBox="1"/>
          <p:nvPr/>
        </p:nvSpPr>
        <p:spPr>
          <a:xfrm>
            <a:off x="2057400" y="5562600"/>
            <a:ext cx="607859" cy="369332"/>
          </a:xfrm>
          <a:prstGeom prst="rect">
            <a:avLst/>
          </a:prstGeom>
          <a:noFill/>
        </p:spPr>
        <p:txBody>
          <a:bodyPr wrap="none" rtlCol="0">
            <a:spAutoFit/>
          </a:bodyPr>
          <a:lstStyle/>
          <a:p>
            <a:r>
              <a:rPr lang="en-US"/>
              <a:t>Vsh</a:t>
            </a:r>
          </a:p>
        </p:txBody>
      </p:sp>
      <p:sp>
        <p:nvSpPr>
          <p:cNvPr id="21" name="Rectangle 2">
            <a:extLst>
              <a:ext uri="{FF2B5EF4-FFF2-40B4-BE49-F238E27FC236}">
                <a16:creationId xmlns:a16="http://schemas.microsoft.com/office/drawing/2014/main" id="{8E8CE0AA-1FD9-476F-8AB0-9351D4B90AC8}"/>
              </a:ext>
            </a:extLst>
          </p:cNvPr>
          <p:cNvSpPr>
            <a:spLocks noGrp="1" noChangeArrowheads="1"/>
          </p:cNvSpPr>
          <p:nvPr>
            <p:ph type="title" idx="4294967295"/>
          </p:nvPr>
        </p:nvSpPr>
        <p:spPr>
          <a:xfrm>
            <a:off x="3233693" y="0"/>
            <a:ext cx="5353975" cy="1143000"/>
          </a:xfrm>
          <a:prstGeom prst="rect">
            <a:avLst/>
          </a:prstGeom>
        </p:spPr>
        <p:txBody>
          <a:bodyPr/>
          <a:lstStyle/>
          <a:p>
            <a:pPr>
              <a:defRPr/>
            </a:pPr>
            <a:r>
              <a:rPr lang="en-US" sz="2800">
                <a:solidFill>
                  <a:srgbClr val="FF6600"/>
                </a:solidFill>
              </a:rPr>
              <a:t>Conditional, Marginal and Joint Hands-on</a:t>
            </a:r>
            <a:endParaRPr lang="en-US" sz="2800">
              <a:ea typeface="+mj-ea"/>
              <a:cs typeface="+mj-cs"/>
            </a:endParaRPr>
          </a:p>
        </p:txBody>
      </p:sp>
    </p:spTree>
    <p:extLst>
      <p:ext uri="{BB962C8B-B14F-4D97-AF65-F5344CB8AC3E}">
        <p14:creationId xmlns:p14="http://schemas.microsoft.com/office/powerpoint/2010/main" val="2609033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772483"/>
                <a:ext cx="8763000" cy="5558766"/>
              </a:xfrm>
              <a:prstGeom prst="rect">
                <a:avLst/>
              </a:prstGeom>
            </p:spPr>
            <p:txBody>
              <a:bodyPr wrap="square">
                <a:spAutoFit/>
              </a:bodyPr>
              <a:lstStyle/>
              <a:p>
                <a:r>
                  <a:rPr lang="en-US">
                    <a:latin typeface="+mj-lt"/>
                    <a:ea typeface="Cambria Math" panose="02040503050406030204" pitchFamily="18" charset="0"/>
                  </a:rPr>
                  <a:t>Given these joint probabilities calculate the:</a:t>
                </a:r>
              </a:p>
              <a:p>
                <a:endParaRPr lang="en-US">
                  <a:latin typeface="+mj-lt"/>
                  <a:ea typeface="Cambria Math" panose="02040503050406030204" pitchFamily="18" charset="0"/>
                </a:endParaRPr>
              </a:p>
              <a:p>
                <a:r>
                  <a:rPr lang="en-US">
                    <a:latin typeface="+mj-lt"/>
                    <a:ea typeface="Cambria Math" panose="02040503050406030204" pitchFamily="18" charset="0"/>
                  </a:rPr>
                  <a:t>Marginal Distributions:</a:t>
                </a: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𝑉𝑠h</m:t>
                          </m:r>
                        </m:sub>
                      </m:sSub>
                      <m:d>
                        <m:dPr>
                          <m:ctrlPr>
                            <a:rPr lang="en-US" b="0" i="1">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𝑠h</m:t>
                              </m:r>
                            </m:sub>
                          </m:sSub>
                        </m:e>
                      </m:d>
                      <m:r>
                        <a:rPr lang="en-US" b="0" i="1">
                          <a:latin typeface="Cambria Math" panose="02040503050406030204" pitchFamily="18" charset="0"/>
                          <a:ea typeface="Cambria Math" panose="02040503050406030204" pitchFamily="18" charset="0"/>
                        </a:rPr>
                        <m:t>=</m:t>
                      </m:r>
                    </m:oMath>
                  </m:oMathPara>
                </a14:m>
                <a:endParaRPr lang="en-US" b="0">
                  <a:latin typeface="+mj-lt"/>
                  <a:ea typeface="Cambria Math" panose="02040503050406030204" pitchFamily="18" charset="0"/>
                </a:endParaRP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a:latin typeface="Cambria Math" panose="02040503050406030204" pitchFamily="18" charset="0"/>
                              <a:ea typeface="Cambria Math" panose="02040503050406030204" pitchFamily="18" charset="0"/>
                            </a:rPr>
                            <m:t>𝜑</m:t>
                          </m:r>
                        </m:sub>
                      </m:sSub>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𝜑</m:t>
                          </m:r>
                        </m:e>
                      </m:d>
                      <m:r>
                        <a:rPr lang="en-US" b="0" i="1">
                          <a:latin typeface="Cambria Math" panose="02040503050406030204" pitchFamily="18" charset="0"/>
                          <a:ea typeface="Cambria Math" panose="02040503050406030204" pitchFamily="18" charset="0"/>
                        </a:rPr>
                        <m:t>=</m:t>
                      </m:r>
                    </m:oMath>
                  </m:oMathPara>
                </a14:m>
                <a:endParaRPr lang="en-US" b="0">
                  <a:latin typeface="+mj-lt"/>
                  <a:ea typeface="Cambria Math" panose="02040503050406030204" pitchFamily="18" charset="0"/>
                </a:endParaRPr>
              </a:p>
              <a:p>
                <a:endParaRPr lang="en-US" b="0">
                  <a:latin typeface="+mj-lt"/>
                  <a:ea typeface="Cambria Math" panose="02040503050406030204" pitchFamily="18" charset="0"/>
                </a:endParaRPr>
              </a:p>
              <a:p>
                <a:r>
                  <a:rPr lang="en-US">
                    <a:latin typeface="+mj-lt"/>
                    <a:ea typeface="Cambria Math" panose="02040503050406030204" pitchFamily="18" charset="0"/>
                  </a:rPr>
                  <a:t>Conditional Distribution:</a:t>
                </a: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endParaRPr lang="en-US" b="0">
                  <a:latin typeface="+mj-lt"/>
                  <a:ea typeface="Cambria Math" panose="02040503050406030204" pitchFamily="18" charset="0"/>
                </a:endParaRPr>
              </a:p>
              <a:p>
                <a:endParaRPr lang="en-US" sz="1000" b="0">
                  <a:latin typeface="+mj-lt"/>
                  <a:ea typeface="Cambria Math" panose="02040503050406030204" pitchFamily="18" charset="0"/>
                </a:endParaRPr>
              </a:p>
              <a:p>
                <a14:m>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𝑉𝑠h</m:t>
                        </m:r>
                        <m:r>
                          <a:rPr lang="en-US" b="0" i="1" smtClean="0">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𝜑</m:t>
                        </m:r>
                      </m:sub>
                    </m:sSub>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𝑣</m:t>
                            </m:r>
                          </m:e>
                          <m:sub>
                            <m:r>
                              <a:rPr lang="en-US" b="0" i="1">
                                <a:latin typeface="Cambria Math" panose="02040503050406030204" pitchFamily="18" charset="0"/>
                                <a:ea typeface="Cambria Math" panose="02040503050406030204" pitchFamily="18" charset="0"/>
                              </a:rPr>
                              <m:t>𝑠h</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=15%</m:t>
                        </m:r>
                      </m:e>
                    </m:d>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a:latin typeface="Cambria Math" panose="02040503050406030204" pitchFamily="18" charset="0"/>
                            <a:ea typeface="Cambria Math" panose="02040503050406030204" pitchFamily="18" charset="0"/>
                          </a:rPr>
                          <m:t>𝑉𝑠h</m:t>
                        </m:r>
                        <m:r>
                          <a:rPr lang="en-US" b="0" i="1" smtClean="0">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𝜑</m:t>
                        </m:r>
                      </m:sub>
                    </m:sSub>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𝑣</m:t>
                            </m:r>
                          </m:e>
                          <m:sub>
                            <m:r>
                              <a:rPr lang="en-US" b="0" i="1">
                                <a:latin typeface="Cambria Math" panose="02040503050406030204" pitchFamily="18" charset="0"/>
                                <a:ea typeface="Cambria Math" panose="02040503050406030204" pitchFamily="18" charset="0"/>
                              </a:rPr>
                              <m:t>𝑠h</m:t>
                            </m:r>
                          </m:sub>
                        </m:sSub>
                        <m:r>
                          <a:rPr lang="en-US" b="0" i="1" smtClean="0">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𝜑</m:t>
                        </m:r>
                        <m:r>
                          <a:rPr lang="en-US" b="0" i="1">
                            <a:latin typeface="Cambria Math" panose="02040503050406030204" pitchFamily="18" charset="0"/>
                            <a:ea typeface="Cambria Math" panose="02040503050406030204" pitchFamily="18" charset="0"/>
                          </a:rPr>
                          <m:t>=15%</m:t>
                        </m:r>
                      </m:e>
                    </m:d>
                  </m:oMath>
                </a14:m>
                <a:r>
                  <a:rPr lang="en-US" b="0">
                    <a:ea typeface="Cambria Math" panose="02040503050406030204" pitchFamily="18" charset="0"/>
                  </a:rPr>
                  <a:t>/</a:t>
                </a:r>
                <a14:m>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𝑓</m:t>
                        </m:r>
                      </m:e>
                      <m:sub>
                        <m:r>
                          <a:rPr lang="en-US" b="0" i="1">
                            <a:latin typeface="Cambria Math" panose="02040503050406030204" pitchFamily="18" charset="0"/>
                            <a:ea typeface="Cambria Math" panose="02040503050406030204" pitchFamily="18" charset="0"/>
                          </a:rPr>
                          <m:t>𝜑</m:t>
                        </m:r>
                      </m:sub>
                    </m:sSub>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𝜑</m:t>
                        </m:r>
                        <m:r>
                          <a:rPr lang="en-US" b="0" i="1">
                            <a:latin typeface="Cambria Math" panose="02040503050406030204" pitchFamily="18" charset="0"/>
                            <a:ea typeface="Cambria Math" panose="02040503050406030204" pitchFamily="18" charset="0"/>
                          </a:rPr>
                          <m:t>=15%</m:t>
                        </m:r>
                      </m:e>
                    </m:d>
                  </m:oMath>
                </a14:m>
                <a:endParaRPr lang="en-US" b="0">
                  <a:ea typeface="Cambria Math" panose="02040503050406030204" pitchFamily="18" charset="0"/>
                </a:endParaRPr>
              </a:p>
              <a:p>
                <a:endParaRPr lang="en-US" b="0">
                  <a:ea typeface="Cambria Math" panose="02040503050406030204" pitchFamily="18" charset="0"/>
                </a:endParaRPr>
              </a:p>
              <a:p>
                <a:endParaRPr lang="en-US" b="0">
                  <a:latin typeface="+mj-lt"/>
                  <a:ea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772483"/>
                <a:ext cx="8763000" cy="5558766"/>
              </a:xfrm>
              <a:prstGeom prst="rect">
                <a:avLst/>
              </a:prstGeom>
              <a:blipFill>
                <a:blip r:embed="rId2"/>
                <a:stretch>
                  <a:fillRect l="-556" t="-658"/>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5638800" y="2286000"/>
          <a:ext cx="2895600" cy="2819400"/>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4232222661"/>
                    </a:ext>
                  </a:extLst>
                </a:gridCol>
                <a:gridCol w="579120">
                  <a:extLst>
                    <a:ext uri="{9D8B030D-6E8A-4147-A177-3AD203B41FA5}">
                      <a16:colId xmlns:a16="http://schemas.microsoft.com/office/drawing/2014/main" val="3600025513"/>
                    </a:ext>
                  </a:extLst>
                </a:gridCol>
                <a:gridCol w="579120">
                  <a:extLst>
                    <a:ext uri="{9D8B030D-6E8A-4147-A177-3AD203B41FA5}">
                      <a16:colId xmlns:a16="http://schemas.microsoft.com/office/drawing/2014/main" val="2558541894"/>
                    </a:ext>
                  </a:extLst>
                </a:gridCol>
                <a:gridCol w="579120">
                  <a:extLst>
                    <a:ext uri="{9D8B030D-6E8A-4147-A177-3AD203B41FA5}">
                      <a16:colId xmlns:a16="http://schemas.microsoft.com/office/drawing/2014/main" val="1278037855"/>
                    </a:ext>
                  </a:extLst>
                </a:gridCol>
                <a:gridCol w="579120">
                  <a:extLst>
                    <a:ext uri="{9D8B030D-6E8A-4147-A177-3AD203B41FA5}">
                      <a16:colId xmlns:a16="http://schemas.microsoft.com/office/drawing/2014/main" val="3772599023"/>
                    </a:ext>
                  </a:extLst>
                </a:gridCol>
              </a:tblGrid>
              <a:tr h="563880">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238684"/>
                  </a:ext>
                </a:extLst>
              </a:tr>
              <a:tr h="563880">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392361"/>
                  </a:ext>
                </a:extLst>
              </a:tr>
              <a:tr h="563880">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44687"/>
                  </a:ext>
                </a:extLst>
              </a:tr>
              <a:tr h="563880">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551403"/>
                  </a:ext>
                </a:extLst>
              </a:tr>
              <a:tr h="563880">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chemeClr val="tx1"/>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5265597"/>
                  </a:ext>
                </a:extLst>
              </a:tr>
            </a:tbl>
          </a:graphicData>
        </a:graphic>
      </p:graphicFrame>
      <p:sp>
        <p:nvSpPr>
          <p:cNvPr id="5" name="TextBox 4"/>
          <p:cNvSpPr txBox="1"/>
          <p:nvPr/>
        </p:nvSpPr>
        <p:spPr>
          <a:xfrm>
            <a:off x="6252777" y="5421868"/>
            <a:ext cx="1976823" cy="338554"/>
          </a:xfrm>
          <a:prstGeom prst="rect">
            <a:avLst/>
          </a:prstGeom>
          <a:noFill/>
        </p:spPr>
        <p:txBody>
          <a:bodyPr wrap="none" rtlCol="0">
            <a:spAutoFit/>
          </a:bodyPr>
          <a:lstStyle/>
          <a:p>
            <a:r>
              <a:rPr lang="en-US" sz="1600"/>
              <a:t>Fraction Shale (%)</a:t>
            </a:r>
          </a:p>
        </p:txBody>
      </p:sp>
      <p:sp>
        <p:nvSpPr>
          <p:cNvPr id="9" name="TextBox 8"/>
          <p:cNvSpPr txBox="1"/>
          <p:nvPr/>
        </p:nvSpPr>
        <p:spPr>
          <a:xfrm>
            <a:off x="5638800" y="5117068"/>
            <a:ext cx="2986715" cy="338554"/>
          </a:xfrm>
          <a:prstGeom prst="rect">
            <a:avLst/>
          </a:prstGeom>
          <a:noFill/>
        </p:spPr>
        <p:txBody>
          <a:bodyPr wrap="none" rtlCol="0">
            <a:spAutoFit/>
          </a:bodyPr>
          <a:lstStyle/>
          <a:p>
            <a:r>
              <a:rPr lang="en-US" sz="1600"/>
              <a:t>10%    30%   50%   70%   90%</a:t>
            </a:r>
          </a:p>
        </p:txBody>
      </p:sp>
      <p:sp>
        <p:nvSpPr>
          <p:cNvPr id="49" name="TextBox 48"/>
          <p:cNvSpPr txBox="1"/>
          <p:nvPr/>
        </p:nvSpPr>
        <p:spPr>
          <a:xfrm rot="16200000">
            <a:off x="3935428" y="3502988"/>
            <a:ext cx="3046027" cy="338554"/>
          </a:xfrm>
          <a:prstGeom prst="rect">
            <a:avLst/>
          </a:prstGeom>
          <a:noFill/>
        </p:spPr>
        <p:txBody>
          <a:bodyPr wrap="none" rtlCol="0">
            <a:spAutoFit/>
          </a:bodyPr>
          <a:lstStyle/>
          <a:p>
            <a:r>
              <a:rPr lang="en-US" sz="1600"/>
              <a:t>  5%    10%   15%  20%    25%</a:t>
            </a:r>
          </a:p>
        </p:txBody>
      </p:sp>
      <p:sp>
        <p:nvSpPr>
          <p:cNvPr id="59" name="TextBox 58"/>
          <p:cNvSpPr txBox="1"/>
          <p:nvPr/>
        </p:nvSpPr>
        <p:spPr>
          <a:xfrm rot="16200000">
            <a:off x="4412642" y="3404979"/>
            <a:ext cx="1383712" cy="338554"/>
          </a:xfrm>
          <a:prstGeom prst="rect">
            <a:avLst/>
          </a:prstGeom>
          <a:noFill/>
        </p:spPr>
        <p:txBody>
          <a:bodyPr wrap="none" rtlCol="0">
            <a:spAutoFit/>
          </a:bodyPr>
          <a:lstStyle/>
          <a:p>
            <a:r>
              <a:rPr lang="en-US" sz="1600"/>
              <a:t>Porosity (%)</a:t>
            </a:r>
          </a:p>
        </p:txBody>
      </p:sp>
      <p:sp>
        <p:nvSpPr>
          <p:cNvPr id="10" name="TextBox 9"/>
          <p:cNvSpPr txBox="1"/>
          <p:nvPr/>
        </p:nvSpPr>
        <p:spPr>
          <a:xfrm>
            <a:off x="5486400" y="1828800"/>
            <a:ext cx="3117072" cy="369332"/>
          </a:xfrm>
          <a:prstGeom prst="rect">
            <a:avLst/>
          </a:prstGeom>
          <a:noFill/>
        </p:spPr>
        <p:txBody>
          <a:bodyPr wrap="none" rtlCol="0">
            <a:spAutoFit/>
          </a:bodyPr>
          <a:lstStyle/>
          <a:p>
            <a:r>
              <a:rPr lang="en-US"/>
              <a:t>Table of Joint Probabilities</a:t>
            </a:r>
          </a:p>
        </p:txBody>
      </p:sp>
      <p:graphicFrame>
        <p:nvGraphicFramePr>
          <p:cNvPr id="3" name="Table 2"/>
          <p:cNvGraphicFramePr>
            <a:graphicFrameLocks noGrp="1"/>
          </p:cNvGraphicFramePr>
          <p:nvPr>
            <p:extLst/>
          </p:nvPr>
        </p:nvGraphicFramePr>
        <p:xfrm>
          <a:off x="1425382" y="2981341"/>
          <a:ext cx="2895600" cy="563880"/>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1634789983"/>
                    </a:ext>
                  </a:extLst>
                </a:gridCol>
                <a:gridCol w="579120">
                  <a:extLst>
                    <a:ext uri="{9D8B030D-6E8A-4147-A177-3AD203B41FA5}">
                      <a16:colId xmlns:a16="http://schemas.microsoft.com/office/drawing/2014/main" val="4214225261"/>
                    </a:ext>
                  </a:extLst>
                </a:gridCol>
                <a:gridCol w="579120">
                  <a:extLst>
                    <a:ext uri="{9D8B030D-6E8A-4147-A177-3AD203B41FA5}">
                      <a16:colId xmlns:a16="http://schemas.microsoft.com/office/drawing/2014/main" val="3909843962"/>
                    </a:ext>
                  </a:extLst>
                </a:gridCol>
                <a:gridCol w="579120">
                  <a:extLst>
                    <a:ext uri="{9D8B030D-6E8A-4147-A177-3AD203B41FA5}">
                      <a16:colId xmlns:a16="http://schemas.microsoft.com/office/drawing/2014/main" val="1723709328"/>
                    </a:ext>
                  </a:extLst>
                </a:gridCol>
                <a:gridCol w="579120">
                  <a:extLst>
                    <a:ext uri="{9D8B030D-6E8A-4147-A177-3AD203B41FA5}">
                      <a16:colId xmlns:a16="http://schemas.microsoft.com/office/drawing/2014/main" val="3695419423"/>
                    </a:ext>
                  </a:extLst>
                </a:gridCol>
              </a:tblGrid>
              <a:tr h="563880">
                <a:tc>
                  <a:txBody>
                    <a:bodyPr/>
                    <a:lstStyle/>
                    <a:p>
                      <a:pPr algn="ctr" fontAlgn="b"/>
                      <a:r>
                        <a:rPr lang="en-US" sz="2000" b="0" i="0" u="none" strike="noStrike">
                          <a:solidFill>
                            <a:srgbClr val="FF0000"/>
                          </a:solidFill>
                          <a:effectLst/>
                          <a:latin typeface="Calibri" panose="020F050202020403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6122742"/>
                  </a:ext>
                </a:extLst>
              </a:tr>
            </a:tbl>
          </a:graphicData>
        </a:graphic>
      </p:graphicFrame>
      <p:sp>
        <p:nvSpPr>
          <p:cNvPr id="11" name="TextBox 10"/>
          <p:cNvSpPr txBox="1"/>
          <p:nvPr/>
        </p:nvSpPr>
        <p:spPr>
          <a:xfrm>
            <a:off x="1425382" y="2667000"/>
            <a:ext cx="2986715" cy="338554"/>
          </a:xfrm>
          <a:prstGeom prst="rect">
            <a:avLst/>
          </a:prstGeom>
          <a:noFill/>
        </p:spPr>
        <p:txBody>
          <a:bodyPr wrap="none" rtlCol="0">
            <a:spAutoFit/>
          </a:bodyPr>
          <a:lstStyle/>
          <a:p>
            <a:r>
              <a:rPr lang="en-US" sz="1600"/>
              <a:t>10%    30%   50%   70%   90%</a:t>
            </a:r>
          </a:p>
        </p:txBody>
      </p:sp>
      <p:sp>
        <p:nvSpPr>
          <p:cNvPr id="6" name="TextBox 5"/>
          <p:cNvSpPr txBox="1"/>
          <p:nvPr/>
        </p:nvSpPr>
        <p:spPr>
          <a:xfrm>
            <a:off x="762000" y="2602468"/>
            <a:ext cx="607859" cy="369332"/>
          </a:xfrm>
          <a:prstGeom prst="rect">
            <a:avLst/>
          </a:prstGeom>
          <a:noFill/>
        </p:spPr>
        <p:txBody>
          <a:bodyPr wrap="none" rtlCol="0">
            <a:spAutoFit/>
          </a:bodyPr>
          <a:lstStyle/>
          <a:p>
            <a:r>
              <a:rPr lang="en-US"/>
              <a:t>Vsh</a:t>
            </a:r>
          </a:p>
        </p:txBody>
      </p:sp>
      <p:graphicFrame>
        <p:nvGraphicFramePr>
          <p:cNvPr id="13" name="Table 12"/>
          <p:cNvGraphicFramePr>
            <a:graphicFrameLocks noGrp="1"/>
          </p:cNvGraphicFramePr>
          <p:nvPr>
            <p:extLst/>
          </p:nvPr>
        </p:nvGraphicFramePr>
        <p:xfrm>
          <a:off x="1425382" y="3960273"/>
          <a:ext cx="2895600" cy="563880"/>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1634789983"/>
                    </a:ext>
                  </a:extLst>
                </a:gridCol>
                <a:gridCol w="579120">
                  <a:extLst>
                    <a:ext uri="{9D8B030D-6E8A-4147-A177-3AD203B41FA5}">
                      <a16:colId xmlns:a16="http://schemas.microsoft.com/office/drawing/2014/main" val="4214225261"/>
                    </a:ext>
                  </a:extLst>
                </a:gridCol>
                <a:gridCol w="579120">
                  <a:extLst>
                    <a:ext uri="{9D8B030D-6E8A-4147-A177-3AD203B41FA5}">
                      <a16:colId xmlns:a16="http://schemas.microsoft.com/office/drawing/2014/main" val="3909843962"/>
                    </a:ext>
                  </a:extLst>
                </a:gridCol>
                <a:gridCol w="579120">
                  <a:extLst>
                    <a:ext uri="{9D8B030D-6E8A-4147-A177-3AD203B41FA5}">
                      <a16:colId xmlns:a16="http://schemas.microsoft.com/office/drawing/2014/main" val="1723709328"/>
                    </a:ext>
                  </a:extLst>
                </a:gridCol>
                <a:gridCol w="579120">
                  <a:extLst>
                    <a:ext uri="{9D8B030D-6E8A-4147-A177-3AD203B41FA5}">
                      <a16:colId xmlns:a16="http://schemas.microsoft.com/office/drawing/2014/main" val="3695419423"/>
                    </a:ext>
                  </a:extLst>
                </a:gridCol>
              </a:tblGrid>
              <a:tr h="563880">
                <a:tc>
                  <a:txBody>
                    <a:bodyPr/>
                    <a:lstStyle/>
                    <a:p>
                      <a:pPr algn="ctr" fontAlgn="b"/>
                      <a:r>
                        <a:rPr lang="en-US" sz="2000" b="0" i="0" u="none" strike="noStrike">
                          <a:solidFill>
                            <a:srgbClr val="FF0000"/>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6122742"/>
                  </a:ext>
                </a:extLst>
              </a:tr>
            </a:tbl>
          </a:graphicData>
        </a:graphic>
      </p:graphicFrame>
      <p:sp>
        <p:nvSpPr>
          <p:cNvPr id="14" name="TextBox 13"/>
          <p:cNvSpPr txBox="1"/>
          <p:nvPr/>
        </p:nvSpPr>
        <p:spPr>
          <a:xfrm>
            <a:off x="1425382" y="3645932"/>
            <a:ext cx="2930610" cy="338554"/>
          </a:xfrm>
          <a:prstGeom prst="rect">
            <a:avLst/>
          </a:prstGeom>
          <a:noFill/>
        </p:spPr>
        <p:txBody>
          <a:bodyPr wrap="none" rtlCol="0">
            <a:spAutoFit/>
          </a:bodyPr>
          <a:lstStyle/>
          <a:p>
            <a:r>
              <a:rPr lang="en-US" sz="1600"/>
              <a:t> 5%    10%   15%   20%   25%</a:t>
            </a:r>
          </a:p>
        </p:txBody>
      </p:sp>
      <p:sp>
        <p:nvSpPr>
          <p:cNvPr id="15" name="TextBox 14"/>
          <p:cNvSpPr txBox="1"/>
          <p:nvPr/>
        </p:nvSpPr>
        <p:spPr>
          <a:xfrm>
            <a:off x="381000" y="3581400"/>
            <a:ext cx="1107996" cy="369332"/>
          </a:xfrm>
          <a:prstGeom prst="rect">
            <a:avLst/>
          </a:prstGeom>
          <a:noFill/>
        </p:spPr>
        <p:txBody>
          <a:bodyPr wrap="none" rtlCol="0">
            <a:spAutoFit/>
          </a:bodyPr>
          <a:lstStyle/>
          <a:p>
            <a:r>
              <a:rPr lang="en-US"/>
              <a:t>Porosity</a:t>
            </a:r>
          </a:p>
        </p:txBody>
      </p:sp>
      <p:graphicFrame>
        <p:nvGraphicFramePr>
          <p:cNvPr id="16" name="Table 15"/>
          <p:cNvGraphicFramePr>
            <a:graphicFrameLocks noGrp="1"/>
          </p:cNvGraphicFramePr>
          <p:nvPr>
            <p:extLst/>
          </p:nvPr>
        </p:nvGraphicFramePr>
        <p:xfrm>
          <a:off x="2720782" y="5712873"/>
          <a:ext cx="2895600" cy="563880"/>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1634789983"/>
                    </a:ext>
                  </a:extLst>
                </a:gridCol>
                <a:gridCol w="579120">
                  <a:extLst>
                    <a:ext uri="{9D8B030D-6E8A-4147-A177-3AD203B41FA5}">
                      <a16:colId xmlns:a16="http://schemas.microsoft.com/office/drawing/2014/main" val="4214225261"/>
                    </a:ext>
                  </a:extLst>
                </a:gridCol>
                <a:gridCol w="579120">
                  <a:extLst>
                    <a:ext uri="{9D8B030D-6E8A-4147-A177-3AD203B41FA5}">
                      <a16:colId xmlns:a16="http://schemas.microsoft.com/office/drawing/2014/main" val="3909843962"/>
                    </a:ext>
                  </a:extLst>
                </a:gridCol>
                <a:gridCol w="579120">
                  <a:extLst>
                    <a:ext uri="{9D8B030D-6E8A-4147-A177-3AD203B41FA5}">
                      <a16:colId xmlns:a16="http://schemas.microsoft.com/office/drawing/2014/main" val="1723709328"/>
                    </a:ext>
                  </a:extLst>
                </a:gridCol>
                <a:gridCol w="579120">
                  <a:extLst>
                    <a:ext uri="{9D8B030D-6E8A-4147-A177-3AD203B41FA5}">
                      <a16:colId xmlns:a16="http://schemas.microsoft.com/office/drawing/2014/main" val="3695419423"/>
                    </a:ext>
                  </a:extLst>
                </a:gridCol>
              </a:tblGrid>
              <a:tr h="563880">
                <a:tc>
                  <a:txBody>
                    <a:bodyPr/>
                    <a:lstStyle/>
                    <a:p>
                      <a:pPr algn="ctr" fontAlgn="b"/>
                      <a:r>
                        <a:rPr lang="en-US" sz="2000" b="0" i="0" u="none" strike="noStrike">
                          <a:solidFill>
                            <a:srgbClr val="FF0000"/>
                          </a:solidFill>
                          <a:effectLst/>
                          <a:latin typeface="Calibri" panose="020F050202020403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6122742"/>
                  </a:ext>
                </a:extLst>
              </a:tr>
            </a:tbl>
          </a:graphicData>
        </a:graphic>
      </p:graphicFrame>
      <p:sp>
        <p:nvSpPr>
          <p:cNvPr id="17" name="TextBox 16"/>
          <p:cNvSpPr txBox="1"/>
          <p:nvPr/>
        </p:nvSpPr>
        <p:spPr>
          <a:xfrm>
            <a:off x="2720782" y="5398532"/>
            <a:ext cx="2986715" cy="338554"/>
          </a:xfrm>
          <a:prstGeom prst="rect">
            <a:avLst/>
          </a:prstGeom>
          <a:noFill/>
        </p:spPr>
        <p:txBody>
          <a:bodyPr wrap="none" rtlCol="0">
            <a:spAutoFit/>
          </a:bodyPr>
          <a:lstStyle/>
          <a:p>
            <a:r>
              <a:rPr lang="en-US" sz="1600"/>
              <a:t>10%    30%   50%   70%   90%</a:t>
            </a:r>
          </a:p>
        </p:txBody>
      </p:sp>
      <p:sp>
        <p:nvSpPr>
          <p:cNvPr id="18" name="TextBox 17"/>
          <p:cNvSpPr txBox="1"/>
          <p:nvPr/>
        </p:nvSpPr>
        <p:spPr>
          <a:xfrm>
            <a:off x="2057400" y="5334000"/>
            <a:ext cx="607859" cy="369332"/>
          </a:xfrm>
          <a:prstGeom prst="rect">
            <a:avLst/>
          </a:prstGeom>
          <a:noFill/>
        </p:spPr>
        <p:txBody>
          <a:bodyPr wrap="none" rtlCol="0">
            <a:spAutoFit/>
          </a:bodyPr>
          <a:lstStyle/>
          <a:p>
            <a:r>
              <a:rPr lang="en-US"/>
              <a:t>Vsh</a:t>
            </a:r>
          </a:p>
        </p:txBody>
      </p:sp>
      <p:sp>
        <p:nvSpPr>
          <p:cNvPr id="21" name="Rectangle 2">
            <a:extLst>
              <a:ext uri="{FF2B5EF4-FFF2-40B4-BE49-F238E27FC236}">
                <a16:creationId xmlns:a16="http://schemas.microsoft.com/office/drawing/2014/main" id="{BE734C3F-3849-4238-9630-19EBFC0E9FDE}"/>
              </a:ext>
            </a:extLst>
          </p:cNvPr>
          <p:cNvSpPr>
            <a:spLocks noGrp="1" noChangeArrowheads="1"/>
          </p:cNvSpPr>
          <p:nvPr>
            <p:ph type="title" idx="4294967295"/>
          </p:nvPr>
        </p:nvSpPr>
        <p:spPr>
          <a:xfrm>
            <a:off x="3233693" y="0"/>
            <a:ext cx="5353975" cy="1143000"/>
          </a:xfrm>
          <a:prstGeom prst="rect">
            <a:avLst/>
          </a:prstGeom>
        </p:spPr>
        <p:txBody>
          <a:bodyPr/>
          <a:lstStyle/>
          <a:p>
            <a:pPr>
              <a:defRPr/>
            </a:pPr>
            <a:r>
              <a:rPr lang="en-US" sz="2800">
                <a:solidFill>
                  <a:srgbClr val="FF6600"/>
                </a:solidFill>
              </a:rPr>
              <a:t>Conditional, Marginal and Joint Hands-on</a:t>
            </a:r>
            <a:endParaRPr lang="en-US" sz="2800">
              <a:ea typeface="+mj-ea"/>
              <a:cs typeface="+mj-cs"/>
            </a:endParaRPr>
          </a:p>
        </p:txBody>
      </p:sp>
    </p:spTree>
    <p:extLst>
      <p:ext uri="{BB962C8B-B14F-4D97-AF65-F5344CB8AC3E}">
        <p14:creationId xmlns:p14="http://schemas.microsoft.com/office/powerpoint/2010/main" val="2621626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Multivariate Analysis</a:t>
            </a:r>
            <a:br>
              <a:rPr lang="en-US">
                <a:solidFill>
                  <a:srgbClr val="FF6600"/>
                </a:solidFill>
                <a:ea typeface="+mj-ea"/>
                <a:cs typeface="+mj-cs"/>
              </a:rPr>
            </a:br>
            <a:r>
              <a:rPr lang="en-US">
                <a:solidFill>
                  <a:srgbClr val="FF6600"/>
                </a:solidFill>
                <a:ea typeface="+mj-ea"/>
                <a:cs typeface="+mj-cs"/>
              </a:rPr>
              <a:t>Demo</a:t>
            </a:r>
            <a:endParaRPr lang="en-US" sz="2800">
              <a:ea typeface="+mj-ea"/>
              <a:cs typeface="+mj-cs"/>
            </a:endParaRPr>
          </a:p>
        </p:txBody>
      </p:sp>
      <p:sp>
        <p:nvSpPr>
          <p:cNvPr id="5" name="TextBox 4"/>
          <p:cNvSpPr txBox="1"/>
          <p:nvPr/>
        </p:nvSpPr>
        <p:spPr>
          <a:xfrm>
            <a:off x="363984" y="5646199"/>
            <a:ext cx="2609749" cy="830997"/>
          </a:xfrm>
          <a:prstGeom prst="rect">
            <a:avLst/>
          </a:prstGeom>
          <a:noFill/>
        </p:spPr>
        <p:txBody>
          <a:bodyPr wrap="square" rtlCol="0">
            <a:spAutoFit/>
          </a:bodyPr>
          <a:lstStyle/>
          <a:p>
            <a:r>
              <a:rPr lang="en-US" sz="1600" b="0"/>
              <a:t>Demo workflow for Multivariate Analysis file is Daytum_Multivariate.ipynb</a:t>
            </a:r>
          </a:p>
        </p:txBody>
      </p:sp>
      <p:pic>
        <p:nvPicPr>
          <p:cNvPr id="2" name="Picture 1">
            <a:extLst>
              <a:ext uri="{FF2B5EF4-FFF2-40B4-BE49-F238E27FC236}">
                <a16:creationId xmlns:a16="http://schemas.microsoft.com/office/drawing/2014/main" id="{DABF03E5-FD0A-4FB9-B8D8-CCF6013B5158}"/>
              </a:ext>
            </a:extLst>
          </p:cNvPr>
          <p:cNvPicPr>
            <a:picLocks noChangeAspect="1"/>
          </p:cNvPicPr>
          <p:nvPr/>
        </p:nvPicPr>
        <p:blipFill>
          <a:blip r:embed="rId2"/>
          <a:stretch>
            <a:fillRect/>
          </a:stretch>
        </p:blipFill>
        <p:spPr>
          <a:xfrm>
            <a:off x="3096788" y="1079696"/>
            <a:ext cx="5792741" cy="5511800"/>
          </a:xfrm>
          <a:prstGeom prst="rect">
            <a:avLst/>
          </a:prstGeom>
        </p:spPr>
      </p:pic>
    </p:spTree>
    <p:extLst>
      <p:ext uri="{BB962C8B-B14F-4D97-AF65-F5344CB8AC3E}">
        <p14:creationId xmlns:p14="http://schemas.microsoft.com/office/powerpoint/2010/main" val="1330249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 name="Rectangle 2"/>
          <p:cNvSpPr>
            <a:spLocks noGrp="1" noChangeArrowheads="1"/>
          </p:cNvSpPr>
          <p:nvPr>
            <p:ph type="title" idx="4294967295"/>
          </p:nvPr>
        </p:nvSpPr>
        <p:spPr>
          <a:xfrm>
            <a:off x="3071388" y="1083"/>
            <a:ext cx="5459767" cy="1143000"/>
          </a:xfrm>
          <a:prstGeom prst="rect">
            <a:avLst/>
          </a:prstGeom>
        </p:spPr>
        <p:txBody>
          <a:bodyPr/>
          <a:lstStyle/>
          <a:p>
            <a:pPr>
              <a:defRPr/>
            </a:pPr>
            <a:r>
              <a:rPr lang="en-US">
                <a:solidFill>
                  <a:srgbClr val="FF6600"/>
                </a:solidFill>
                <a:ea typeface="+mj-ea"/>
                <a:cs typeface="+mj-cs"/>
              </a:rPr>
              <a:t>Multivariate Topics</a:t>
            </a:r>
            <a:endParaRPr lang="en-US" sz="2800">
              <a:ea typeface="+mj-ea"/>
              <a:cs typeface="+mj-cs"/>
            </a:endParaRPr>
          </a:p>
        </p:txBody>
      </p:sp>
      <p:sp>
        <p:nvSpPr>
          <p:cNvPr id="160" name="Rectangle 3">
            <a:extLst>
              <a:ext uri="{FF2B5EF4-FFF2-40B4-BE49-F238E27FC236}">
                <a16:creationId xmlns:a16="http://schemas.microsoft.com/office/drawing/2014/main" id="{AC0F4983-A571-4878-A945-414E9777B352}"/>
              </a:ext>
            </a:extLst>
          </p:cNvPr>
          <p:cNvSpPr txBox="1">
            <a:spLocks noChangeArrowheads="1"/>
          </p:cNvSpPr>
          <p:nvPr/>
        </p:nvSpPr>
        <p:spPr bwMode="auto">
          <a:xfrm>
            <a:off x="609600" y="1635125"/>
            <a:ext cx="80010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r>
              <a:rPr lang="en-US" sz="2000" b="0" kern="0"/>
              <a:t>Other Topics that Could be Covered</a:t>
            </a:r>
          </a:p>
          <a:p>
            <a:pPr lvl="1"/>
            <a:r>
              <a:rPr lang="en-US" sz="1800" b="0" kern="0"/>
              <a:t>Methods to remove correlation and model variables independently</a:t>
            </a:r>
          </a:p>
          <a:p>
            <a:pPr lvl="1"/>
            <a:r>
              <a:rPr lang="en-US" sz="1800" b="0" kern="0"/>
              <a:t>Methods for dimensional reduction</a:t>
            </a:r>
          </a:p>
          <a:p>
            <a:pPr lvl="1"/>
            <a:r>
              <a:rPr lang="en-US" sz="1800" b="0" kern="0"/>
              <a:t>Methods for clustering analysis</a:t>
            </a:r>
          </a:p>
        </p:txBody>
      </p:sp>
      <p:sp>
        <p:nvSpPr>
          <p:cNvPr id="5" name="Rectangle 4">
            <a:extLst>
              <a:ext uri="{FF2B5EF4-FFF2-40B4-BE49-F238E27FC236}">
                <a16:creationId xmlns:a16="http://schemas.microsoft.com/office/drawing/2014/main" id="{95703C15-4EA2-4A10-BD00-92111CA98983}"/>
              </a:ext>
            </a:extLst>
          </p:cNvPr>
          <p:cNvSpPr/>
          <p:nvPr/>
        </p:nvSpPr>
        <p:spPr bwMode="auto">
          <a:xfrm>
            <a:off x="4873840" y="5912526"/>
            <a:ext cx="790113" cy="115411"/>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068182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2331A6D-AE32-46DA-899F-F80BCA55562B}"/>
              </a:ext>
            </a:extLst>
          </p:cNvPr>
          <p:cNvSpPr>
            <a:spLocks noGrp="1" noChangeArrowheads="1"/>
          </p:cNvSpPr>
          <p:nvPr>
            <p:ph type="title" idx="4294967295"/>
          </p:nvPr>
        </p:nvSpPr>
        <p:spPr>
          <a:xfrm>
            <a:off x="4810093" y="10354"/>
            <a:ext cx="4103088" cy="1143000"/>
          </a:xfrm>
          <a:prstGeom prst="rect">
            <a:avLst/>
          </a:prstGeom>
        </p:spPr>
        <p:txBody>
          <a:bodyPr/>
          <a:lstStyle/>
          <a:p>
            <a:pPr>
              <a:defRPr/>
            </a:pPr>
            <a:r>
              <a:rPr lang="en-US">
                <a:solidFill>
                  <a:srgbClr val="FF6600"/>
                </a:solidFill>
                <a:ea typeface="+mj-ea"/>
                <a:cs typeface="+mj-cs"/>
              </a:rPr>
              <a:t>Multivariate</a:t>
            </a:r>
            <a:br>
              <a:rPr lang="en-US">
                <a:solidFill>
                  <a:srgbClr val="FF6600"/>
                </a:solidFill>
                <a:ea typeface="+mj-ea"/>
                <a:cs typeface="+mj-cs"/>
              </a:rPr>
            </a:br>
            <a:r>
              <a:rPr lang="en-US">
                <a:solidFill>
                  <a:srgbClr val="FF6600"/>
                </a:solidFill>
                <a:ea typeface="+mj-ea"/>
                <a:cs typeface="+mj-cs"/>
              </a:rPr>
              <a:t>New Tools</a:t>
            </a:r>
            <a:endParaRPr lang="en-US">
              <a:ea typeface="+mj-ea"/>
              <a:cs typeface="+mj-cs"/>
            </a:endParaRPr>
          </a:p>
        </p:txBody>
      </p:sp>
      <p:graphicFrame>
        <p:nvGraphicFramePr>
          <p:cNvPr id="16" name="Table 15">
            <a:extLst>
              <a:ext uri="{FF2B5EF4-FFF2-40B4-BE49-F238E27FC236}">
                <a16:creationId xmlns:a16="http://schemas.microsoft.com/office/drawing/2014/main" id="{66C8D15D-8D38-4FA9-A0D5-4F89FAF14A8D}"/>
              </a:ext>
            </a:extLst>
          </p:cNvPr>
          <p:cNvGraphicFramePr>
            <a:graphicFrameLocks noGrp="1"/>
          </p:cNvGraphicFramePr>
          <p:nvPr>
            <p:extLst>
              <p:ext uri="{D42A27DB-BD31-4B8C-83A1-F6EECF244321}">
                <p14:modId xmlns:p14="http://schemas.microsoft.com/office/powerpoint/2010/main" val="62939598"/>
              </p:ext>
            </p:extLst>
          </p:nvPr>
        </p:nvGraphicFramePr>
        <p:xfrm>
          <a:off x="152400" y="1666866"/>
          <a:ext cx="8763000" cy="4195817"/>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1840517"/>
                    </a:ext>
                  </a:extLst>
                </a:gridCol>
                <a:gridCol w="5715000">
                  <a:extLst>
                    <a:ext uri="{9D8B030D-6E8A-4147-A177-3AD203B41FA5}">
                      <a16:colId xmlns:a16="http://schemas.microsoft.com/office/drawing/2014/main" val="3153861621"/>
                    </a:ext>
                  </a:extLst>
                </a:gridCol>
              </a:tblGrid>
              <a:tr h="309371">
                <a:tc>
                  <a:txBody>
                    <a:bodyPr/>
                    <a:lstStyle/>
                    <a:p>
                      <a:pPr algn="ctr"/>
                      <a:r>
                        <a:rPr lang="en-US" sz="1500">
                          <a:solidFill>
                            <a:sysClr val="windowText" lastClr="000000"/>
                          </a:solidFill>
                        </a:rPr>
                        <a:t>Topic</a:t>
                      </a:r>
                    </a:p>
                  </a:txBody>
                  <a:tcPr marL="76283" marR="76283" marT="38141" marB="38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ysClr val="windowText" lastClr="000000"/>
                          </a:solidFill>
                        </a:rPr>
                        <a:t>Application</a:t>
                      </a:r>
                      <a:r>
                        <a:rPr lang="en-US" sz="1500" baseline="0">
                          <a:solidFill>
                            <a:sysClr val="windowText" lastClr="000000"/>
                          </a:solidFill>
                        </a:rPr>
                        <a:t> to Subsurface Modeling</a:t>
                      </a:r>
                      <a:endParaRPr lang="en-US" sz="1500">
                        <a:solidFill>
                          <a:sysClr val="windowText" lastClr="000000"/>
                        </a:solidFill>
                      </a:endParaRPr>
                    </a:p>
                  </a:txBody>
                  <a:tcPr marL="76283" marR="76283" marT="38141" marB="38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50695949"/>
                  </a:ext>
                </a:extLst>
              </a:tr>
              <a:tr h="609641">
                <a:tc>
                  <a:txBody>
                    <a:bodyPr/>
                    <a:lstStyle/>
                    <a:p>
                      <a:pPr algn="ctr"/>
                      <a:r>
                        <a:rPr lang="en-US" sz="1500" b="1" baseline="0">
                          <a:solidFill>
                            <a:sysClr val="windowText" lastClr="000000"/>
                          </a:solidFill>
                        </a:rPr>
                        <a:t>Multivariate Analysis</a:t>
                      </a:r>
                    </a:p>
                  </a:txBody>
                  <a:tcPr marL="76283" marR="76283" marT="38141" marB="381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baseline="0">
                          <a:solidFill>
                            <a:sysClr val="windowText" lastClr="000000"/>
                          </a:solidFill>
                        </a:rPr>
                        <a:t>In the presence of multivariate relationships, must jointly model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i="0" baseline="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baseline="0">
                          <a:solidFill>
                            <a:sysClr val="windowText" lastClr="000000"/>
                          </a:solidFill>
                        </a:rPr>
                        <a:t>Summarize with bivariate statistics, and visualize and use conditional statistics to go beyond linear measures.</a:t>
                      </a:r>
                      <a:endParaRPr lang="en-US" sz="1500" b="0" i="1">
                        <a:solidFill>
                          <a:sysClr val="windowText" lastClr="000000"/>
                        </a:solidFill>
                      </a:endParaRPr>
                    </a:p>
                  </a:txBody>
                  <a:tcPr marL="76283" marR="76283" marT="38141" marB="38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182969"/>
                  </a:ext>
                </a:extLst>
              </a:tr>
              <a:tr h="609641">
                <a:tc>
                  <a:txBody>
                    <a:bodyPr/>
                    <a:lstStyle/>
                    <a:p>
                      <a:pPr algn="ctr"/>
                      <a:r>
                        <a:rPr lang="en-US" sz="1500" b="1" baseline="0">
                          <a:solidFill>
                            <a:sysClr val="windowText" lastClr="000000"/>
                          </a:solidFill>
                        </a:rPr>
                        <a:t>Limitations of Correlation</a:t>
                      </a:r>
                    </a:p>
                  </a:txBody>
                  <a:tcPr marL="76283" marR="76283" marT="38141" marB="381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a:solidFill>
                            <a:sysClr val="windowText" lastClr="000000"/>
                          </a:solidFill>
                        </a:rPr>
                        <a:t>Correlation</a:t>
                      </a:r>
                      <a:r>
                        <a:rPr lang="en-US" sz="1500" b="0" i="0" baseline="0">
                          <a:solidFill>
                            <a:sysClr val="windowText" lastClr="000000"/>
                          </a:solidFill>
                        </a:rPr>
                        <a:t> indicates degree of linear correlation and does not imply causation.</a:t>
                      </a:r>
                      <a:endParaRPr lang="en-US" sz="1500" b="0" i="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i="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baseline="0">
                          <a:solidFill>
                            <a:sysClr val="windowText" lastClr="000000"/>
                          </a:solidFill>
                        </a:rPr>
                        <a:t>Visualize and use rank correlation coefficient when needed and apply careful experiments (controlled) to establish causation.</a:t>
                      </a:r>
                      <a:endParaRPr lang="en-US" sz="1500" b="0" i="1">
                        <a:solidFill>
                          <a:sysClr val="windowText" lastClr="000000"/>
                        </a:solidFill>
                      </a:endParaRPr>
                    </a:p>
                  </a:txBody>
                  <a:tcPr marL="76283" marR="76283" marT="38141" marB="38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9077072"/>
                  </a:ext>
                </a:extLst>
              </a:tr>
              <a:tr h="609641">
                <a:tc>
                  <a:txBody>
                    <a:bodyPr/>
                    <a:lstStyle/>
                    <a:p>
                      <a:pPr algn="ctr"/>
                      <a:r>
                        <a:rPr lang="en-US" sz="1500" b="1" baseline="0">
                          <a:solidFill>
                            <a:sysClr val="windowText" lastClr="000000"/>
                          </a:solidFill>
                        </a:rPr>
                        <a:t>Use Conditional Statistics</a:t>
                      </a:r>
                    </a:p>
                  </a:txBody>
                  <a:tcPr marL="76283" marR="76283" marT="38141" marB="381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a:solidFill>
                            <a:sysClr val="windowText" lastClr="000000"/>
                          </a:solidFill>
                        </a:rPr>
                        <a:t>Use conditional distributions to communicate the influence of variables on each other. Provides the value of knowing X to predict 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i="1">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a:solidFill>
                            <a:sysClr val="windowText" lastClr="000000"/>
                          </a:solidFill>
                        </a:rPr>
                        <a:t>Assess the influence of acoustic impedance on predicting porosity away from wells with conditional distributions.</a:t>
                      </a:r>
                    </a:p>
                  </a:txBody>
                  <a:tcPr marL="76283" marR="76283" marT="38141" marB="38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56140028"/>
                  </a:ext>
                </a:extLst>
              </a:tr>
            </a:tbl>
          </a:graphicData>
        </a:graphic>
      </p:graphicFrame>
      <p:sp>
        <p:nvSpPr>
          <p:cNvPr id="4" name="TextBox 3">
            <a:extLst>
              <a:ext uri="{FF2B5EF4-FFF2-40B4-BE49-F238E27FC236}">
                <a16:creationId xmlns:a16="http://schemas.microsoft.com/office/drawing/2014/main" id="{7708097B-42A1-4B22-A759-15D1DBDB28E7}"/>
              </a:ext>
            </a:extLst>
          </p:cNvPr>
          <p:cNvSpPr txBox="1"/>
          <p:nvPr/>
        </p:nvSpPr>
        <p:spPr>
          <a:xfrm>
            <a:off x="609600" y="6324600"/>
            <a:ext cx="5455276" cy="369332"/>
          </a:xfrm>
          <a:prstGeom prst="rect">
            <a:avLst/>
          </a:prstGeom>
          <a:noFill/>
        </p:spPr>
        <p:txBody>
          <a:bodyPr wrap="none" rtlCol="0">
            <a:spAutoFit/>
          </a:bodyPr>
          <a:lstStyle/>
          <a:p>
            <a:r>
              <a:rPr lang="en-US" dirty="0"/>
              <a:t>Michael Pyrcz, The University of Texas at Austin</a:t>
            </a:r>
          </a:p>
        </p:txBody>
      </p:sp>
    </p:spTree>
    <p:extLst>
      <p:ext uri="{BB962C8B-B14F-4D97-AF65-F5344CB8AC3E}">
        <p14:creationId xmlns:p14="http://schemas.microsoft.com/office/powerpoint/2010/main" val="1845105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 name="Rectangle 3"/>
          <p:cNvSpPr txBox="1">
            <a:spLocks noChangeArrowheads="1"/>
          </p:cNvSpPr>
          <p:nvPr/>
        </p:nvSpPr>
        <p:spPr bwMode="auto">
          <a:xfrm>
            <a:off x="1295400" y="2133600"/>
            <a:ext cx="403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lnSpc>
                <a:spcPct val="120000"/>
              </a:lnSpc>
              <a:spcBef>
                <a:spcPct val="60000"/>
              </a:spcBef>
              <a:buFontTx/>
              <a:buNone/>
              <a:defRPr/>
            </a:pPr>
            <a:r>
              <a:rPr lang="en-US" kern="0">
                <a:ea typeface="+mn-ea"/>
                <a:cs typeface="+mn-cs"/>
              </a:rPr>
              <a:t>Lecture outline . . .</a:t>
            </a:r>
          </a:p>
          <a:p>
            <a:pPr>
              <a:lnSpc>
                <a:spcPct val="120000"/>
              </a:lnSpc>
              <a:spcBef>
                <a:spcPct val="60000"/>
              </a:spcBef>
              <a:defRPr/>
            </a:pPr>
            <a:r>
              <a:rPr lang="en-US"/>
              <a:t>Feature Selection</a:t>
            </a:r>
          </a:p>
          <a:p>
            <a:pPr>
              <a:lnSpc>
                <a:spcPct val="120000"/>
              </a:lnSpc>
              <a:spcBef>
                <a:spcPct val="60000"/>
              </a:spcBef>
              <a:defRPr/>
            </a:pPr>
            <a:endParaRPr lang="en-US"/>
          </a:p>
          <a:p>
            <a:pPr>
              <a:lnSpc>
                <a:spcPct val="120000"/>
              </a:lnSpc>
              <a:spcBef>
                <a:spcPct val="60000"/>
              </a:spcBef>
              <a:defRPr/>
            </a:pPr>
            <a:endParaRPr lang="en-US"/>
          </a:p>
          <a:p>
            <a:pPr>
              <a:lnSpc>
                <a:spcPct val="120000"/>
              </a:lnSpc>
              <a:spcBef>
                <a:spcPct val="60000"/>
              </a:spcBef>
              <a:defRPr/>
            </a:pPr>
            <a:endParaRPr lang="en-US" kern="0"/>
          </a:p>
          <a:p>
            <a:pPr>
              <a:lnSpc>
                <a:spcPct val="120000"/>
              </a:lnSpc>
              <a:spcBef>
                <a:spcPct val="60000"/>
              </a:spcBef>
              <a:defRPr/>
            </a:pPr>
            <a:endParaRPr lang="en-US" kern="0"/>
          </a:p>
          <a:p>
            <a:pPr>
              <a:lnSpc>
                <a:spcPct val="120000"/>
              </a:lnSpc>
              <a:spcBef>
                <a:spcPct val="60000"/>
              </a:spcBef>
              <a:defRPr/>
            </a:pPr>
            <a:endParaRPr lang="en-US" kern="0">
              <a:ea typeface="+mn-ea"/>
              <a:cs typeface="+mn-cs"/>
            </a:endParaRPr>
          </a:p>
        </p:txBody>
      </p:sp>
      <p:sp>
        <p:nvSpPr>
          <p:cNvPr id="16" name="TextBox 15">
            <a:extLst>
              <a:ext uri="{FF2B5EF4-FFF2-40B4-BE49-F238E27FC236}">
                <a16:creationId xmlns:a16="http://schemas.microsoft.com/office/drawing/2014/main" id="{A3769059-DD7B-4D7E-89CF-BDC42EA1A0A6}"/>
              </a:ext>
            </a:extLst>
          </p:cNvPr>
          <p:cNvSpPr txBox="1"/>
          <p:nvPr/>
        </p:nvSpPr>
        <p:spPr>
          <a:xfrm>
            <a:off x="609600" y="6324600"/>
            <a:ext cx="5455276" cy="369332"/>
          </a:xfrm>
          <a:prstGeom prst="rect">
            <a:avLst/>
          </a:prstGeom>
          <a:noFill/>
        </p:spPr>
        <p:txBody>
          <a:bodyPr wrap="none" rtlCol="0">
            <a:spAutoFit/>
          </a:bodyPr>
          <a:lstStyle/>
          <a:p>
            <a:r>
              <a:rPr lang="en-US" dirty="0"/>
              <a:t>Michael Pyrcz, The University of Texas at Austin</a:t>
            </a:r>
          </a:p>
        </p:txBody>
      </p:sp>
      <p:sp>
        <p:nvSpPr>
          <p:cNvPr id="17" name="Rectangle 2">
            <a:extLst>
              <a:ext uri="{FF2B5EF4-FFF2-40B4-BE49-F238E27FC236}">
                <a16:creationId xmlns:a16="http://schemas.microsoft.com/office/drawing/2014/main" id="{742E7AA8-6C22-44A7-AC93-4AE02F09E4F6}"/>
              </a:ext>
            </a:extLst>
          </p:cNvPr>
          <p:cNvSpPr txBox="1">
            <a:spLocks noChangeArrowheads="1"/>
          </p:cNvSpPr>
          <p:nvPr/>
        </p:nvSpPr>
        <p:spPr>
          <a:xfrm>
            <a:off x="-9566" y="0"/>
            <a:ext cx="8239166" cy="1600200"/>
          </a:xfrm>
          <a:prstGeom prst="rect">
            <a:avLst/>
          </a:prstGeom>
          <a:extLst>
            <a:ext uri="{AF507438-7753-43E0-B8FC-AC1667EBCBE1}">
              <a14:hiddenEffects xmlns:a14="http://schemas.microsoft.com/office/drawing/2010/main">
                <a:effectLst>
                  <a:outerShdw blurRad="63500" dist="28398" dir="12393903" algn="ctr" rotWithShape="0">
                    <a:srgbClr val="616161"/>
                  </a:outerShdw>
                </a:effectLst>
              </a14:hiddenEffects>
            </a:ext>
          </a:extLst>
        </p:spPr>
        <p:txBody>
          <a:bodyPr/>
          <a:lstStyle>
            <a:lvl1pPr algn="ctr" rtl="0" eaLnBrk="0" fontAlgn="base" hangingPunct="0">
              <a:lnSpc>
                <a:spcPct val="90000"/>
              </a:lnSpc>
              <a:spcBef>
                <a:spcPct val="0"/>
              </a:spcBef>
              <a:spcAft>
                <a:spcPct val="0"/>
              </a:spcAft>
              <a:defRPr sz="3600" b="1">
                <a:solidFill>
                  <a:schemeClr val="tx2"/>
                </a:solidFill>
                <a:latin typeface="+mj-lt"/>
                <a:ea typeface="ＭＳ Ｐゴシック" panose="020B0600070205080204" pitchFamily="34" charset="-128"/>
                <a:cs typeface="ＭＳ Ｐゴシック" charset="0"/>
              </a:defRPr>
            </a:lvl1pPr>
            <a:lvl2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2pPr>
            <a:lvl3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3pPr>
            <a:lvl4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4pPr>
            <a:lvl5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5pPr>
            <a:lvl6pPr marL="4572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6pPr>
            <a:lvl7pPr marL="9144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7pPr>
            <a:lvl8pPr marL="13716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8pPr>
            <a:lvl9pPr marL="18288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9pPr>
          </a:lstStyle>
          <a:p>
            <a:pPr>
              <a:defRPr/>
            </a:pPr>
            <a:r>
              <a:rPr lang="en-US" kern="0">
                <a:solidFill>
                  <a:schemeClr val="tx1"/>
                </a:solidFill>
                <a:ea typeface="+mj-ea"/>
                <a:cs typeface="+mj-cs"/>
              </a:rPr>
              <a:t>Daytum +2 Course </a:t>
            </a:r>
            <a:br>
              <a:rPr lang="en-US" kern="0">
                <a:solidFill>
                  <a:srgbClr val="FF6600"/>
                </a:solidFill>
                <a:ea typeface="+mj-ea"/>
                <a:cs typeface="+mj-cs"/>
              </a:rPr>
            </a:br>
            <a:r>
              <a:rPr lang="en-US" kern="0">
                <a:solidFill>
                  <a:srgbClr val="FF6600"/>
                </a:solidFill>
                <a:ea typeface="+mj-ea"/>
                <a:cs typeface="+mj-cs"/>
              </a:rPr>
              <a:t>Multivariate Analysis</a:t>
            </a:r>
            <a:endParaRPr lang="en-US" sz="2800" u="sng" kern="0" dirty="0">
              <a:solidFill>
                <a:srgbClr val="081D58"/>
              </a:solidFill>
              <a:ea typeface="+mj-ea"/>
              <a:cs typeface="+mj-cs"/>
            </a:endParaRPr>
          </a:p>
        </p:txBody>
      </p:sp>
    </p:spTree>
    <p:extLst>
      <p:ext uri="{BB962C8B-B14F-4D97-AF65-F5344CB8AC3E}">
        <p14:creationId xmlns:p14="http://schemas.microsoft.com/office/powerpoint/2010/main" val="205292889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Motivation</a:t>
            </a:r>
            <a:endParaRPr lang="en-US">
              <a:ea typeface="+mj-ea"/>
              <a:cs typeface="+mj-cs"/>
            </a:endParaRPr>
          </a:p>
        </p:txBody>
      </p:sp>
      <p:sp>
        <p:nvSpPr>
          <p:cNvPr id="23" name="Rectangle 3"/>
          <p:cNvSpPr txBox="1">
            <a:spLocks noChangeArrowheads="1"/>
          </p:cNvSpPr>
          <p:nvPr/>
        </p:nvSpPr>
        <p:spPr bwMode="auto">
          <a:xfrm>
            <a:off x="457200" y="15240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sz="2800" kern="0"/>
              <a:t>Variable Ranking</a:t>
            </a:r>
            <a:endParaRPr lang="en-US" altLang="en-US" sz="2200" b="0" kern="0"/>
          </a:p>
          <a:p>
            <a:pPr>
              <a:defRPr/>
            </a:pPr>
            <a:r>
              <a:rPr lang="en-US" altLang="en-US" sz="2200" b="0" kern="0"/>
              <a:t>There are often many predictor features, input variables, available for us to work with for subsurface prediction. </a:t>
            </a:r>
          </a:p>
          <a:p>
            <a:pPr>
              <a:defRPr/>
            </a:pPr>
            <a:r>
              <a:rPr lang="en-US" altLang="en-US" sz="2200" b="0" kern="0"/>
              <a:t>There are good reasons to be selective, throwing in every possible feature is not a good idea! </a:t>
            </a:r>
          </a:p>
          <a:p>
            <a:pPr>
              <a:defRPr/>
            </a:pPr>
            <a:r>
              <a:rPr lang="en-US" altLang="en-US" sz="2200" b="0" kern="0"/>
              <a:t>In general, for the best prediction model, careful selection of the fewest features that provide the most amount of information is the best practice. </a:t>
            </a:r>
          </a:p>
        </p:txBody>
      </p:sp>
    </p:spTree>
    <p:extLst>
      <p:ext uri="{BB962C8B-B14F-4D97-AF65-F5344CB8AC3E}">
        <p14:creationId xmlns:p14="http://schemas.microsoft.com/office/powerpoint/2010/main" val="1764956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Motivation</a:t>
            </a:r>
            <a:endParaRPr lang="en-US">
              <a:ea typeface="+mj-ea"/>
              <a:cs typeface="+mj-cs"/>
            </a:endParaRPr>
          </a:p>
        </p:txBody>
      </p:sp>
      <p:sp>
        <p:nvSpPr>
          <p:cNvPr id="23" name="Rectangle 3"/>
          <p:cNvSpPr txBox="1">
            <a:spLocks noChangeArrowheads="1"/>
          </p:cNvSpPr>
          <p:nvPr/>
        </p:nvSpPr>
        <p:spPr bwMode="auto">
          <a:xfrm>
            <a:off x="457200" y="15240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sz="2800" kern="0"/>
              <a:t>More Motivation to Work with Fewer Variables</a:t>
            </a:r>
            <a:r>
              <a:rPr lang="en-US" altLang="en-US" sz="2200" kern="0"/>
              <a:t>:</a:t>
            </a:r>
          </a:p>
          <a:p>
            <a:pPr>
              <a:defRPr/>
            </a:pPr>
            <a:r>
              <a:rPr lang="en-US" altLang="en-US" sz="2200" b="0" kern="0"/>
              <a:t>more variables result in more complicated workflows that require more professional time and have increased opportunity for blunders</a:t>
            </a:r>
          </a:p>
          <a:p>
            <a:pPr>
              <a:defRPr/>
            </a:pPr>
            <a:r>
              <a:rPr lang="en-US" altLang="en-US" sz="2200" b="0" kern="0"/>
              <a:t>higher dimensional feature sets are more difficult to visualize</a:t>
            </a:r>
          </a:p>
          <a:p>
            <a:pPr>
              <a:defRPr/>
            </a:pPr>
            <a:r>
              <a:rPr lang="en-US" altLang="en-US" sz="2200" b="0" kern="0"/>
              <a:t>more complicated models may be more difficult to interrogate, interpret and QC</a:t>
            </a:r>
          </a:p>
          <a:p>
            <a:pPr>
              <a:defRPr/>
            </a:pPr>
            <a:r>
              <a:rPr lang="en-US" altLang="en-US" sz="2200" b="0" kern="0"/>
              <a:t>inclusion of highly redundant and colinear variables increases model instability and decreases prediction accuracy in testing</a:t>
            </a:r>
          </a:p>
          <a:p>
            <a:pPr>
              <a:defRPr/>
            </a:pPr>
            <a:r>
              <a:rPr lang="en-US" altLang="en-US" sz="2200" b="0" kern="0"/>
              <a:t>more variables generally increase the computational time required to train the model and the model may be less compact and portable</a:t>
            </a:r>
          </a:p>
          <a:p>
            <a:pPr>
              <a:defRPr/>
            </a:pPr>
            <a:r>
              <a:rPr lang="en-US" altLang="en-US" sz="2200" b="0" kern="0"/>
              <a:t>the risk of overfit increases with the more variables, more complexity</a:t>
            </a:r>
          </a:p>
        </p:txBody>
      </p:sp>
    </p:spTree>
    <p:extLst>
      <p:ext uri="{BB962C8B-B14F-4D97-AF65-F5344CB8AC3E}">
        <p14:creationId xmlns:p14="http://schemas.microsoft.com/office/powerpoint/2010/main" val="3690378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What is Feature Ranking?</a:t>
            </a:r>
            <a:endParaRPr lang="en-US">
              <a:ea typeface="+mj-ea"/>
              <a:cs typeface="+mj-cs"/>
            </a:endParaRPr>
          </a:p>
        </p:txBody>
      </p:sp>
      <p:sp>
        <p:nvSpPr>
          <p:cNvPr id="23" name="Rectangle 3"/>
          <p:cNvSpPr txBox="1">
            <a:spLocks noChangeArrowheads="1"/>
          </p:cNvSpPr>
          <p:nvPr/>
        </p:nvSpPr>
        <p:spPr bwMode="auto">
          <a:xfrm>
            <a:off x="457200" y="15240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sz="2800" kern="0"/>
              <a:t>More Motivation to Work with Fewer Variables</a:t>
            </a:r>
            <a:r>
              <a:rPr lang="en-US" altLang="en-US" sz="2200" kern="0"/>
              <a:t>:</a:t>
            </a:r>
          </a:p>
          <a:p>
            <a:pPr>
              <a:defRPr/>
            </a:pPr>
            <a:r>
              <a:rPr lang="en-US" altLang="en-US" sz="2200" b="0" kern="0"/>
              <a:t>Feature ranking is a set of metrics that assign relative importance or value to each feature with respect to information contained for inference and importance in predicting a response feature. </a:t>
            </a:r>
          </a:p>
          <a:p>
            <a:pPr>
              <a:defRPr/>
            </a:pPr>
            <a:r>
              <a:rPr lang="en-US" altLang="en-US" sz="2200" b="0" kern="0"/>
              <a:t>There are a wide variety of possible methods to accomplish this. </a:t>
            </a:r>
          </a:p>
          <a:p>
            <a:pPr>
              <a:defRPr/>
            </a:pPr>
            <a:r>
              <a:rPr lang="en-US" altLang="en-US" sz="2200" b="0" kern="0"/>
              <a:t>My recommendation is a </a:t>
            </a:r>
            <a:r>
              <a:rPr lang="en-US" altLang="en-US" sz="2200" kern="0"/>
              <a:t>wide-array</a:t>
            </a:r>
            <a:r>
              <a:rPr lang="en-US" altLang="en-US" sz="2200" b="0" kern="0"/>
              <a:t> approach with multiple metric, while understanding the assumptions and limitations of each metric. </a:t>
            </a:r>
          </a:p>
          <a:p>
            <a:pPr marL="0" indent="0">
              <a:buNone/>
              <a:defRPr/>
            </a:pPr>
            <a:r>
              <a:rPr lang="en-US" altLang="en-US" sz="2200" b="0" kern="0"/>
              <a:t>Here's the general types of metrics that we will consider for feature ranking:</a:t>
            </a:r>
          </a:p>
          <a:p>
            <a:pPr marL="457200" indent="-457200">
              <a:buFont typeface="+mj-lt"/>
              <a:buAutoNum type="arabicPeriod"/>
              <a:defRPr/>
            </a:pPr>
            <a:r>
              <a:rPr lang="en-US" altLang="en-US" sz="2200" b="0" kern="0"/>
              <a:t>Visual Inspection of Data Distributions and Scatter Plots</a:t>
            </a:r>
          </a:p>
          <a:p>
            <a:pPr marL="457200" indent="-457200">
              <a:buFont typeface="+mj-lt"/>
              <a:buAutoNum type="arabicPeriod"/>
              <a:defRPr/>
            </a:pPr>
            <a:r>
              <a:rPr lang="en-US" altLang="en-US" sz="2200" b="0" kern="0"/>
              <a:t>Statistical Summaries</a:t>
            </a:r>
          </a:p>
          <a:p>
            <a:pPr marL="457200" indent="-457200">
              <a:buFont typeface="+mj-lt"/>
              <a:buAutoNum type="arabicPeriod"/>
              <a:defRPr/>
            </a:pPr>
            <a:r>
              <a:rPr lang="en-US" altLang="en-US" sz="2200" b="0" kern="0"/>
              <a:t>Model-based</a:t>
            </a:r>
          </a:p>
          <a:p>
            <a:pPr marL="457200" indent="-457200">
              <a:buFont typeface="+mj-lt"/>
              <a:buAutoNum type="arabicPeriod"/>
              <a:defRPr/>
            </a:pPr>
            <a:r>
              <a:rPr lang="en-US" altLang="en-US" sz="2200" b="0" kern="0"/>
              <a:t>Recursive Feature Elimination </a:t>
            </a:r>
          </a:p>
        </p:txBody>
      </p:sp>
    </p:spTree>
    <p:extLst>
      <p:ext uri="{BB962C8B-B14F-4D97-AF65-F5344CB8AC3E}">
        <p14:creationId xmlns:p14="http://schemas.microsoft.com/office/powerpoint/2010/main" val="4290933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What is Feature Ranking?</a:t>
            </a:r>
            <a:endParaRPr lang="en-US">
              <a:ea typeface="+mj-ea"/>
              <a:cs typeface="+mj-cs"/>
            </a:endParaRPr>
          </a:p>
        </p:txBody>
      </p:sp>
      <p:sp>
        <p:nvSpPr>
          <p:cNvPr id="23" name="Rectangle 3"/>
          <p:cNvSpPr txBox="1">
            <a:spLocks noChangeArrowheads="1"/>
          </p:cNvSpPr>
          <p:nvPr/>
        </p:nvSpPr>
        <p:spPr bwMode="auto">
          <a:xfrm>
            <a:off x="457200" y="15240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sz="2800" kern="0"/>
              <a:t>Expert Knowledge</a:t>
            </a:r>
            <a:r>
              <a:rPr lang="en-US" altLang="en-US" sz="2200" kern="0"/>
              <a:t>:</a:t>
            </a:r>
          </a:p>
          <a:p>
            <a:pPr>
              <a:defRPr/>
            </a:pPr>
            <a:r>
              <a:rPr lang="en-US" altLang="en-US" sz="2200" b="0" kern="0"/>
              <a:t>Also, we should not neglect expert knowledge.  </a:t>
            </a:r>
          </a:p>
          <a:p>
            <a:pPr>
              <a:defRPr/>
            </a:pPr>
            <a:r>
              <a:rPr lang="en-US" altLang="en-US" sz="2200" b="0" kern="0"/>
              <a:t>If additional information is known about physical processes, causation, reliability and availability of features this should be integrated into assigning feature ranks.</a:t>
            </a:r>
          </a:p>
          <a:p>
            <a:pPr>
              <a:defRPr/>
            </a:pPr>
            <a:r>
              <a:rPr lang="en-US" altLang="en-US" sz="2200" b="0" kern="0"/>
              <a:t>We should be learning as we perform our analysis, testing new hypotheses.</a:t>
            </a:r>
          </a:p>
        </p:txBody>
      </p:sp>
    </p:spTree>
    <p:extLst>
      <p:ext uri="{BB962C8B-B14F-4D97-AF65-F5344CB8AC3E}">
        <p14:creationId xmlns:p14="http://schemas.microsoft.com/office/powerpoint/2010/main" val="914605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4005468" y="0"/>
            <a:ext cx="5334000" cy="1143000"/>
          </a:xfrm>
          <a:prstGeom prst="rect">
            <a:avLst/>
          </a:prstGeom>
        </p:spPr>
        <p:txBody>
          <a:bodyPr/>
          <a:lstStyle/>
          <a:p>
            <a:pPr>
              <a:defRPr/>
            </a:pPr>
            <a:r>
              <a:rPr lang="en-US">
                <a:solidFill>
                  <a:srgbClr val="FF6600"/>
                </a:solidFill>
                <a:ea typeface="+mj-ea"/>
                <a:cs typeface="+mj-cs"/>
              </a:rPr>
              <a:t>Visualization</a:t>
            </a:r>
            <a:endParaRPr lang="en-US">
              <a:ea typeface="+mj-ea"/>
              <a:cs typeface="+mj-cs"/>
            </a:endParaRPr>
          </a:p>
        </p:txBody>
      </p:sp>
      <p:sp>
        <p:nvSpPr>
          <p:cNvPr id="5" name="Rectangle 3"/>
          <p:cNvSpPr txBox="1">
            <a:spLocks noChangeArrowheads="1"/>
          </p:cNvSpPr>
          <p:nvPr/>
        </p:nvSpPr>
        <p:spPr bwMode="auto">
          <a:xfrm>
            <a:off x="454094" y="1676400"/>
            <a:ext cx="4926289"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defRPr/>
            </a:pPr>
            <a:r>
              <a:rPr lang="en-US" altLang="en-US" sz="2000" kern="0"/>
              <a:t>Consider this simple model:</a:t>
            </a:r>
          </a:p>
          <a:p>
            <a:pPr lvl="1">
              <a:defRPr/>
            </a:pPr>
            <a:r>
              <a:rPr lang="en-US" altLang="en-US" sz="1800" b="0" kern="0"/>
              <a:t>2 predictor features </a:t>
            </a:r>
          </a:p>
          <a:p>
            <a:pPr lvl="1">
              <a:defRPr/>
            </a:pPr>
            <a:r>
              <a:rPr lang="en-US" altLang="en-US" sz="1800" b="0" kern="0"/>
              <a:t>1 response feature</a:t>
            </a:r>
          </a:p>
          <a:p>
            <a:pPr lvl="1">
              <a:defRPr/>
            </a:pPr>
            <a:endParaRPr lang="en-US" altLang="en-US" sz="1800" b="0" kern="0"/>
          </a:p>
          <a:p>
            <a:pPr>
              <a:defRPr/>
            </a:pPr>
            <a:r>
              <a:rPr lang="en-US" altLang="en-US" sz="2200" b="0" kern="0"/>
              <a:t>How’s our model performing?</a:t>
            </a:r>
          </a:p>
          <a:p>
            <a:pPr lvl="1">
              <a:defRPr/>
            </a:pPr>
            <a:r>
              <a:rPr lang="en-US" altLang="en-US" sz="1800" b="0" kern="0"/>
              <a:t>Accuracy in training and testing</a:t>
            </a:r>
          </a:p>
          <a:p>
            <a:pPr lvl="1">
              <a:defRPr/>
            </a:pPr>
            <a:endParaRPr lang="en-US" altLang="en-US" sz="1800" b="0" kern="0"/>
          </a:p>
          <a:p>
            <a:pPr>
              <a:defRPr/>
            </a:pPr>
            <a:r>
              <a:rPr lang="en-US" altLang="en-US" sz="2200" b="0" kern="0"/>
              <a:t>Range of Applicability?</a:t>
            </a:r>
          </a:p>
          <a:p>
            <a:pPr lvl="1">
              <a:defRPr/>
            </a:pPr>
            <a:r>
              <a:rPr lang="en-US" altLang="en-US" sz="1800" b="0" kern="0"/>
              <a:t>Are we extrapolating?</a:t>
            </a:r>
          </a:p>
          <a:p>
            <a:pPr lvl="1">
              <a:defRPr/>
            </a:pPr>
            <a:endParaRPr lang="en-US" altLang="en-US" sz="1800" b="0" kern="0"/>
          </a:p>
          <a:p>
            <a:pPr>
              <a:defRPr/>
            </a:pPr>
            <a:r>
              <a:rPr lang="en-US" altLang="en-US" sz="2200" b="0" kern="0"/>
              <a:t>Overfit</a:t>
            </a:r>
          </a:p>
          <a:p>
            <a:pPr lvl="1">
              <a:defRPr/>
            </a:pPr>
            <a:r>
              <a:rPr lang="en-US" altLang="en-US" sz="1800" b="0" kern="0"/>
              <a:t>Is the model defendable given the data?</a:t>
            </a:r>
          </a:p>
          <a:p>
            <a:pPr>
              <a:defRPr/>
            </a:pPr>
            <a:endParaRPr lang="en-US" altLang="en-US" sz="2000" kern="0"/>
          </a:p>
          <a:p>
            <a:pPr>
              <a:defRPr/>
            </a:pPr>
            <a:endParaRPr lang="en-US" altLang="en-US" sz="1800" b="0" kern="0"/>
          </a:p>
        </p:txBody>
      </p:sp>
      <p:pic>
        <p:nvPicPr>
          <p:cNvPr id="2" name="Picture 1">
            <a:extLst>
              <a:ext uri="{FF2B5EF4-FFF2-40B4-BE49-F238E27FC236}">
                <a16:creationId xmlns:a16="http://schemas.microsoft.com/office/drawing/2014/main" id="{CAF6C156-EF4D-40CF-9D1A-292588ED701C}"/>
              </a:ext>
            </a:extLst>
          </p:cNvPr>
          <p:cNvPicPr>
            <a:picLocks noChangeAspect="1"/>
          </p:cNvPicPr>
          <p:nvPr/>
        </p:nvPicPr>
        <p:blipFill>
          <a:blip r:embed="rId2"/>
          <a:stretch>
            <a:fillRect/>
          </a:stretch>
        </p:blipFill>
        <p:spPr>
          <a:xfrm>
            <a:off x="4810536" y="1809750"/>
            <a:ext cx="4295775" cy="3371850"/>
          </a:xfrm>
          <a:prstGeom prst="rect">
            <a:avLst/>
          </a:prstGeom>
        </p:spPr>
      </p:pic>
    </p:spTree>
    <p:extLst>
      <p:ext uri="{BB962C8B-B14F-4D97-AF65-F5344CB8AC3E}">
        <p14:creationId xmlns:p14="http://schemas.microsoft.com/office/powerpoint/2010/main" val="937159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23" name="Rectangle 3"/>
          <p:cNvSpPr txBox="1">
            <a:spLocks noChangeArrowheads="1"/>
          </p:cNvSpPr>
          <p:nvPr/>
        </p:nvSpPr>
        <p:spPr bwMode="auto">
          <a:xfrm>
            <a:off x="457200" y="15240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Metric #1: Visual Inspection</a:t>
            </a:r>
          </a:p>
          <a:p>
            <a:pPr>
              <a:defRPr/>
            </a:pPr>
            <a:r>
              <a:rPr lang="en-US" altLang="en-US" sz="2200" b="0" kern="0"/>
              <a:t>In any multivariate work we should start with the univariate analysis, summary statistics of one variable at a time. The summary statistic ranking method is qualitative, we are asking:</a:t>
            </a:r>
          </a:p>
          <a:p>
            <a:pPr lvl="1">
              <a:defRPr/>
            </a:pPr>
            <a:r>
              <a:rPr lang="en-US" altLang="en-US" sz="2400" b="0" kern="0"/>
              <a:t>are there data issues?</a:t>
            </a:r>
          </a:p>
          <a:p>
            <a:pPr lvl="1">
              <a:defRPr/>
            </a:pPr>
            <a:r>
              <a:rPr lang="en-US" altLang="en-US" sz="2200" b="0" kern="0"/>
              <a:t>do we trust the features? do we trust the features all equally?</a:t>
            </a:r>
          </a:p>
          <a:p>
            <a:pPr lvl="1">
              <a:defRPr/>
            </a:pPr>
            <a:r>
              <a:rPr lang="en-US" altLang="en-US" sz="2200" b="0" kern="0"/>
              <a:t>are there issues that need to be taken care of before we develop any multivariate workflows?</a:t>
            </a:r>
          </a:p>
        </p:txBody>
      </p:sp>
    </p:spTree>
    <p:extLst>
      <p:ext uri="{BB962C8B-B14F-4D97-AF65-F5344CB8AC3E}">
        <p14:creationId xmlns:p14="http://schemas.microsoft.com/office/powerpoint/2010/main" val="1106606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453EC4-FB43-4227-9FBF-B8132D8D3742}"/>
              </a:ext>
            </a:extLst>
          </p:cNvPr>
          <p:cNvPicPr>
            <a:picLocks noChangeAspect="1"/>
          </p:cNvPicPr>
          <p:nvPr/>
        </p:nvPicPr>
        <p:blipFill>
          <a:blip r:embed="rId3"/>
          <a:stretch>
            <a:fillRect/>
          </a:stretch>
        </p:blipFill>
        <p:spPr>
          <a:xfrm>
            <a:off x="1490972" y="2300513"/>
            <a:ext cx="5810975" cy="2256974"/>
          </a:xfrm>
          <a:prstGeom prst="rect">
            <a:avLst/>
          </a:prstGeom>
        </p:spPr>
      </p:pic>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23" name="Rectangle 3"/>
          <p:cNvSpPr txBox="1">
            <a:spLocks noChangeArrowheads="1"/>
          </p:cNvSpPr>
          <p:nvPr/>
        </p:nvSpPr>
        <p:spPr bwMode="auto">
          <a:xfrm>
            <a:off x="457200" y="15240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Summary statistics are a critical first step in data checking.</a:t>
            </a:r>
          </a:p>
          <a:p>
            <a:pPr marL="57150" indent="0">
              <a:buNone/>
              <a:defRPr/>
            </a:pPr>
            <a:endParaRPr lang="en-US" altLang="en-US" kern="0"/>
          </a:p>
          <a:p>
            <a:pPr marL="57150" indent="0">
              <a:buNone/>
              <a:defRPr/>
            </a:pPr>
            <a:endParaRPr lang="en-US" altLang="en-US" kern="0"/>
          </a:p>
          <a:p>
            <a:pPr marL="57150" indent="0">
              <a:buNone/>
              <a:defRPr/>
            </a:pPr>
            <a:endParaRPr lang="en-US" altLang="en-US" kern="0"/>
          </a:p>
          <a:p>
            <a:pPr marL="57150" indent="0">
              <a:buNone/>
              <a:defRPr/>
            </a:pPr>
            <a:endParaRPr lang="en-US" altLang="en-US" kern="0"/>
          </a:p>
          <a:p>
            <a:pPr marL="57150" indent="0">
              <a:buNone/>
              <a:defRPr/>
            </a:pPr>
            <a:endParaRPr lang="en-US" altLang="en-US" kern="0"/>
          </a:p>
          <a:p>
            <a:pPr marL="57150" indent="0">
              <a:buNone/>
              <a:defRPr/>
            </a:pPr>
            <a:endParaRPr lang="en-US" altLang="en-US" kern="0"/>
          </a:p>
          <a:p>
            <a:pPr marL="400050" indent="-342900">
              <a:defRPr/>
            </a:pPr>
            <a:r>
              <a:rPr lang="en-US" altLang="en-US" sz="2000" b="0" kern="0"/>
              <a:t>the number of valid (non-null) values for each feature </a:t>
            </a:r>
          </a:p>
          <a:p>
            <a:pPr marL="400050" indent="-342900">
              <a:defRPr/>
            </a:pPr>
            <a:r>
              <a:rPr lang="en-US" altLang="en-US" sz="2000" b="0" kern="0"/>
              <a:t>general behaviors such as central tendency, mean, and dispersion, variance.</a:t>
            </a:r>
          </a:p>
          <a:p>
            <a:pPr marL="400050" indent="-342900">
              <a:defRPr/>
            </a:pPr>
            <a:r>
              <a:rPr lang="en-US" altLang="en-US" sz="2000" b="0" kern="0"/>
              <a:t>issues with negative values, extreme values, and values that are outside the range of plausible values for each property.</a:t>
            </a:r>
          </a:p>
        </p:txBody>
      </p:sp>
    </p:spTree>
    <p:extLst>
      <p:ext uri="{BB962C8B-B14F-4D97-AF65-F5344CB8AC3E}">
        <p14:creationId xmlns:p14="http://schemas.microsoft.com/office/powerpoint/2010/main" val="39863029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23" name="Rectangle 3"/>
          <p:cNvSpPr txBox="1">
            <a:spLocks noChangeArrowheads="1"/>
          </p:cNvSpPr>
          <p:nvPr/>
        </p:nvSpPr>
        <p:spPr bwMode="auto">
          <a:xfrm>
            <a:off x="457200" y="1371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Metric #2: Univariate Distributions</a:t>
            </a:r>
          </a:p>
          <a:p>
            <a:pPr>
              <a:defRPr/>
            </a:pPr>
            <a:r>
              <a:rPr lang="en-US" altLang="en-US" sz="2200" b="0" kern="0"/>
              <a:t>As with summary statistics, this ranking method is a qualitative check for issues with the data and to assess our confidence with each feature. </a:t>
            </a:r>
          </a:p>
          <a:p>
            <a:pPr>
              <a:defRPr/>
            </a:pPr>
            <a:r>
              <a:rPr lang="en-US" altLang="en-US" sz="2200" b="0" kern="0"/>
              <a:t>It is better to not include a feature with low confidence of quality as it may be misleading (while adding to model complexity as discussed previously). </a:t>
            </a:r>
          </a:p>
          <a:p>
            <a:pPr>
              <a:defRPr/>
            </a:pPr>
            <a:r>
              <a:rPr lang="en-US" altLang="en-US" sz="2200" b="0" kern="0"/>
              <a:t>Assess our ability to use methods that have distribution assumptions</a:t>
            </a:r>
          </a:p>
        </p:txBody>
      </p:sp>
    </p:spTree>
    <p:extLst>
      <p:ext uri="{BB962C8B-B14F-4D97-AF65-F5344CB8AC3E}">
        <p14:creationId xmlns:p14="http://schemas.microsoft.com/office/powerpoint/2010/main" val="1990965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23" name="Rectangle 3"/>
          <p:cNvSpPr txBox="1">
            <a:spLocks noChangeArrowheads="1"/>
          </p:cNvSpPr>
          <p:nvPr/>
        </p:nvSpPr>
        <p:spPr bwMode="auto">
          <a:xfrm>
            <a:off x="457200" y="4598504"/>
            <a:ext cx="8686800" cy="200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The univariate distributions look good:</a:t>
            </a:r>
          </a:p>
          <a:p>
            <a:pPr marL="400050" indent="-342900">
              <a:defRPr/>
            </a:pPr>
            <a:r>
              <a:rPr lang="en-US" altLang="en-US" sz="2000" b="0" kern="0"/>
              <a:t>there are no obvious outliers</a:t>
            </a:r>
          </a:p>
          <a:p>
            <a:pPr marL="400050" indent="-342900">
              <a:defRPr/>
            </a:pPr>
            <a:r>
              <a:rPr lang="en-US" altLang="en-US" sz="2000" b="0" kern="0"/>
              <a:t>the permeability is positively skewed as often observed</a:t>
            </a:r>
          </a:p>
          <a:p>
            <a:pPr marL="400050" indent="-342900">
              <a:defRPr/>
            </a:pPr>
            <a:r>
              <a:rPr lang="en-US" altLang="en-US" sz="2000" b="0" kern="0"/>
              <a:t>the corrected TOC has a small zero truncation spike, but it's reasonable</a:t>
            </a:r>
          </a:p>
          <a:p>
            <a:pPr marL="400050" indent="-342900">
              <a:defRPr/>
            </a:pPr>
            <a:r>
              <a:rPr lang="en-US" altLang="en-US" sz="2000" b="0" kern="0"/>
              <a:t>some departure from Gaussian form, could transform</a:t>
            </a:r>
          </a:p>
        </p:txBody>
      </p:sp>
      <p:pic>
        <p:nvPicPr>
          <p:cNvPr id="2" name="Picture 1">
            <a:extLst>
              <a:ext uri="{FF2B5EF4-FFF2-40B4-BE49-F238E27FC236}">
                <a16:creationId xmlns:a16="http://schemas.microsoft.com/office/drawing/2014/main" id="{07F13AE0-4C14-4643-9030-5DFF0D08C537}"/>
              </a:ext>
            </a:extLst>
          </p:cNvPr>
          <p:cNvPicPr>
            <a:picLocks noChangeAspect="1"/>
          </p:cNvPicPr>
          <p:nvPr/>
        </p:nvPicPr>
        <p:blipFill>
          <a:blip r:embed="rId3"/>
          <a:stretch>
            <a:fillRect/>
          </a:stretch>
        </p:blipFill>
        <p:spPr>
          <a:xfrm>
            <a:off x="1531626" y="1143000"/>
            <a:ext cx="6080748" cy="3237465"/>
          </a:xfrm>
          <a:prstGeom prst="rect">
            <a:avLst/>
          </a:prstGeom>
        </p:spPr>
      </p:pic>
    </p:spTree>
    <p:extLst>
      <p:ext uri="{BB962C8B-B14F-4D97-AF65-F5344CB8AC3E}">
        <p14:creationId xmlns:p14="http://schemas.microsoft.com/office/powerpoint/2010/main" val="3255472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23" name="Rectangle 3"/>
          <p:cNvSpPr txBox="1">
            <a:spLocks noChangeArrowheads="1"/>
          </p:cNvSpPr>
          <p:nvPr/>
        </p:nvSpPr>
        <p:spPr bwMode="auto">
          <a:xfrm>
            <a:off x="457200" y="1371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Metric #3: Bivariate</a:t>
            </a:r>
          </a:p>
          <a:p>
            <a:pPr>
              <a:defRPr/>
            </a:pPr>
            <a:r>
              <a:rPr lang="en-US" altLang="en-US" sz="2200" b="0" kern="0"/>
              <a:t>matrix scatter plots are a very efficient method to observe the bivariate relationships between the variables.  </a:t>
            </a:r>
          </a:p>
          <a:p>
            <a:pPr>
              <a:defRPr/>
            </a:pPr>
            <a:r>
              <a:rPr lang="en-US" altLang="en-US" sz="2200" b="0" kern="0"/>
              <a:t>this is another opportunity through data visualization to identify data issues, outliers</a:t>
            </a:r>
          </a:p>
          <a:p>
            <a:pPr>
              <a:defRPr/>
            </a:pPr>
            <a:r>
              <a:rPr lang="en-US" altLang="en-US" sz="2200" b="0" kern="0"/>
              <a:t>we can assess if we have collinearity, specifically the simpler form between two features at a time </a:t>
            </a:r>
          </a:p>
          <a:p>
            <a:pPr>
              <a:defRPr/>
            </a:pPr>
            <a:r>
              <a:rPr lang="en-US" altLang="en-US" sz="2200" b="0" kern="0"/>
              <a:t>Bivariate Gaussian is assumed for methods such as correlation and partial correlation</a:t>
            </a:r>
          </a:p>
        </p:txBody>
      </p:sp>
    </p:spTree>
    <p:extLst>
      <p:ext uri="{BB962C8B-B14F-4D97-AF65-F5344CB8AC3E}">
        <p14:creationId xmlns:p14="http://schemas.microsoft.com/office/powerpoint/2010/main" val="1485941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23" name="Rectangle 3"/>
          <p:cNvSpPr txBox="1">
            <a:spLocks noChangeArrowheads="1"/>
          </p:cNvSpPr>
          <p:nvPr/>
        </p:nvSpPr>
        <p:spPr bwMode="auto">
          <a:xfrm>
            <a:off x="457200" y="1142998"/>
            <a:ext cx="308113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sz="2200" b="0" kern="0"/>
              <a:t>How could we use this plot for variable ranking?</a:t>
            </a:r>
          </a:p>
          <a:p>
            <a:pPr marL="400050" indent="-342900">
              <a:defRPr/>
            </a:pPr>
            <a:r>
              <a:rPr lang="en-US" altLang="en-US" sz="2200" b="0" kern="0"/>
              <a:t>variables that are closely related to each other.  </a:t>
            </a:r>
          </a:p>
          <a:p>
            <a:pPr marL="400050" indent="-342900">
              <a:defRPr/>
            </a:pPr>
            <a:r>
              <a:rPr lang="en-US" altLang="en-US" sz="2200" b="0" kern="0"/>
              <a:t>linear vs. non-linear relationships</a:t>
            </a:r>
          </a:p>
          <a:p>
            <a:pPr marL="400050" indent="-342900">
              <a:defRPr/>
            </a:pPr>
            <a:r>
              <a:rPr lang="en-US" altLang="en-US" sz="2200" b="0" kern="0"/>
              <a:t>constraint relationships and heteroscedasticity between variables. </a:t>
            </a:r>
          </a:p>
        </p:txBody>
      </p:sp>
      <p:pic>
        <p:nvPicPr>
          <p:cNvPr id="2" name="Picture 1">
            <a:extLst>
              <a:ext uri="{FF2B5EF4-FFF2-40B4-BE49-F238E27FC236}">
                <a16:creationId xmlns:a16="http://schemas.microsoft.com/office/drawing/2014/main" id="{2E06BCA3-1E9F-422C-BBFA-78A0F9097E17}"/>
              </a:ext>
            </a:extLst>
          </p:cNvPr>
          <p:cNvPicPr>
            <a:picLocks noChangeAspect="1"/>
          </p:cNvPicPr>
          <p:nvPr/>
        </p:nvPicPr>
        <p:blipFill>
          <a:blip r:embed="rId3"/>
          <a:stretch>
            <a:fillRect/>
          </a:stretch>
        </p:blipFill>
        <p:spPr>
          <a:xfrm>
            <a:off x="3538330" y="1142999"/>
            <a:ext cx="5372101" cy="5490603"/>
          </a:xfrm>
          <a:prstGeom prst="rect">
            <a:avLst/>
          </a:prstGeom>
        </p:spPr>
      </p:pic>
    </p:spTree>
    <p:extLst>
      <p:ext uri="{BB962C8B-B14F-4D97-AF65-F5344CB8AC3E}">
        <p14:creationId xmlns:p14="http://schemas.microsoft.com/office/powerpoint/2010/main" val="499386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Metric #3: Bivariate</a:t>
            </a:r>
          </a:p>
          <a:p>
            <a:pPr>
              <a:defRPr/>
            </a:pPr>
            <a:r>
              <a:rPr lang="en-US" altLang="en-US" sz="2200" b="0" kern="0"/>
              <a:t>bivariate visualization and analysis is not sufficient to understand all the multivariate relationships in the data</a:t>
            </a:r>
          </a:p>
          <a:p>
            <a:pPr>
              <a:defRPr/>
            </a:pPr>
            <a:r>
              <a:rPr lang="en-US" altLang="en-US" sz="2200" b="0" kern="0"/>
              <a:t>multicollinearity includes strong linear relationships between 2 or more features. </a:t>
            </a:r>
          </a:p>
          <a:p>
            <a:pPr>
              <a:defRPr/>
            </a:pPr>
            <a:r>
              <a:rPr lang="en-US" altLang="en-US" sz="2200" b="0" kern="0"/>
              <a:t>higher order nonlinear features, outliers and coverage?</a:t>
            </a:r>
          </a:p>
          <a:p>
            <a:pPr>
              <a:defRPr/>
            </a:pPr>
            <a:r>
              <a:rPr lang="en-US" altLang="en-US" sz="2200" b="0" kern="0"/>
              <a:t>these may be hard to see with only bivariate plots.</a:t>
            </a:r>
          </a:p>
          <a:p>
            <a:pPr>
              <a:defRPr/>
            </a:pPr>
            <a:endParaRPr lang="en-US" altLang="en-US" sz="2200" b="0" kern="0"/>
          </a:p>
        </p:txBody>
      </p:sp>
    </p:spTree>
    <p:extLst>
      <p:ext uri="{BB962C8B-B14F-4D97-AF65-F5344CB8AC3E}">
        <p14:creationId xmlns:p14="http://schemas.microsoft.com/office/powerpoint/2010/main" val="3909397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 #4 - Pairwise Covariance</a:t>
                </a:r>
              </a:p>
              <a:p>
                <a:pPr marL="400050" indent="-342900">
                  <a:defRPr/>
                </a:pPr>
                <a:r>
                  <a:rPr lang="en-US" altLang="en-US" b="0" kern="0"/>
                  <a:t>Pairwise covariance provides a measure of the strength of the linear relationship between each predictor feature and the response feature. </a:t>
                </a:r>
              </a:p>
              <a:p>
                <a:pPr marL="400050" indent="-342900">
                  <a:defRPr/>
                </a:pPr>
                <a:r>
                  <a:rPr lang="en-US" altLang="en-US" b="0" kern="0"/>
                  <a:t>We now specify our goal of this study is to predict production, our response variable, from the other available predictor features.  </a:t>
                </a:r>
              </a:p>
              <a:p>
                <a:pPr marL="400050" indent="-342900">
                  <a:defRPr/>
                </a:pPr>
                <a:r>
                  <a:rPr lang="en-US" altLang="en-US" b="0" kern="0"/>
                  <a:t>We are thinking predictively now, not inferentially, we want to estimate the function, </a:t>
                </a:r>
                <a14:m>
                  <m:oMath xmlns:m="http://schemas.openxmlformats.org/officeDocument/2006/math">
                    <m:acc>
                      <m:accPr>
                        <m:chr m:val="̂"/>
                        <m:ctrlPr>
                          <a:rPr lang="en-US" altLang="en-US" b="0" i="1" kern="0" smtClean="0">
                            <a:latin typeface="Cambria Math" panose="02040503050406030204" pitchFamily="18" charset="0"/>
                          </a:rPr>
                        </m:ctrlPr>
                      </m:accPr>
                      <m:e>
                        <m:r>
                          <a:rPr lang="en-US" altLang="en-US" b="0" i="1" kern="0" smtClean="0">
                            <a:latin typeface="Cambria Math" panose="02040503050406030204" pitchFamily="18" charset="0"/>
                          </a:rPr>
                          <m:t>𝑓</m:t>
                        </m:r>
                      </m:e>
                    </m:acc>
                  </m:oMath>
                </a14:m>
                <a:r>
                  <a:rPr lang="en-US" altLang="en-US" b="0" kern="0"/>
                  <a:t> to accomplish this</a:t>
                </a:r>
              </a:p>
              <a:p>
                <a:pPr marL="400050" indent="-342900">
                  <a:defRPr/>
                </a:pPr>
                <a:endParaRPr lang="en-US" altLang="en-US" sz="2200" kern="0"/>
              </a:p>
              <a:p>
                <a:pPr marL="57150" indent="0">
                  <a:buNone/>
                  <a:defRPr/>
                </a:pPr>
                <a:r>
                  <a:rPr lang="en-US" altLang="en-US" sz="2200" kern="0"/>
                  <a:t>Covariance:</a:t>
                </a:r>
              </a:p>
              <a:p>
                <a:pPr marL="400050" indent="-342900">
                  <a:defRPr/>
                </a:pPr>
                <a:r>
                  <a:rPr lang="en-US" altLang="en-US" sz="2200" b="0" kern="0"/>
                  <a:t>measures the strength of the linear relationship between features</a:t>
                </a:r>
              </a:p>
              <a:p>
                <a:pPr marL="400050" indent="-342900">
                  <a:defRPr/>
                </a:pPr>
                <a:r>
                  <a:rPr lang="en-US" altLang="en-US" sz="2200" b="0" kern="0"/>
                  <a:t>sensitive to the dispersion / variance of both the predictor and response</a:t>
                </a:r>
              </a:p>
            </p:txBody>
          </p:sp>
        </mc:Choice>
        <mc:Fallback xmlns="">
          <p:sp>
            <p:nvSpPr>
              <p:cNvPr id="6" name="Rectangle 3">
                <a:extLst>
                  <a:ext uri="{FF2B5EF4-FFF2-40B4-BE49-F238E27FC236}">
                    <a16:creationId xmlns:a16="http://schemas.microsoft.com/office/drawing/2014/main" id="{93650989-B5BB-44D5-A666-8D3E82C4D86D}"/>
                  </a:ext>
                </a:extLst>
              </p:cNvPr>
              <p:cNvSpPr txBox="1">
                <a:spLocks noRot="1" noChangeAspect="1" noMove="1" noResize="1" noEditPoints="1" noAdjustHandles="1" noChangeArrowheads="1" noChangeShapeType="1" noTextEdit="1"/>
              </p:cNvSpPr>
              <p:nvPr/>
            </p:nvSpPr>
            <p:spPr bwMode="auto">
              <a:xfrm>
                <a:off x="457200" y="1371600"/>
                <a:ext cx="8686800" cy="4114800"/>
              </a:xfrm>
              <a:prstGeom prst="rect">
                <a:avLst/>
              </a:prstGeom>
              <a:blipFill>
                <a:blip r:embed="rId3"/>
                <a:stretch>
                  <a:fillRect l="-491" t="-1926" r="-632" b="-321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616185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 #4 - Pairwise Covariance</a:t>
                </a:r>
              </a:p>
              <a:p>
                <a:pPr marL="400050" indent="-342900">
                  <a:defRPr/>
                </a:pPr>
                <a:r>
                  <a:rPr lang="en-US" altLang="en-US" b="0" kern="0"/>
                  <a:t>Sensitive to feature variance</a:t>
                </a:r>
              </a:p>
              <a:p>
                <a:pPr marL="400050" indent="-342900">
                  <a:defRPr/>
                </a:pPr>
                <a:r>
                  <a:rPr lang="en-US" altLang="en-US" b="0" kern="0"/>
                  <a:t>Feature variance is somewhat arbitrary. </a:t>
                </a:r>
              </a:p>
              <a:p>
                <a:pPr marL="800100" lvl="1" indent="-342900">
                  <a:defRPr/>
                </a:pPr>
                <a:r>
                  <a:rPr lang="en-US" altLang="en-US" b="0" kern="0"/>
                  <a:t>For example, what is the variance of porosity in fraction vs. percentage or </a:t>
                </a:r>
                <a:r>
                  <a:rPr lang="en-US" altLang="en-US" b="0" kern="0" err="1"/>
                  <a:t>permeaiblity</a:t>
                </a:r>
                <a:r>
                  <a:rPr lang="en-US" altLang="en-US" b="0" kern="0"/>
                  <a:t> in Darcy vs. </a:t>
                </a:r>
                <a:r>
                  <a:rPr lang="en-US" altLang="en-US" b="0" kern="0" err="1"/>
                  <a:t>milliDarcy</a:t>
                </a:r>
                <a:r>
                  <a:rPr lang="en-US" altLang="en-US" b="0" kern="0"/>
                  <a:t>. We can show that if we apply a constant multiplier, cc, to a variable, XX, that the variance will change according to this relationship (the proof is based on expectation formulation of variance):</a:t>
                </a:r>
              </a:p>
              <a:p>
                <a:pPr marL="400050" indent="-342900">
                  <a:defRPr/>
                </a:pPr>
                <a:endParaRPr lang="en-US" altLang="en-US" b="0" kern="0"/>
              </a:p>
              <a:p>
                <a:pPr marL="57150" indent="0">
                  <a:buNone/>
                  <a:defRPr/>
                </a:pPr>
                <a14:m>
                  <m:oMathPara xmlns:m="http://schemas.openxmlformats.org/officeDocument/2006/math">
                    <m:oMathParaPr>
                      <m:jc m:val="centerGroup"/>
                    </m:oMathParaPr>
                    <m:oMath xmlns:m="http://schemas.openxmlformats.org/officeDocument/2006/math">
                      <m:sSubSup>
                        <m:sSubSupPr>
                          <m:ctrlPr>
                            <a:rPr lang="en-US" altLang="en-US" b="0" i="1" kern="0" smtClean="0">
                              <a:latin typeface="Cambria Math" panose="02040503050406030204" pitchFamily="18" charset="0"/>
                            </a:rPr>
                          </m:ctrlPr>
                        </m:sSubSupPr>
                        <m:e>
                          <m:r>
                            <a:rPr lang="en-US" altLang="en-US" b="0" i="1" kern="0" smtClean="0">
                              <a:latin typeface="Cambria Math" panose="02040503050406030204" pitchFamily="18" charset="0"/>
                              <a:ea typeface="Cambria Math" panose="02040503050406030204" pitchFamily="18" charset="0"/>
                            </a:rPr>
                            <m:t>𝜎</m:t>
                          </m:r>
                        </m:e>
                        <m:sub>
                          <m:r>
                            <a:rPr lang="en-US" altLang="en-US" b="0" i="1" kern="0" smtClean="0">
                              <a:latin typeface="Cambria Math" panose="02040503050406030204" pitchFamily="18" charset="0"/>
                            </a:rPr>
                            <m:t>𝑐𝑋</m:t>
                          </m:r>
                        </m:sub>
                        <m:sup>
                          <m:r>
                            <a:rPr lang="en-US" altLang="en-US" b="0" i="1" kern="0" smtClean="0">
                              <a:latin typeface="Cambria Math" panose="02040503050406030204" pitchFamily="18" charset="0"/>
                            </a:rPr>
                            <m:t>2</m:t>
                          </m:r>
                        </m:sup>
                      </m:sSubSup>
                      <m:r>
                        <a:rPr lang="en-US" altLang="en-US" b="0" i="1" kern="0" smtClean="0">
                          <a:latin typeface="Cambria Math" panose="02040503050406030204" pitchFamily="18" charset="0"/>
                        </a:rPr>
                        <m:t>=</m:t>
                      </m:r>
                      <m:sSup>
                        <m:sSupPr>
                          <m:ctrlPr>
                            <a:rPr lang="en-US" altLang="en-US" b="0" i="1" kern="0" smtClean="0">
                              <a:latin typeface="Cambria Math" panose="02040503050406030204" pitchFamily="18" charset="0"/>
                            </a:rPr>
                          </m:ctrlPr>
                        </m:sSupPr>
                        <m:e>
                          <m:r>
                            <a:rPr lang="en-US" altLang="en-US" b="0" i="1" kern="0" smtClean="0">
                              <a:latin typeface="Cambria Math" panose="02040503050406030204" pitchFamily="18" charset="0"/>
                            </a:rPr>
                            <m:t>𝑐</m:t>
                          </m:r>
                        </m:e>
                        <m:sup>
                          <m:r>
                            <a:rPr lang="en-US" altLang="en-US" b="0" i="1" kern="0" smtClean="0">
                              <a:latin typeface="Cambria Math" panose="02040503050406030204" pitchFamily="18" charset="0"/>
                            </a:rPr>
                            <m:t>2</m:t>
                          </m:r>
                        </m:sup>
                      </m:sSup>
                      <m:sSubSup>
                        <m:sSubSupPr>
                          <m:ctrlPr>
                            <a:rPr lang="en-US" altLang="en-US" b="0" i="1" kern="0" smtClean="0">
                              <a:latin typeface="Cambria Math" panose="02040503050406030204" pitchFamily="18" charset="0"/>
                            </a:rPr>
                          </m:ctrlPr>
                        </m:sSubSupPr>
                        <m:e>
                          <m:r>
                            <a:rPr lang="en-US" altLang="en-US" b="0" i="1" kern="0" smtClean="0">
                              <a:latin typeface="Cambria Math" panose="02040503050406030204" pitchFamily="18" charset="0"/>
                              <a:ea typeface="Cambria Math" panose="02040503050406030204" pitchFamily="18" charset="0"/>
                            </a:rPr>
                            <m:t>𝜎</m:t>
                          </m:r>
                        </m:e>
                        <m:sub>
                          <m:r>
                            <a:rPr lang="en-US" altLang="en-US" b="0" i="1" kern="0" smtClean="0">
                              <a:latin typeface="Cambria Math" panose="02040503050406030204" pitchFamily="18" charset="0"/>
                            </a:rPr>
                            <m:t>𝑋</m:t>
                          </m:r>
                        </m:sub>
                        <m:sup>
                          <m:r>
                            <a:rPr lang="en-US" altLang="en-US" b="0" i="1" kern="0" smtClean="0">
                              <a:latin typeface="Cambria Math" panose="02040503050406030204" pitchFamily="18" charset="0"/>
                            </a:rPr>
                            <m:t>2</m:t>
                          </m:r>
                        </m:sup>
                      </m:sSubSup>
                    </m:oMath>
                  </m:oMathPara>
                </a14:m>
                <a:endParaRPr lang="en-US" altLang="en-US" b="0" kern="0"/>
              </a:p>
              <a:p>
                <a:pPr marL="57150" indent="0">
                  <a:buNone/>
                  <a:defRPr/>
                </a:pPr>
                <a:endParaRPr lang="en-US" altLang="en-US" b="0" kern="0"/>
              </a:p>
              <a:p>
                <a:pPr marL="800100" lvl="1" indent="-342900">
                  <a:defRPr/>
                </a:pPr>
                <a:r>
                  <a:rPr lang="en-US" altLang="en-US" b="0" kern="0"/>
                  <a:t>By moving from percentage to fraction we decrease the variance of porosity by a factor of 10,000! </a:t>
                </a:r>
              </a:p>
              <a:p>
                <a:pPr marL="800100" lvl="1" indent="-342900">
                  <a:defRPr/>
                </a:pPr>
                <a:r>
                  <a:rPr lang="en-US" altLang="en-US" b="0" kern="0"/>
                  <a:t>The variance of each variable is potentially arbitrary, with the exception when all the features are in the same units. </a:t>
                </a:r>
                <a:endParaRPr lang="en-US" altLang="en-US" sz="1800" b="0" kern="0"/>
              </a:p>
            </p:txBody>
          </p:sp>
        </mc:Choice>
        <mc:Fallback xmlns="">
          <p:sp>
            <p:nvSpPr>
              <p:cNvPr id="6" name="Rectangle 3">
                <a:extLst>
                  <a:ext uri="{FF2B5EF4-FFF2-40B4-BE49-F238E27FC236}">
                    <a16:creationId xmlns:a16="http://schemas.microsoft.com/office/drawing/2014/main" id="{93650989-B5BB-44D5-A666-8D3E82C4D86D}"/>
                  </a:ext>
                </a:extLst>
              </p:cNvPr>
              <p:cNvSpPr txBox="1">
                <a:spLocks noRot="1" noChangeAspect="1" noMove="1" noResize="1" noEditPoints="1" noAdjustHandles="1" noChangeArrowheads="1" noChangeShapeType="1" noTextEdit="1"/>
              </p:cNvSpPr>
              <p:nvPr/>
            </p:nvSpPr>
            <p:spPr bwMode="auto">
              <a:xfrm>
                <a:off x="457200" y="1371600"/>
                <a:ext cx="8686800" cy="4114800"/>
              </a:xfrm>
              <a:prstGeom prst="rect">
                <a:avLst/>
              </a:prstGeom>
              <a:blipFill>
                <a:blip r:embed="rId3"/>
                <a:stretch>
                  <a:fillRect l="-491" t="-1926" b="-305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550715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 #5 - Pairwise Correlation Coefficient</a:t>
            </a:r>
          </a:p>
          <a:p>
            <a:pPr marL="400050" indent="-342900">
              <a:defRPr/>
            </a:pPr>
            <a:r>
              <a:rPr lang="en-US" altLang="en-US" b="0" kern="0"/>
              <a:t>Pairwise correlation coefficient provides a measure of the strength of the linear relationship between each predictor feature and the response feature.</a:t>
            </a:r>
          </a:p>
          <a:p>
            <a:pPr marL="57150" indent="0">
              <a:buNone/>
              <a:defRPr/>
            </a:pPr>
            <a:endParaRPr lang="en-US" altLang="en-US" b="0" kern="0"/>
          </a:p>
          <a:p>
            <a:pPr marL="400050" indent="-342900">
              <a:defRPr/>
            </a:pPr>
            <a:r>
              <a:rPr lang="en-US" altLang="en-US" b="0" kern="0"/>
              <a:t>The correlation coefficient:</a:t>
            </a:r>
          </a:p>
          <a:p>
            <a:pPr marL="800100" lvl="1" indent="-342900">
              <a:defRPr/>
            </a:pPr>
            <a:r>
              <a:rPr lang="en-US" altLang="en-US" b="0" kern="0"/>
              <a:t>measures the linear relationship</a:t>
            </a:r>
          </a:p>
          <a:p>
            <a:pPr marL="800100" lvl="1" indent="-342900">
              <a:defRPr/>
            </a:pPr>
            <a:r>
              <a:rPr lang="en-US" altLang="en-US" b="0" kern="0"/>
              <a:t>removes the sensitivity to the dispersion / variance of both the predictor and response features, by normalizing by the product of the standard deviation of each feature</a:t>
            </a:r>
          </a:p>
        </p:txBody>
      </p:sp>
    </p:spTree>
    <p:extLst>
      <p:ext uri="{BB962C8B-B14F-4D97-AF65-F5344CB8AC3E}">
        <p14:creationId xmlns:p14="http://schemas.microsoft.com/office/powerpoint/2010/main" val="1187338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69575-7639-48DD-BA71-27718B644287}"/>
              </a:ext>
            </a:extLst>
          </p:cNvPr>
          <p:cNvPicPr>
            <a:picLocks noChangeAspect="1"/>
          </p:cNvPicPr>
          <p:nvPr/>
        </p:nvPicPr>
        <p:blipFill>
          <a:blip r:embed="rId2"/>
          <a:stretch>
            <a:fillRect/>
          </a:stretch>
        </p:blipFill>
        <p:spPr>
          <a:xfrm>
            <a:off x="3180106" y="1143000"/>
            <a:ext cx="6003650" cy="5609517"/>
          </a:xfrm>
          <a:prstGeom prst="rect">
            <a:avLst/>
          </a:prstGeom>
        </p:spPr>
      </p:pic>
      <p:sp>
        <p:nvSpPr>
          <p:cNvPr id="4" name="Rectangle 3">
            <a:extLst>
              <a:ext uri="{FF2B5EF4-FFF2-40B4-BE49-F238E27FC236}">
                <a16:creationId xmlns:a16="http://schemas.microsoft.com/office/drawing/2014/main" id="{635A861C-11BB-49EE-B255-C4719DC2FFF8}"/>
              </a:ext>
            </a:extLst>
          </p:cNvPr>
          <p:cNvSpPr txBox="1">
            <a:spLocks noChangeArrowheads="1"/>
          </p:cNvSpPr>
          <p:nvPr/>
        </p:nvSpPr>
        <p:spPr bwMode="auto">
          <a:xfrm>
            <a:off x="454095" y="1676400"/>
            <a:ext cx="262041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defRPr/>
            </a:pPr>
            <a:r>
              <a:rPr lang="en-US" altLang="en-US" sz="2000" kern="0"/>
              <a:t>Consider this:</a:t>
            </a:r>
          </a:p>
          <a:p>
            <a:pPr lvl="1">
              <a:defRPr/>
            </a:pPr>
            <a:r>
              <a:rPr lang="en-US" altLang="en-US" sz="1800" b="0" kern="0"/>
              <a:t>4 predictor features </a:t>
            </a:r>
          </a:p>
          <a:p>
            <a:pPr lvl="1">
              <a:defRPr/>
            </a:pPr>
            <a:r>
              <a:rPr lang="en-US" altLang="en-US" sz="1800" b="0" kern="0"/>
              <a:t>1 response feature (not shown)</a:t>
            </a:r>
          </a:p>
          <a:p>
            <a:pPr lvl="1">
              <a:defRPr/>
            </a:pPr>
            <a:endParaRPr lang="en-US" altLang="en-US" sz="1800" b="0" kern="0"/>
          </a:p>
          <a:p>
            <a:pPr>
              <a:defRPr/>
            </a:pPr>
            <a:r>
              <a:rPr lang="en-US" altLang="en-US" sz="2200" b="0" kern="0"/>
              <a:t>What are the relationships between features?</a:t>
            </a:r>
          </a:p>
          <a:p>
            <a:pPr>
              <a:defRPr/>
            </a:pPr>
            <a:endParaRPr lang="en-US" altLang="en-US" sz="1800" b="0" kern="0"/>
          </a:p>
          <a:p>
            <a:pPr>
              <a:defRPr/>
            </a:pPr>
            <a:r>
              <a:rPr lang="en-US" altLang="en-US" sz="2200" b="0" kern="0"/>
              <a:t>Are there constraints?</a:t>
            </a:r>
            <a:endParaRPr lang="en-US" altLang="en-US" sz="1800" b="0" kern="0"/>
          </a:p>
          <a:p>
            <a:pPr>
              <a:defRPr/>
            </a:pPr>
            <a:endParaRPr lang="en-US" altLang="en-US" sz="2000" kern="0"/>
          </a:p>
          <a:p>
            <a:pPr>
              <a:defRPr/>
            </a:pPr>
            <a:endParaRPr lang="en-US" altLang="en-US" sz="1800" b="0" kern="0"/>
          </a:p>
        </p:txBody>
      </p:sp>
      <p:sp>
        <p:nvSpPr>
          <p:cNvPr id="7" name="Rectangle 2">
            <a:extLst>
              <a:ext uri="{FF2B5EF4-FFF2-40B4-BE49-F238E27FC236}">
                <a16:creationId xmlns:a16="http://schemas.microsoft.com/office/drawing/2014/main" id="{7BFAC4A9-C756-49F1-AD69-AAED1A85268D}"/>
              </a:ext>
            </a:extLst>
          </p:cNvPr>
          <p:cNvSpPr>
            <a:spLocks noGrp="1" noChangeArrowheads="1"/>
          </p:cNvSpPr>
          <p:nvPr>
            <p:ph type="title" idx="4294967295"/>
          </p:nvPr>
        </p:nvSpPr>
        <p:spPr>
          <a:xfrm>
            <a:off x="4005468" y="0"/>
            <a:ext cx="5334000" cy="1143000"/>
          </a:xfrm>
          <a:prstGeom prst="rect">
            <a:avLst/>
          </a:prstGeom>
        </p:spPr>
        <p:txBody>
          <a:bodyPr/>
          <a:lstStyle/>
          <a:p>
            <a:pPr>
              <a:defRPr/>
            </a:pPr>
            <a:r>
              <a:rPr lang="en-US">
                <a:solidFill>
                  <a:srgbClr val="FF6600"/>
                </a:solidFill>
                <a:ea typeface="+mj-ea"/>
                <a:cs typeface="+mj-cs"/>
              </a:rPr>
              <a:t>Visualization</a:t>
            </a:r>
            <a:endParaRPr lang="en-US">
              <a:ea typeface="+mj-ea"/>
              <a:cs typeface="+mj-cs"/>
            </a:endParaRPr>
          </a:p>
        </p:txBody>
      </p:sp>
    </p:spTree>
    <p:extLst>
      <p:ext uri="{BB962C8B-B14F-4D97-AF65-F5344CB8AC3E}">
        <p14:creationId xmlns:p14="http://schemas.microsoft.com/office/powerpoint/2010/main" val="1146221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 #6 – Rank Correlation Coefficient</a:t>
            </a:r>
          </a:p>
          <a:p>
            <a:pPr marL="400050" indent="-342900">
              <a:defRPr/>
            </a:pPr>
            <a:r>
              <a:rPr lang="en-US" altLang="en-US" b="0" kern="0"/>
              <a:t>The rank correlation coefficient applies the rank transform to the data prior to calculating the correlation coefficient. To calculate the rank transform simply replace the data values with the ranks, where n is the maximum value and 1 is the minimum value. </a:t>
            </a:r>
          </a:p>
          <a:p>
            <a:pPr marL="400050" indent="-342900">
              <a:defRPr/>
            </a:pPr>
            <a:r>
              <a:rPr lang="en-US" altLang="en-US" b="0" kern="0"/>
              <a:t>The rank correlation:</a:t>
            </a:r>
          </a:p>
          <a:p>
            <a:pPr marL="800100" lvl="1" indent="-342900">
              <a:defRPr/>
            </a:pPr>
            <a:r>
              <a:rPr lang="en-US" altLang="en-US" b="0" kern="0"/>
              <a:t>measures the monotonic relationship, relaxes the linear assumption</a:t>
            </a:r>
          </a:p>
          <a:p>
            <a:pPr marL="800100" lvl="1" indent="-342900">
              <a:defRPr/>
            </a:pPr>
            <a:r>
              <a:rPr lang="en-US" altLang="en-US" b="0" kern="0"/>
              <a:t>removes the sensitivity to the dispersion / variance of both the predictor and response, by normalizing by the product of the standard deviation of each. </a:t>
            </a:r>
          </a:p>
        </p:txBody>
      </p:sp>
    </p:spTree>
    <p:extLst>
      <p:ext uri="{BB962C8B-B14F-4D97-AF65-F5344CB8AC3E}">
        <p14:creationId xmlns:p14="http://schemas.microsoft.com/office/powerpoint/2010/main" val="1124382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 #7 – Partial Correlation Coefficient</a:t>
                </a:r>
              </a:p>
              <a:p>
                <a:pPr marL="57150" indent="0">
                  <a:buNone/>
                  <a:defRPr/>
                </a:pPr>
                <a:r>
                  <a:rPr lang="en-US" altLang="en-US" b="0" kern="0"/>
                  <a:t>This is a linear correlation coefficient that controls for the effects all the remaining variables</a:t>
                </a:r>
              </a:p>
              <a:p>
                <a:pPr marL="400050" indent="-342900">
                  <a:defRPr/>
                </a:pPr>
                <a14:m>
                  <m:oMath xmlns:m="http://schemas.openxmlformats.org/officeDocument/2006/math">
                    <m:sSub>
                      <m:sSubPr>
                        <m:ctrlPr>
                          <a:rPr lang="en-US" altLang="en-US" b="0" i="1" kern="0" smtClean="0">
                            <a:latin typeface="Cambria Math" panose="02040503050406030204" pitchFamily="18" charset="0"/>
                          </a:rPr>
                        </m:ctrlPr>
                      </m:sSubPr>
                      <m:e>
                        <m:r>
                          <a:rPr lang="en-US" altLang="en-US" b="0" i="1" kern="0" smtClean="0">
                            <a:latin typeface="Cambria Math" panose="02040503050406030204" pitchFamily="18" charset="0"/>
                            <a:ea typeface="Cambria Math" panose="02040503050406030204" pitchFamily="18" charset="0"/>
                          </a:rPr>
                          <m:t>𝜌</m:t>
                        </m:r>
                      </m:e>
                      <m:sub>
                        <m:r>
                          <a:rPr lang="en-US" altLang="en-US" b="0" i="1" kern="0" smtClean="0">
                            <a:latin typeface="Cambria Math" panose="02040503050406030204" pitchFamily="18" charset="0"/>
                          </a:rPr>
                          <m:t>𝑋𝑌</m:t>
                        </m:r>
                        <m:r>
                          <a:rPr lang="en-US" altLang="en-US" b="0" i="1" kern="0" smtClean="0">
                            <a:latin typeface="Cambria Math" panose="02040503050406030204" pitchFamily="18" charset="0"/>
                          </a:rPr>
                          <m:t>.</m:t>
                        </m:r>
                        <m:r>
                          <a:rPr lang="en-US" altLang="en-US" b="0" i="1" kern="0" smtClean="0">
                            <a:latin typeface="Cambria Math" panose="02040503050406030204" pitchFamily="18" charset="0"/>
                          </a:rPr>
                          <m:t>𝑍</m:t>
                        </m:r>
                      </m:sub>
                    </m:sSub>
                  </m:oMath>
                </a14:m>
                <a:r>
                  <a:rPr lang="en-US" altLang="en-US" b="0" kern="0"/>
                  <a:t>  and  is the partial correlation between </a:t>
                </a:r>
                <a14:m>
                  <m:oMath xmlns:m="http://schemas.openxmlformats.org/officeDocument/2006/math">
                    <m:r>
                      <a:rPr lang="en-US" altLang="en-US" b="0" i="1" kern="0" smtClean="0">
                        <a:latin typeface="Cambria Math" panose="02040503050406030204" pitchFamily="18" charset="0"/>
                      </a:rPr>
                      <m:t>𝑋</m:t>
                    </m:r>
                  </m:oMath>
                </a14:m>
                <a:r>
                  <a:rPr lang="en-US" altLang="en-US" b="0" kern="0"/>
                  <a:t> and </a:t>
                </a:r>
                <a14:m>
                  <m:oMath xmlns:m="http://schemas.openxmlformats.org/officeDocument/2006/math">
                    <m:r>
                      <a:rPr lang="en-US" altLang="en-US" b="0" i="1" kern="0" smtClean="0">
                        <a:latin typeface="Cambria Math" panose="02040503050406030204" pitchFamily="18" charset="0"/>
                      </a:rPr>
                      <m:t>𝑌</m:t>
                    </m:r>
                    <m:r>
                      <a:rPr lang="en-US" altLang="en-US" b="0" i="1" kern="0" smtClean="0">
                        <a:latin typeface="Cambria Math" panose="02040503050406030204" pitchFamily="18" charset="0"/>
                      </a:rPr>
                      <m:t> </m:t>
                    </m:r>
                  </m:oMath>
                </a14:m>
                <a:r>
                  <a:rPr lang="en-US" altLang="en-US" b="0" kern="0"/>
                  <a:t>after controlling for </a:t>
                </a:r>
                <a14:m>
                  <m:oMath xmlns:m="http://schemas.openxmlformats.org/officeDocument/2006/math">
                    <m:r>
                      <a:rPr lang="en-US" altLang="en-US" b="0" i="1" kern="0" smtClean="0">
                        <a:latin typeface="Cambria Math" panose="02040503050406030204" pitchFamily="18" charset="0"/>
                      </a:rPr>
                      <m:t>𝑍</m:t>
                    </m:r>
                  </m:oMath>
                </a14:m>
                <a:r>
                  <a:rPr lang="en-US" altLang="en-US" b="0" kern="0"/>
                  <a:t>.</a:t>
                </a:r>
              </a:p>
              <a:p>
                <a:pPr marL="514350" indent="-457200">
                  <a:buFont typeface="+mj-lt"/>
                  <a:buAutoNum type="arabicPeriod"/>
                  <a:defRPr/>
                </a:pPr>
                <a:r>
                  <a:rPr lang="en-US" altLang="en-US" b="0" kern="0"/>
                  <a:t>perform linear, least-squares regression to predict </a:t>
                </a:r>
                <a14:m>
                  <m:oMath xmlns:m="http://schemas.openxmlformats.org/officeDocument/2006/math">
                    <m:r>
                      <a:rPr lang="en-US" altLang="en-US" b="0" i="1" kern="0">
                        <a:latin typeface="Cambria Math" panose="02040503050406030204" pitchFamily="18" charset="0"/>
                      </a:rPr>
                      <m:t>𝑋</m:t>
                    </m:r>
                  </m:oMath>
                </a14:m>
                <a:r>
                  <a:rPr lang="en-US" altLang="en-US" b="0" kern="0"/>
                  <a:t> from </a:t>
                </a:r>
                <a14:m>
                  <m:oMath xmlns:m="http://schemas.openxmlformats.org/officeDocument/2006/math">
                    <m:sSub>
                      <m:sSubPr>
                        <m:ctrlPr>
                          <a:rPr lang="en-US" altLang="en-US" b="0" i="1" kern="0" smtClean="0">
                            <a:latin typeface="Cambria Math" panose="02040503050406030204" pitchFamily="18" charset="0"/>
                          </a:rPr>
                        </m:ctrlPr>
                      </m:sSubPr>
                      <m:e>
                        <m:r>
                          <a:rPr lang="en-US" altLang="en-US" b="0" i="1" kern="0" smtClean="0">
                            <a:latin typeface="Cambria Math" panose="02040503050406030204" pitchFamily="18" charset="0"/>
                          </a:rPr>
                          <m:t>𝑍</m:t>
                        </m:r>
                      </m:e>
                      <m:sub>
                        <m:r>
                          <a:rPr lang="en-US" altLang="en-US" b="0" i="1" kern="0" smtClean="0">
                            <a:latin typeface="Cambria Math" panose="02040503050406030204" pitchFamily="18" charset="0"/>
                          </a:rPr>
                          <m:t>1,…,</m:t>
                        </m:r>
                        <m:r>
                          <a:rPr lang="en-US" altLang="en-US" b="0" i="1" kern="0" smtClean="0">
                            <a:latin typeface="Cambria Math" panose="02040503050406030204" pitchFamily="18" charset="0"/>
                          </a:rPr>
                          <m:t>𝑚</m:t>
                        </m:r>
                        <m:r>
                          <a:rPr lang="en-US" altLang="en-US" b="0" i="1" kern="0" smtClean="0">
                            <a:latin typeface="Cambria Math" panose="02040503050406030204" pitchFamily="18" charset="0"/>
                          </a:rPr>
                          <m:t>−2</m:t>
                        </m:r>
                      </m:sub>
                    </m:sSub>
                  </m:oMath>
                </a14:m>
                <a:r>
                  <a:rPr lang="en-US" altLang="en-US" b="0" kern="0"/>
                  <a:t>. </a:t>
                </a:r>
              </a:p>
              <a:p>
                <a:pPr marL="514350" indent="-457200">
                  <a:buFont typeface="+mj-lt"/>
                  <a:buAutoNum type="arabicPeriod"/>
                  <a:defRPr/>
                </a:pPr>
                <a:r>
                  <a:rPr lang="en-US" altLang="en-US" b="0" kern="0"/>
                  <a:t>calculate the residuals in Step #1, </a:t>
                </a:r>
                <a14:m>
                  <m:oMath xmlns:m="http://schemas.openxmlformats.org/officeDocument/2006/math">
                    <m:r>
                      <a:rPr lang="en-US" altLang="en-US" b="0" i="1" kern="0">
                        <a:latin typeface="Cambria Math" panose="02040503050406030204" pitchFamily="18" charset="0"/>
                      </a:rPr>
                      <m:t>𝑋</m:t>
                    </m:r>
                    <m:r>
                      <a:rPr lang="en-US" altLang="en-US" b="0" i="1" kern="0">
                        <a:latin typeface="Cambria Math" panose="02040503050406030204" pitchFamily="18" charset="0"/>
                      </a:rPr>
                      <m:t> −</m:t>
                    </m:r>
                    <m:sSup>
                      <m:sSupPr>
                        <m:ctrlPr>
                          <a:rPr lang="en-US" altLang="en-US" b="0" i="1" kern="0" smtClean="0">
                            <a:latin typeface="Cambria Math" panose="02040503050406030204" pitchFamily="18" charset="0"/>
                          </a:rPr>
                        </m:ctrlPr>
                      </m:sSupPr>
                      <m:e>
                        <m:r>
                          <a:rPr lang="en-US" altLang="en-US" b="0" i="1" kern="0" smtClean="0">
                            <a:latin typeface="Cambria Math" panose="02040503050406030204" pitchFamily="18" charset="0"/>
                          </a:rPr>
                          <m:t>𝑋</m:t>
                        </m:r>
                      </m:e>
                      <m:sup>
                        <m:r>
                          <a:rPr lang="en-US" altLang="en-US" b="0" i="1" kern="0" smtClean="0">
                            <a:latin typeface="Cambria Math" panose="02040503050406030204" pitchFamily="18" charset="0"/>
                          </a:rPr>
                          <m:t>∗</m:t>
                        </m:r>
                      </m:sup>
                    </m:sSup>
                  </m:oMath>
                </a14:m>
                <a:endParaRPr lang="en-US" altLang="en-US" b="0" kern="0"/>
              </a:p>
              <a:p>
                <a:pPr marL="514350" indent="-457200">
                  <a:buFont typeface="+mj-lt"/>
                  <a:buAutoNum type="arabicPeriod"/>
                  <a:defRPr/>
                </a:pPr>
                <a:r>
                  <a:rPr lang="en-US" altLang="en-US" b="0" kern="0"/>
                  <a:t>perform linear, least-squares regression to predict </a:t>
                </a:r>
                <a14:m>
                  <m:oMath xmlns:m="http://schemas.openxmlformats.org/officeDocument/2006/math">
                    <m:r>
                      <a:rPr lang="en-US" altLang="en-US" b="0" i="1" kern="0" smtClean="0">
                        <a:latin typeface="Cambria Math" panose="02040503050406030204" pitchFamily="18" charset="0"/>
                      </a:rPr>
                      <m:t>𝑌</m:t>
                    </m:r>
                  </m:oMath>
                </a14:m>
                <a:r>
                  <a:rPr lang="en-US" altLang="en-US" b="0" kern="0"/>
                  <a:t> from </a:t>
                </a:r>
                <a14:m>
                  <m:oMath xmlns:m="http://schemas.openxmlformats.org/officeDocument/2006/math">
                    <m:sSub>
                      <m:sSubPr>
                        <m:ctrlPr>
                          <a:rPr lang="en-US" altLang="en-US" b="0" i="1" kern="0">
                            <a:latin typeface="Cambria Math" panose="02040503050406030204" pitchFamily="18" charset="0"/>
                          </a:rPr>
                        </m:ctrlPr>
                      </m:sSubPr>
                      <m:e>
                        <m:r>
                          <a:rPr lang="en-US" altLang="en-US" b="0" i="1" kern="0">
                            <a:latin typeface="Cambria Math" panose="02040503050406030204" pitchFamily="18" charset="0"/>
                          </a:rPr>
                          <m:t>𝑍</m:t>
                        </m:r>
                      </m:e>
                      <m:sub>
                        <m:r>
                          <a:rPr lang="en-US" altLang="en-US" b="0" i="1" kern="0">
                            <a:latin typeface="Cambria Math" panose="02040503050406030204" pitchFamily="18" charset="0"/>
                          </a:rPr>
                          <m:t>1,…,</m:t>
                        </m:r>
                        <m:r>
                          <a:rPr lang="en-US" altLang="en-US" b="0" i="1" kern="0">
                            <a:latin typeface="Cambria Math" panose="02040503050406030204" pitchFamily="18" charset="0"/>
                          </a:rPr>
                          <m:t>𝑚</m:t>
                        </m:r>
                        <m:r>
                          <a:rPr lang="en-US" altLang="en-US" b="0" i="1" kern="0">
                            <a:latin typeface="Cambria Math" panose="02040503050406030204" pitchFamily="18" charset="0"/>
                          </a:rPr>
                          <m:t>−2</m:t>
                        </m:r>
                      </m:sub>
                    </m:sSub>
                  </m:oMath>
                </a14:m>
                <a:r>
                  <a:rPr lang="en-US" altLang="en-US" b="0" kern="0"/>
                  <a:t>. </a:t>
                </a:r>
              </a:p>
              <a:p>
                <a:pPr marL="514350" indent="-457200">
                  <a:buFont typeface="+mj-lt"/>
                  <a:buAutoNum type="arabicPeriod"/>
                  <a:defRPr/>
                </a:pPr>
                <a:r>
                  <a:rPr lang="en-US" altLang="en-US" b="0" kern="0"/>
                  <a:t>calculate the residuals in Step #1,</a:t>
                </a:r>
                <a14:m>
                  <m:oMath xmlns:m="http://schemas.openxmlformats.org/officeDocument/2006/math">
                    <m:r>
                      <a:rPr lang="en-US" altLang="en-US" b="0" i="1" kern="0">
                        <a:latin typeface="Cambria Math" panose="02040503050406030204" pitchFamily="18" charset="0"/>
                      </a:rPr>
                      <m:t> </m:t>
                    </m:r>
                    <m:r>
                      <a:rPr lang="en-US" altLang="en-US" b="0" i="1" kern="0" smtClean="0">
                        <a:latin typeface="Cambria Math" panose="02040503050406030204" pitchFamily="18" charset="0"/>
                      </a:rPr>
                      <m:t>𝑌</m:t>
                    </m:r>
                    <m:r>
                      <a:rPr lang="en-US" altLang="en-US" b="0" i="1" kern="0">
                        <a:latin typeface="Cambria Math" panose="02040503050406030204" pitchFamily="18" charset="0"/>
                      </a:rPr>
                      <m:t>−</m:t>
                    </m:r>
                    <m:sSup>
                      <m:sSupPr>
                        <m:ctrlPr>
                          <a:rPr lang="en-US" altLang="en-US" b="0" i="1" kern="0">
                            <a:latin typeface="Cambria Math" panose="02040503050406030204" pitchFamily="18" charset="0"/>
                          </a:rPr>
                        </m:ctrlPr>
                      </m:sSupPr>
                      <m:e>
                        <m:r>
                          <a:rPr lang="en-US" altLang="en-US" b="0" i="1" kern="0" smtClean="0">
                            <a:latin typeface="Cambria Math" panose="02040503050406030204" pitchFamily="18" charset="0"/>
                          </a:rPr>
                          <m:t>𝑌</m:t>
                        </m:r>
                      </m:e>
                      <m:sup>
                        <m:r>
                          <a:rPr lang="en-US" altLang="en-US" b="0" i="1" kern="0">
                            <a:latin typeface="Cambria Math" panose="02040503050406030204" pitchFamily="18" charset="0"/>
                          </a:rPr>
                          <m:t>∗</m:t>
                        </m:r>
                      </m:sup>
                    </m:sSup>
                  </m:oMath>
                </a14:m>
                <a:endParaRPr lang="en-US" altLang="en-US" b="0" kern="0"/>
              </a:p>
              <a:p>
                <a:pPr marL="514350" indent="-457200">
                  <a:buFont typeface="+mj-lt"/>
                  <a:buAutoNum type="arabicPeriod"/>
                  <a:defRPr/>
                </a:pPr>
                <a:r>
                  <a:rPr lang="en-US" altLang="en-US" b="0" kern="0"/>
                  <a:t>calculate the correlation coefficient, </a:t>
                </a:r>
                <a14:m>
                  <m:oMath xmlns:m="http://schemas.openxmlformats.org/officeDocument/2006/math">
                    <m:sSub>
                      <m:sSubPr>
                        <m:ctrlPr>
                          <a:rPr lang="en-US" altLang="en-US" b="0" i="1" kern="0">
                            <a:latin typeface="Cambria Math" panose="02040503050406030204" pitchFamily="18" charset="0"/>
                          </a:rPr>
                        </m:ctrlPr>
                      </m:sSubPr>
                      <m:e>
                        <m:r>
                          <a:rPr lang="en-US" altLang="en-US" b="0" i="1" kern="0">
                            <a:latin typeface="Cambria Math" panose="02040503050406030204" pitchFamily="18" charset="0"/>
                            <a:ea typeface="Cambria Math" panose="02040503050406030204" pitchFamily="18" charset="0"/>
                          </a:rPr>
                          <m:t>𝜌</m:t>
                        </m:r>
                      </m:e>
                      <m:sub>
                        <m:r>
                          <a:rPr lang="en-US" altLang="en-US" b="0" i="1" kern="0">
                            <a:latin typeface="Cambria Math" panose="02040503050406030204" pitchFamily="18" charset="0"/>
                          </a:rPr>
                          <m:t>𝑋𝑌</m:t>
                        </m:r>
                        <m:r>
                          <a:rPr lang="en-US" altLang="en-US" b="0" i="1" kern="0">
                            <a:latin typeface="Cambria Math" panose="02040503050406030204" pitchFamily="18" charset="0"/>
                          </a:rPr>
                          <m:t>.</m:t>
                        </m:r>
                        <m:r>
                          <a:rPr lang="en-US" altLang="en-US" b="0" i="1" kern="0">
                            <a:latin typeface="Cambria Math" panose="02040503050406030204" pitchFamily="18" charset="0"/>
                          </a:rPr>
                          <m:t>𝑍</m:t>
                        </m:r>
                      </m:sub>
                    </m:sSub>
                    <m:r>
                      <a:rPr lang="en-US" altLang="en-US" b="0" i="1" kern="0" smtClean="0">
                        <a:latin typeface="Cambria Math" panose="02040503050406030204" pitchFamily="18" charset="0"/>
                      </a:rPr>
                      <m:t>=</m:t>
                    </m:r>
                    <m:sSub>
                      <m:sSubPr>
                        <m:ctrlPr>
                          <a:rPr lang="en-US" altLang="en-US" b="0" i="1" kern="0">
                            <a:latin typeface="Cambria Math" panose="02040503050406030204" pitchFamily="18" charset="0"/>
                          </a:rPr>
                        </m:ctrlPr>
                      </m:sSubPr>
                      <m:e>
                        <m:r>
                          <a:rPr lang="en-US" altLang="en-US" b="0" i="1" kern="0">
                            <a:latin typeface="Cambria Math" panose="02040503050406030204" pitchFamily="18" charset="0"/>
                            <a:ea typeface="Cambria Math" panose="02040503050406030204" pitchFamily="18" charset="0"/>
                          </a:rPr>
                          <m:t>𝜌</m:t>
                        </m:r>
                      </m:e>
                      <m:sub>
                        <m:r>
                          <a:rPr lang="en-US" altLang="en-US" b="0" i="1" kern="0">
                            <a:latin typeface="Cambria Math" panose="02040503050406030204" pitchFamily="18" charset="0"/>
                          </a:rPr>
                          <m:t>𝑋</m:t>
                        </m:r>
                        <m:r>
                          <a:rPr lang="en-US" altLang="en-US" b="0" i="1" kern="0">
                            <a:latin typeface="Cambria Math" panose="02040503050406030204" pitchFamily="18" charset="0"/>
                          </a:rPr>
                          <m:t> −</m:t>
                        </m:r>
                        <m:sSup>
                          <m:sSupPr>
                            <m:ctrlPr>
                              <a:rPr lang="en-US" altLang="en-US" b="0" i="1" kern="0">
                                <a:latin typeface="Cambria Math" panose="02040503050406030204" pitchFamily="18" charset="0"/>
                              </a:rPr>
                            </m:ctrlPr>
                          </m:sSupPr>
                          <m:e>
                            <m:r>
                              <a:rPr lang="en-US" altLang="en-US" b="0" i="1" kern="0">
                                <a:latin typeface="Cambria Math" panose="02040503050406030204" pitchFamily="18" charset="0"/>
                              </a:rPr>
                              <m:t>𝑋</m:t>
                            </m:r>
                          </m:e>
                          <m:sup>
                            <m:r>
                              <a:rPr lang="en-US" altLang="en-US" b="0" i="1" kern="0">
                                <a:latin typeface="Cambria Math" panose="02040503050406030204" pitchFamily="18" charset="0"/>
                              </a:rPr>
                              <m:t>∗</m:t>
                            </m:r>
                          </m:sup>
                        </m:sSup>
                        <m:r>
                          <a:rPr lang="en-US" altLang="en-US" b="0" i="1" kern="0" smtClean="0">
                            <a:latin typeface="Cambria Math" panose="02040503050406030204" pitchFamily="18" charset="0"/>
                          </a:rPr>
                          <m:t>,</m:t>
                        </m:r>
                        <m:r>
                          <a:rPr lang="en-US" altLang="en-US" b="0" i="1" kern="0" smtClean="0">
                            <a:latin typeface="Cambria Math" panose="02040503050406030204" pitchFamily="18" charset="0"/>
                          </a:rPr>
                          <m:t>𝑌</m:t>
                        </m:r>
                        <m:r>
                          <a:rPr lang="en-US" altLang="en-US" b="0" i="1" kern="0">
                            <a:latin typeface="Cambria Math" panose="02040503050406030204" pitchFamily="18" charset="0"/>
                          </a:rPr>
                          <m:t> −</m:t>
                        </m:r>
                        <m:sSup>
                          <m:sSupPr>
                            <m:ctrlPr>
                              <a:rPr lang="en-US" altLang="en-US" b="0" i="1" kern="0">
                                <a:latin typeface="Cambria Math" panose="02040503050406030204" pitchFamily="18" charset="0"/>
                              </a:rPr>
                            </m:ctrlPr>
                          </m:sSupPr>
                          <m:e>
                            <m:r>
                              <a:rPr lang="en-US" altLang="en-US" b="0" i="1" kern="0" smtClean="0">
                                <a:latin typeface="Cambria Math" panose="02040503050406030204" pitchFamily="18" charset="0"/>
                              </a:rPr>
                              <m:t>𝑌</m:t>
                            </m:r>
                          </m:e>
                          <m:sup>
                            <m:r>
                              <a:rPr lang="en-US" altLang="en-US" b="0" i="1" kern="0">
                                <a:latin typeface="Cambria Math" panose="02040503050406030204" pitchFamily="18" charset="0"/>
                              </a:rPr>
                              <m:t>∗</m:t>
                            </m:r>
                          </m:sup>
                        </m:sSup>
                      </m:sub>
                    </m:sSub>
                  </m:oMath>
                </a14:m>
                <a:endParaRPr lang="en-US" altLang="en-US" b="0" kern="0"/>
              </a:p>
            </p:txBody>
          </p:sp>
        </mc:Choice>
        <mc:Fallback xmlns="">
          <p:sp>
            <p:nvSpPr>
              <p:cNvPr id="6" name="Rectangle 3">
                <a:extLst>
                  <a:ext uri="{FF2B5EF4-FFF2-40B4-BE49-F238E27FC236}">
                    <a16:creationId xmlns:a16="http://schemas.microsoft.com/office/drawing/2014/main" id="{93650989-B5BB-44D5-A666-8D3E82C4D86D}"/>
                  </a:ext>
                </a:extLst>
              </p:cNvPr>
              <p:cNvSpPr txBox="1">
                <a:spLocks noRot="1" noChangeAspect="1" noMove="1" noResize="1" noEditPoints="1" noAdjustHandles="1" noChangeArrowheads="1" noChangeShapeType="1" noTextEdit="1"/>
              </p:cNvSpPr>
              <p:nvPr/>
            </p:nvSpPr>
            <p:spPr bwMode="auto">
              <a:xfrm>
                <a:off x="457200" y="1371600"/>
                <a:ext cx="8686800" cy="4114800"/>
              </a:xfrm>
              <a:prstGeom prst="rect">
                <a:avLst/>
              </a:prstGeom>
              <a:blipFill>
                <a:blip r:embed="rId3"/>
                <a:stretch>
                  <a:fillRect l="-491" t="-1926" b="-211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2071951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 #7 – Partial Correlation Coefficient</a:t>
                </a:r>
              </a:p>
              <a:p>
                <a:pPr marL="57150" indent="0">
                  <a:buNone/>
                  <a:defRPr/>
                </a:pPr>
                <a:r>
                  <a:rPr lang="en-US" altLang="en-US" b="0" kern="0"/>
                  <a:t>The partial correlation, provides a measure of the linear relationship between </a:t>
                </a:r>
                <a14:m>
                  <m:oMath xmlns:m="http://schemas.openxmlformats.org/officeDocument/2006/math">
                    <m:r>
                      <a:rPr lang="en-US" altLang="en-US" b="0" i="1" kern="0">
                        <a:latin typeface="Cambria Math" panose="02040503050406030204" pitchFamily="18" charset="0"/>
                      </a:rPr>
                      <m:t>𝑋</m:t>
                    </m:r>
                  </m:oMath>
                </a14:m>
                <a:r>
                  <a:rPr lang="en-US" altLang="en-US" b="0" kern="0"/>
                  <a:t> and </a:t>
                </a:r>
                <a14:m>
                  <m:oMath xmlns:m="http://schemas.openxmlformats.org/officeDocument/2006/math">
                    <m:r>
                      <a:rPr lang="en-US" altLang="en-US" b="0" i="1" kern="0" smtClean="0">
                        <a:latin typeface="Cambria Math" panose="02040503050406030204" pitchFamily="18" charset="0"/>
                      </a:rPr>
                      <m:t>𝑌</m:t>
                    </m:r>
                  </m:oMath>
                </a14:m>
                <a:r>
                  <a:rPr lang="en-US" altLang="en-US" b="0" kern="0"/>
                  <a:t> while controlling for the effect of </a:t>
                </a:r>
                <a14:m>
                  <m:oMath xmlns:m="http://schemas.openxmlformats.org/officeDocument/2006/math">
                    <m:r>
                      <a:rPr lang="en-US" altLang="en-US" b="0" i="1" kern="0" smtClean="0">
                        <a:latin typeface="Cambria Math" panose="02040503050406030204" pitchFamily="18" charset="0"/>
                      </a:rPr>
                      <m:t>𝑍</m:t>
                    </m:r>
                  </m:oMath>
                </a14:m>
                <a:r>
                  <a:rPr lang="en-US" altLang="en-US" b="0" kern="0"/>
                  <a:t> other features on both, </a:t>
                </a:r>
                <a14:m>
                  <m:oMath xmlns:m="http://schemas.openxmlformats.org/officeDocument/2006/math">
                    <m:r>
                      <a:rPr lang="en-US" altLang="en-US" b="0" i="1" kern="0">
                        <a:latin typeface="Cambria Math" panose="02040503050406030204" pitchFamily="18" charset="0"/>
                      </a:rPr>
                      <m:t>𝑋</m:t>
                    </m:r>
                    <m:r>
                      <a:rPr lang="en-US" altLang="en-US" b="0" i="1" kern="0" smtClean="0">
                        <a:latin typeface="Cambria Math" panose="02040503050406030204" pitchFamily="18" charset="0"/>
                      </a:rPr>
                      <m:t> </m:t>
                    </m:r>
                    <m:r>
                      <a:rPr lang="en-US" altLang="en-US" b="0" i="1" kern="0">
                        <a:latin typeface="Cambria Math" panose="02040503050406030204" pitchFamily="18" charset="0"/>
                      </a:rPr>
                      <m:t> </m:t>
                    </m:r>
                  </m:oMath>
                </a14:m>
                <a:r>
                  <a:rPr lang="en-US" altLang="en-US" b="0" kern="0"/>
                  <a:t>and </a:t>
                </a:r>
                <a14:m>
                  <m:oMath xmlns:m="http://schemas.openxmlformats.org/officeDocument/2006/math">
                    <m:r>
                      <a:rPr lang="en-US" altLang="en-US" b="0" i="1" kern="0" smtClean="0">
                        <a:latin typeface="Cambria Math" panose="02040503050406030204" pitchFamily="18" charset="0"/>
                      </a:rPr>
                      <m:t>𝑌</m:t>
                    </m:r>
                  </m:oMath>
                </a14:m>
                <a:endParaRPr lang="en-US" altLang="en-US" b="0" kern="0"/>
              </a:p>
              <a:p>
                <a:pPr marL="57150" indent="0">
                  <a:buNone/>
                  <a:defRPr/>
                </a:pPr>
                <a:r>
                  <a:rPr lang="en-US" altLang="en-US" b="0" kern="0"/>
                  <a:t>To use this method we must assume:</a:t>
                </a:r>
              </a:p>
              <a:p>
                <a:pPr marL="400050" indent="-342900">
                  <a:defRPr/>
                </a:pPr>
                <a:r>
                  <a:rPr lang="en-US" altLang="en-US" sz="2000" b="0" kern="0"/>
                  <a:t>two variables to compare, </a:t>
                </a:r>
                <a14:m>
                  <m:oMath xmlns:m="http://schemas.openxmlformats.org/officeDocument/2006/math">
                    <m:r>
                      <a:rPr lang="en-US" altLang="en-US" sz="2000" b="0" i="1" kern="0">
                        <a:latin typeface="Cambria Math" panose="02040503050406030204" pitchFamily="18" charset="0"/>
                      </a:rPr>
                      <m:t>𝑋</m:t>
                    </m:r>
                  </m:oMath>
                </a14:m>
                <a:r>
                  <a:rPr lang="en-US" altLang="en-US" sz="2000" b="0" kern="0"/>
                  <a:t> and </a:t>
                </a:r>
                <a14:m>
                  <m:oMath xmlns:m="http://schemas.openxmlformats.org/officeDocument/2006/math">
                    <m:r>
                      <a:rPr lang="en-US" altLang="en-US" sz="2000" b="0" i="1" kern="0" smtClean="0">
                        <a:latin typeface="Cambria Math" panose="02040503050406030204" pitchFamily="18" charset="0"/>
                      </a:rPr>
                      <m:t>𝑌</m:t>
                    </m:r>
                  </m:oMath>
                </a14:m>
                <a:endParaRPr lang="en-US" altLang="en-US" sz="2000" b="0" kern="0"/>
              </a:p>
              <a:p>
                <a:pPr marL="400050" indent="-342900">
                  <a:defRPr/>
                </a:pPr>
                <a:r>
                  <a:rPr lang="en-US" altLang="en-US" sz="2000" b="0" kern="0"/>
                  <a:t>other variables to control, </a:t>
                </a:r>
                <a14:m>
                  <m:oMath xmlns:m="http://schemas.openxmlformats.org/officeDocument/2006/math">
                    <m:sSub>
                      <m:sSubPr>
                        <m:ctrlPr>
                          <a:rPr lang="en-US" altLang="en-US" sz="2000" b="0" i="1" kern="0">
                            <a:latin typeface="Cambria Math" panose="02040503050406030204" pitchFamily="18" charset="0"/>
                          </a:rPr>
                        </m:ctrlPr>
                      </m:sSubPr>
                      <m:e>
                        <m:r>
                          <a:rPr lang="en-US" altLang="en-US" sz="2000" b="0" i="1" kern="0">
                            <a:latin typeface="Cambria Math" panose="02040503050406030204" pitchFamily="18" charset="0"/>
                          </a:rPr>
                          <m:t>𝑍</m:t>
                        </m:r>
                      </m:e>
                      <m:sub>
                        <m:r>
                          <a:rPr lang="en-US" altLang="en-US" sz="2000" b="0" i="1" kern="0">
                            <a:latin typeface="Cambria Math" panose="02040503050406030204" pitchFamily="18" charset="0"/>
                          </a:rPr>
                          <m:t>1,…,</m:t>
                        </m:r>
                        <m:r>
                          <a:rPr lang="en-US" altLang="en-US" sz="2000" b="0" i="1" kern="0">
                            <a:latin typeface="Cambria Math" panose="02040503050406030204" pitchFamily="18" charset="0"/>
                          </a:rPr>
                          <m:t>𝑚</m:t>
                        </m:r>
                        <m:r>
                          <a:rPr lang="en-US" altLang="en-US" sz="2000" b="0" i="1" kern="0">
                            <a:latin typeface="Cambria Math" panose="02040503050406030204" pitchFamily="18" charset="0"/>
                          </a:rPr>
                          <m:t>−2</m:t>
                        </m:r>
                      </m:sub>
                    </m:sSub>
                  </m:oMath>
                </a14:m>
                <a:r>
                  <a:rPr lang="en-US" altLang="en-US" sz="2000" b="0" kern="0"/>
                  <a:t>. </a:t>
                </a:r>
              </a:p>
              <a:p>
                <a:pPr marL="400050" indent="-342900">
                  <a:defRPr/>
                </a:pPr>
                <a:r>
                  <a:rPr lang="en-US" altLang="en-US" sz="2000" b="0" kern="0"/>
                  <a:t>linear relationships between all variables</a:t>
                </a:r>
              </a:p>
              <a:p>
                <a:pPr marL="400050" indent="-342900">
                  <a:defRPr/>
                </a:pPr>
                <a:r>
                  <a:rPr lang="en-US" altLang="en-US" sz="2000" b="0" kern="0"/>
                  <a:t>no significant outliers</a:t>
                </a:r>
              </a:p>
              <a:p>
                <a:pPr marL="400050" indent="-342900">
                  <a:defRPr/>
                </a:pPr>
                <a:r>
                  <a:rPr lang="en-US" altLang="en-US" sz="2000" b="0" kern="0"/>
                  <a:t>approximately bivariate normality between the variables</a:t>
                </a:r>
              </a:p>
              <a:p>
                <a:pPr marL="57150" indent="0">
                  <a:buNone/>
                  <a:defRPr/>
                </a:pPr>
                <a:r>
                  <a:rPr lang="en-US" altLang="en-US" b="0" kern="0"/>
                  <a:t>We are in pretty good shape, but we have some departures from bivariate normality. </a:t>
                </a:r>
              </a:p>
              <a:p>
                <a:pPr marL="400050" indent="-342900">
                  <a:defRPr/>
                </a:pPr>
                <a:r>
                  <a:rPr lang="en-US" altLang="en-US" b="0" kern="0"/>
                  <a:t>We apply a Gaussian transform in the demonstration</a:t>
                </a:r>
              </a:p>
            </p:txBody>
          </p:sp>
        </mc:Choice>
        <mc:Fallback xmlns="">
          <p:sp>
            <p:nvSpPr>
              <p:cNvPr id="6" name="Rectangle 3">
                <a:extLst>
                  <a:ext uri="{FF2B5EF4-FFF2-40B4-BE49-F238E27FC236}">
                    <a16:creationId xmlns:a16="http://schemas.microsoft.com/office/drawing/2014/main" id="{93650989-B5BB-44D5-A666-8D3E82C4D86D}"/>
                  </a:ext>
                </a:extLst>
              </p:cNvPr>
              <p:cNvSpPr txBox="1">
                <a:spLocks noRot="1" noChangeAspect="1" noMove="1" noResize="1" noEditPoints="1" noAdjustHandles="1" noChangeArrowheads="1" noChangeShapeType="1" noTextEdit="1"/>
              </p:cNvSpPr>
              <p:nvPr/>
            </p:nvSpPr>
            <p:spPr bwMode="auto">
              <a:xfrm>
                <a:off x="457200" y="1371600"/>
                <a:ext cx="8686800" cy="4114800"/>
              </a:xfrm>
              <a:prstGeom prst="rect">
                <a:avLst/>
              </a:prstGeom>
              <a:blipFill>
                <a:blip r:embed="rId3"/>
                <a:stretch>
                  <a:fillRect l="-491" t="-1926" r="-632" b="-251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0099091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Methods #4 - #7 – Results</a:t>
            </a:r>
          </a:p>
          <a:p>
            <a:pPr marL="57150" indent="0">
              <a:buNone/>
              <a:defRPr/>
            </a:pPr>
            <a:r>
              <a:rPr lang="en-US" altLang="en-US" b="0" kern="0"/>
              <a:t>Are we converging on porosity, permeability and vitrinite reflectance as the most important variables with respect to linear relationships with the production?</a:t>
            </a:r>
          </a:p>
          <a:p>
            <a:pPr marL="400050" indent="-342900">
              <a:defRPr/>
            </a:pPr>
            <a:r>
              <a:rPr lang="en-US" altLang="en-US" b="0" kern="0"/>
              <a:t>What about brittleness?</a:t>
            </a:r>
          </a:p>
        </p:txBody>
      </p:sp>
      <p:pic>
        <p:nvPicPr>
          <p:cNvPr id="2" name="Picture 1">
            <a:extLst>
              <a:ext uri="{FF2B5EF4-FFF2-40B4-BE49-F238E27FC236}">
                <a16:creationId xmlns:a16="http://schemas.microsoft.com/office/drawing/2014/main" id="{8BBB2210-16D4-4312-9163-5D2912328162}"/>
              </a:ext>
            </a:extLst>
          </p:cNvPr>
          <p:cNvPicPr>
            <a:picLocks noChangeAspect="1"/>
          </p:cNvPicPr>
          <p:nvPr/>
        </p:nvPicPr>
        <p:blipFill>
          <a:blip r:embed="rId3"/>
          <a:stretch>
            <a:fillRect/>
          </a:stretch>
        </p:blipFill>
        <p:spPr>
          <a:xfrm>
            <a:off x="0" y="3429000"/>
            <a:ext cx="9144000" cy="3217333"/>
          </a:xfrm>
          <a:prstGeom prst="rect">
            <a:avLst/>
          </a:prstGeom>
        </p:spPr>
      </p:pic>
    </p:spTree>
    <p:extLst>
      <p:ext uri="{BB962C8B-B14F-4D97-AF65-F5344CB8AC3E}">
        <p14:creationId xmlns:p14="http://schemas.microsoft.com/office/powerpoint/2010/main" val="3422776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 # 9 – Model-based Ranking – B coefficients</a:t>
                </a:r>
              </a:p>
              <a:p>
                <a:pPr marL="400050" indent="-342900">
                  <a:defRPr/>
                </a:pPr>
                <a:r>
                  <a:rPr lang="en-US" altLang="en-US" b="0" kern="0"/>
                  <a:t>We could also consider </a:t>
                </a:r>
                <a:r>
                  <a:rPr lang="en-US" altLang="en-US" b="0" i="1" kern="0"/>
                  <a:t>B</a:t>
                </a:r>
                <a:r>
                  <a:rPr lang="en-US" altLang="en-US" b="0" kern="0"/>
                  <a:t> coefficients from linear regression.</a:t>
                </a:r>
              </a:p>
              <a:p>
                <a:pPr marL="400050" indent="-342900">
                  <a:defRPr/>
                </a:pPr>
                <a:endParaRPr lang="en-US" altLang="en-US" b="0" kern="0"/>
              </a:p>
              <a:p>
                <a:pPr marL="57150" indent="0">
                  <a:buNone/>
                  <a:defRPr/>
                </a:pPr>
                <a14:m>
                  <m:oMathPara xmlns:m="http://schemas.openxmlformats.org/officeDocument/2006/math">
                    <m:oMathParaPr>
                      <m:jc m:val="centerGroup"/>
                    </m:oMathParaPr>
                    <m:oMath xmlns:m="http://schemas.openxmlformats.org/officeDocument/2006/math">
                      <m:sSup>
                        <m:sSupPr>
                          <m:ctrlPr>
                            <a:rPr lang="en-US" altLang="en-US" b="0" i="1" kern="0" smtClean="0">
                              <a:latin typeface="Cambria Math" panose="02040503050406030204" pitchFamily="18" charset="0"/>
                            </a:rPr>
                          </m:ctrlPr>
                        </m:sSupPr>
                        <m:e>
                          <m:r>
                            <a:rPr lang="en-US" altLang="en-US" b="0" i="1" kern="0" smtClean="0">
                              <a:latin typeface="Cambria Math" panose="02040503050406030204" pitchFamily="18" charset="0"/>
                            </a:rPr>
                            <m:t>𝑌</m:t>
                          </m:r>
                        </m:e>
                        <m:sup>
                          <m:r>
                            <a:rPr lang="en-US" altLang="en-US" b="0" i="1" kern="0" smtClean="0">
                              <a:latin typeface="Cambria Math" panose="02040503050406030204" pitchFamily="18" charset="0"/>
                            </a:rPr>
                            <m:t>∗ </m:t>
                          </m:r>
                        </m:sup>
                      </m:sSup>
                      <m:r>
                        <a:rPr lang="en-US" altLang="en-US" b="0" i="1" kern="0" smtClean="0">
                          <a:latin typeface="Cambria Math" panose="02040503050406030204" pitchFamily="18" charset="0"/>
                        </a:rPr>
                        <m:t>= </m:t>
                      </m:r>
                      <m:nary>
                        <m:naryPr>
                          <m:chr m:val="∑"/>
                          <m:ctrlPr>
                            <a:rPr lang="en-US" altLang="en-US" b="0" i="1" kern="0" smtClean="0">
                              <a:latin typeface="Cambria Math" panose="02040503050406030204" pitchFamily="18" charset="0"/>
                            </a:rPr>
                          </m:ctrlPr>
                        </m:naryPr>
                        <m:sub>
                          <m:r>
                            <m:rPr>
                              <m:brk m:alnAt="23"/>
                            </m:rPr>
                            <a:rPr lang="en-US" altLang="en-US" b="0" i="1" kern="0" smtClean="0">
                              <a:latin typeface="Cambria Math" panose="02040503050406030204" pitchFamily="18" charset="0"/>
                            </a:rPr>
                            <m:t>𝑖</m:t>
                          </m:r>
                          <m:r>
                            <a:rPr lang="en-US" altLang="en-US" b="0" i="1" kern="0" smtClean="0">
                              <a:latin typeface="Cambria Math" panose="02040503050406030204" pitchFamily="18" charset="0"/>
                            </a:rPr>
                            <m:t>=1</m:t>
                          </m:r>
                        </m:sub>
                        <m:sup>
                          <m:r>
                            <a:rPr lang="en-US" altLang="en-US" b="0" i="1" kern="0" smtClean="0">
                              <a:latin typeface="Cambria Math" panose="02040503050406030204" pitchFamily="18" charset="0"/>
                            </a:rPr>
                            <m:t>𝑚</m:t>
                          </m:r>
                        </m:sup>
                        <m:e>
                          <m:sSub>
                            <m:sSubPr>
                              <m:ctrlPr>
                                <a:rPr lang="en-US" altLang="en-US" b="0" i="1" kern="0" smtClean="0">
                                  <a:latin typeface="Cambria Math" panose="02040503050406030204" pitchFamily="18" charset="0"/>
                                </a:rPr>
                              </m:ctrlPr>
                            </m:sSubPr>
                            <m:e>
                              <m:r>
                                <a:rPr lang="en-US" altLang="en-US" b="0" i="1" kern="0" smtClean="0">
                                  <a:latin typeface="Cambria Math" panose="02040503050406030204" pitchFamily="18" charset="0"/>
                                </a:rPr>
                                <m:t>𝐵</m:t>
                              </m:r>
                            </m:e>
                            <m:sub>
                              <m:r>
                                <a:rPr lang="en-US" altLang="en-US" b="0" i="1" kern="0" smtClean="0">
                                  <a:latin typeface="Cambria Math" panose="02040503050406030204" pitchFamily="18" charset="0"/>
                                </a:rPr>
                                <m:t>𝑖</m:t>
                              </m:r>
                            </m:sub>
                          </m:sSub>
                          <m:sSub>
                            <m:sSubPr>
                              <m:ctrlPr>
                                <a:rPr lang="en-US" altLang="en-US" b="0" i="1" kern="0">
                                  <a:latin typeface="Cambria Math" panose="02040503050406030204" pitchFamily="18" charset="0"/>
                                </a:rPr>
                              </m:ctrlPr>
                            </m:sSubPr>
                            <m:e>
                              <m:r>
                                <a:rPr lang="en-US" altLang="en-US" b="0" i="1" kern="0" smtClean="0">
                                  <a:latin typeface="Cambria Math" panose="02040503050406030204" pitchFamily="18" charset="0"/>
                                </a:rPr>
                                <m:t>𝑋</m:t>
                              </m:r>
                            </m:e>
                            <m:sub>
                              <m:r>
                                <a:rPr lang="en-US" altLang="en-US" b="0" i="1" kern="0">
                                  <a:latin typeface="Cambria Math" panose="02040503050406030204" pitchFamily="18" charset="0"/>
                                </a:rPr>
                                <m:t>𝑖</m:t>
                              </m:r>
                            </m:sub>
                          </m:sSub>
                          <m:r>
                            <a:rPr lang="en-US" altLang="en-US" b="0" i="1" kern="0" smtClean="0">
                              <a:latin typeface="Cambria Math" panose="02040503050406030204" pitchFamily="18" charset="0"/>
                            </a:rPr>
                            <m:t>+</m:t>
                          </m:r>
                          <m:r>
                            <a:rPr lang="en-US" altLang="en-US" b="0" i="1" kern="0" smtClean="0">
                              <a:latin typeface="Cambria Math" panose="02040503050406030204" pitchFamily="18" charset="0"/>
                            </a:rPr>
                            <m:t>𝑐</m:t>
                          </m:r>
                        </m:e>
                      </m:nary>
                    </m:oMath>
                  </m:oMathPara>
                </a14:m>
                <a:endParaRPr lang="en-US" altLang="en-US" b="0" kern="0"/>
              </a:p>
              <a:p>
                <a:pPr marL="57150" indent="0">
                  <a:buNone/>
                  <a:defRPr/>
                </a:pPr>
                <a:r>
                  <a:rPr lang="en-US" altLang="en-US" b="0" kern="0"/>
                  <a:t>  </a:t>
                </a:r>
              </a:p>
              <a:p>
                <a:pPr marL="400050" indent="-342900">
                  <a:defRPr/>
                </a:pPr>
                <a:r>
                  <a:rPr lang="en-US" altLang="en-US" sz="2000" b="0" kern="0"/>
                  <a:t>These are the linear regression coefficients without standardization of the variables.</a:t>
                </a:r>
              </a:p>
              <a:p>
                <a:pPr marL="400050" indent="-342900">
                  <a:defRPr/>
                </a:pPr>
                <a:r>
                  <a:rPr lang="en-US" altLang="en-US" sz="2000" b="0" kern="0"/>
                  <a:t>Sensitive to feature variance.</a:t>
                </a:r>
              </a:p>
              <a:p>
                <a:pPr marL="400050" indent="-342900">
                  <a:defRPr/>
                </a:pPr>
                <a:r>
                  <a:rPr lang="en-US" altLang="en-US" sz="2000" b="0" kern="0"/>
                  <a:t>We are capturing interactions between variables.</a:t>
                </a:r>
              </a:p>
              <a:p>
                <a:pPr marL="400050" indent="-342900">
                  <a:defRPr/>
                </a:pPr>
                <a:endParaRPr lang="en-US" altLang="en-US" b="0" kern="0"/>
              </a:p>
            </p:txBody>
          </p:sp>
        </mc:Choice>
        <mc:Fallback xmlns="">
          <p:sp>
            <p:nvSpPr>
              <p:cNvPr id="6" name="Rectangle 3">
                <a:extLst>
                  <a:ext uri="{FF2B5EF4-FFF2-40B4-BE49-F238E27FC236}">
                    <a16:creationId xmlns:a16="http://schemas.microsoft.com/office/drawing/2014/main" id="{93650989-B5BB-44D5-A666-8D3E82C4D86D}"/>
                  </a:ext>
                </a:extLst>
              </p:cNvPr>
              <p:cNvSpPr txBox="1">
                <a:spLocks noRot="1" noChangeAspect="1" noMove="1" noResize="1" noEditPoints="1" noAdjustHandles="1" noChangeArrowheads="1" noChangeShapeType="1" noTextEdit="1"/>
              </p:cNvSpPr>
              <p:nvPr/>
            </p:nvSpPr>
            <p:spPr bwMode="auto">
              <a:xfrm>
                <a:off x="457200" y="1371600"/>
                <a:ext cx="8686800" cy="4114800"/>
              </a:xfrm>
              <a:prstGeom prst="rect">
                <a:avLst/>
              </a:prstGeom>
              <a:blipFill>
                <a:blip r:embed="rId3"/>
                <a:stretch>
                  <a:fillRect l="-491" t="-1926" b="-161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618172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340571"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 # 9 – Model-based Ranking – </a:t>
                </a:r>
                <a14:m>
                  <m:oMath xmlns:m="http://schemas.openxmlformats.org/officeDocument/2006/math">
                    <m:r>
                      <a:rPr lang="en-US" altLang="en-US" i="1" kern="0" smtClean="0">
                        <a:latin typeface="Cambria Math" panose="02040503050406030204" pitchFamily="18" charset="0"/>
                        <a:ea typeface="Cambria Math" panose="02040503050406030204" pitchFamily="18" charset="0"/>
                      </a:rPr>
                      <m:t>𝚩</m:t>
                    </m:r>
                  </m:oMath>
                </a14:m>
                <a:r>
                  <a:rPr lang="en-US" altLang="en-US" kern="0"/>
                  <a:t> (beta) coefficients</a:t>
                </a:r>
              </a:p>
              <a:p>
                <a:pPr marL="400050" indent="-342900">
                  <a:defRPr/>
                </a:pPr>
                <a:r>
                  <a:rPr lang="en-US" altLang="en-US" b="0" kern="0"/>
                  <a:t>We could also consider </a:t>
                </a:r>
                <a:r>
                  <a:rPr lang="en-US" altLang="en-US" b="0" i="1" kern="0"/>
                  <a:t>B</a:t>
                </a:r>
                <a:r>
                  <a:rPr lang="en-US" altLang="en-US" b="0" kern="0"/>
                  <a:t> coefficients from linear regression</a:t>
                </a:r>
              </a:p>
              <a:p>
                <a:pPr marL="400050" indent="-342900">
                  <a:defRPr/>
                </a:pPr>
                <a:endParaRPr lang="en-US" altLang="en-US" b="0" kern="0"/>
              </a:p>
              <a:p>
                <a:pPr marL="57150" indent="0">
                  <a:buNone/>
                  <a:defRPr/>
                </a:pPr>
                <a14:m>
                  <m:oMathPara xmlns:m="http://schemas.openxmlformats.org/officeDocument/2006/math">
                    <m:oMathParaPr>
                      <m:jc m:val="centerGroup"/>
                    </m:oMathParaPr>
                    <m:oMath xmlns:m="http://schemas.openxmlformats.org/officeDocument/2006/math">
                      <m:sSup>
                        <m:sSupPr>
                          <m:ctrlPr>
                            <a:rPr lang="en-US" altLang="en-US" b="0" i="1" kern="0" smtClean="0">
                              <a:latin typeface="Cambria Math" panose="02040503050406030204" pitchFamily="18" charset="0"/>
                            </a:rPr>
                          </m:ctrlPr>
                        </m:sSupPr>
                        <m:e>
                          <m:r>
                            <a:rPr lang="en-US" altLang="en-US" b="0" i="1" kern="0" smtClean="0">
                              <a:latin typeface="Cambria Math" panose="02040503050406030204" pitchFamily="18" charset="0"/>
                            </a:rPr>
                            <m:t>𝑌</m:t>
                          </m:r>
                        </m:e>
                        <m:sup>
                          <m:r>
                            <a:rPr lang="en-US" altLang="en-US" b="0" i="1" kern="0" smtClean="0">
                              <a:latin typeface="Cambria Math" panose="02040503050406030204" pitchFamily="18" charset="0"/>
                            </a:rPr>
                            <m:t>𝑠</m:t>
                          </m:r>
                          <m:r>
                            <a:rPr lang="en-US" altLang="en-US" b="0" i="1" kern="0" smtClean="0">
                              <a:latin typeface="Cambria Math" panose="02040503050406030204" pitchFamily="18" charset="0"/>
                            </a:rPr>
                            <m:t>∗ </m:t>
                          </m:r>
                        </m:sup>
                      </m:sSup>
                      <m:r>
                        <a:rPr lang="en-US" altLang="en-US" b="0" i="1" kern="0" smtClean="0">
                          <a:latin typeface="Cambria Math" panose="02040503050406030204" pitchFamily="18" charset="0"/>
                        </a:rPr>
                        <m:t>= </m:t>
                      </m:r>
                      <m:nary>
                        <m:naryPr>
                          <m:chr m:val="∑"/>
                          <m:ctrlPr>
                            <a:rPr lang="en-US" altLang="en-US" b="0" i="1" kern="0" smtClean="0">
                              <a:latin typeface="Cambria Math" panose="02040503050406030204" pitchFamily="18" charset="0"/>
                            </a:rPr>
                          </m:ctrlPr>
                        </m:naryPr>
                        <m:sub>
                          <m:r>
                            <m:rPr>
                              <m:brk m:alnAt="23"/>
                            </m:rPr>
                            <a:rPr lang="en-US" altLang="en-US" b="0" i="1" kern="0" smtClean="0">
                              <a:latin typeface="Cambria Math" panose="02040503050406030204" pitchFamily="18" charset="0"/>
                            </a:rPr>
                            <m:t>𝑖</m:t>
                          </m:r>
                          <m:r>
                            <a:rPr lang="en-US" altLang="en-US" b="0" i="1" kern="0" smtClean="0">
                              <a:latin typeface="Cambria Math" panose="02040503050406030204" pitchFamily="18" charset="0"/>
                            </a:rPr>
                            <m:t>=1</m:t>
                          </m:r>
                        </m:sub>
                        <m:sup>
                          <m:r>
                            <a:rPr lang="en-US" altLang="en-US" b="0" i="1" kern="0" smtClean="0">
                              <a:latin typeface="Cambria Math" panose="02040503050406030204" pitchFamily="18" charset="0"/>
                            </a:rPr>
                            <m:t>𝑚</m:t>
                          </m:r>
                        </m:sup>
                        <m:e>
                          <m:sSub>
                            <m:sSubPr>
                              <m:ctrlPr>
                                <a:rPr lang="en-US" altLang="en-US" b="0" i="1" kern="0" smtClean="0">
                                  <a:latin typeface="Cambria Math" panose="02040503050406030204" pitchFamily="18" charset="0"/>
                                </a:rPr>
                              </m:ctrlPr>
                            </m:sSubPr>
                            <m:e>
                              <m:r>
                                <a:rPr lang="en-US" altLang="en-US" b="0" i="1" kern="0" smtClean="0">
                                  <a:latin typeface="Cambria Math" panose="02040503050406030204" pitchFamily="18" charset="0"/>
                                </a:rPr>
                                <m:t>𝐵</m:t>
                              </m:r>
                            </m:e>
                            <m:sub>
                              <m:r>
                                <a:rPr lang="en-US" altLang="en-US" b="0" i="1" kern="0" smtClean="0">
                                  <a:latin typeface="Cambria Math" panose="02040503050406030204" pitchFamily="18" charset="0"/>
                                </a:rPr>
                                <m:t>𝑖</m:t>
                              </m:r>
                            </m:sub>
                          </m:sSub>
                          <m:sSubSup>
                            <m:sSubSupPr>
                              <m:ctrlPr>
                                <a:rPr lang="en-US" altLang="en-US" b="0" i="1" kern="0" smtClean="0">
                                  <a:latin typeface="Cambria Math" panose="02040503050406030204" pitchFamily="18" charset="0"/>
                                </a:rPr>
                              </m:ctrlPr>
                            </m:sSubSupPr>
                            <m:e>
                              <m:r>
                                <a:rPr lang="en-US" altLang="en-US" b="0" i="1" kern="0" smtClean="0">
                                  <a:latin typeface="Cambria Math" panose="02040503050406030204" pitchFamily="18" charset="0"/>
                                </a:rPr>
                                <m:t>𝑋</m:t>
                              </m:r>
                            </m:e>
                            <m:sub>
                              <m:r>
                                <a:rPr lang="en-US" altLang="en-US" b="0" i="1" kern="0" smtClean="0">
                                  <a:latin typeface="Cambria Math" panose="02040503050406030204" pitchFamily="18" charset="0"/>
                                </a:rPr>
                                <m:t>𝑖</m:t>
                              </m:r>
                            </m:sub>
                            <m:sup>
                              <m:r>
                                <a:rPr lang="en-US" altLang="en-US" b="0" i="1" kern="0" smtClean="0">
                                  <a:latin typeface="Cambria Math" panose="02040503050406030204" pitchFamily="18" charset="0"/>
                                </a:rPr>
                                <m:t>𝑠</m:t>
                              </m:r>
                            </m:sup>
                          </m:sSubSup>
                          <m:r>
                            <a:rPr lang="en-US" altLang="en-US" b="0" i="1" kern="0" smtClean="0">
                              <a:latin typeface="Cambria Math" panose="02040503050406030204" pitchFamily="18" charset="0"/>
                            </a:rPr>
                            <m:t>+</m:t>
                          </m:r>
                          <m:r>
                            <a:rPr lang="en-US" altLang="en-US" b="0" i="1" kern="0" smtClean="0">
                              <a:latin typeface="Cambria Math" panose="02040503050406030204" pitchFamily="18" charset="0"/>
                            </a:rPr>
                            <m:t>𝑐</m:t>
                          </m:r>
                        </m:e>
                      </m:nary>
                    </m:oMath>
                  </m:oMathPara>
                </a14:m>
                <a:endParaRPr lang="en-US" altLang="en-US" b="0" kern="0"/>
              </a:p>
              <a:p>
                <a:pPr marL="57150" indent="0">
                  <a:buNone/>
                  <a:defRPr/>
                </a:pPr>
                <a:r>
                  <a:rPr lang="en-US" altLang="en-US" b="0" kern="0"/>
                  <a:t>  </a:t>
                </a:r>
              </a:p>
              <a:p>
                <a:pPr marL="400050" indent="-342900">
                  <a:defRPr/>
                </a:pPr>
                <a:r>
                  <a:rPr lang="en-US" altLang="en-US" sz="2000" b="0" kern="0"/>
                  <a:t>These are the linear regression coefficients with standardization of the variables, </a:t>
                </a:r>
                <a14:m>
                  <m:oMath xmlns:m="http://schemas.openxmlformats.org/officeDocument/2006/math">
                    <m:sSubSup>
                      <m:sSubSupPr>
                        <m:ctrlPr>
                          <a:rPr lang="en-US" altLang="en-US" sz="2000" b="0" i="1" kern="0">
                            <a:latin typeface="Cambria Math" panose="02040503050406030204" pitchFamily="18" charset="0"/>
                          </a:rPr>
                        </m:ctrlPr>
                      </m:sSubSupPr>
                      <m:e>
                        <m:r>
                          <a:rPr lang="en-US" altLang="en-US" sz="2000" b="0" i="1" kern="0">
                            <a:latin typeface="Cambria Math" panose="02040503050406030204" pitchFamily="18" charset="0"/>
                          </a:rPr>
                          <m:t>𝑋</m:t>
                        </m:r>
                      </m:e>
                      <m:sub>
                        <m:r>
                          <a:rPr lang="en-US" altLang="en-US" sz="2000" b="0" i="1" kern="0">
                            <a:latin typeface="Cambria Math" panose="02040503050406030204" pitchFamily="18" charset="0"/>
                          </a:rPr>
                          <m:t>𝑖</m:t>
                        </m:r>
                      </m:sub>
                      <m:sup>
                        <m:r>
                          <a:rPr lang="en-US" altLang="en-US" sz="2000" b="0" i="1" kern="0">
                            <a:latin typeface="Cambria Math" panose="02040503050406030204" pitchFamily="18" charset="0"/>
                          </a:rPr>
                          <m:t>𝑠</m:t>
                        </m:r>
                      </m:sup>
                    </m:sSubSup>
                  </m:oMath>
                </a14:m>
                <a:r>
                  <a:rPr lang="en-US" altLang="en-US" sz="2000" b="0" kern="0"/>
                  <a:t> and </a:t>
                </a:r>
                <a14:m>
                  <m:oMath xmlns:m="http://schemas.openxmlformats.org/officeDocument/2006/math">
                    <m:sSup>
                      <m:sSupPr>
                        <m:ctrlPr>
                          <a:rPr lang="en-US" altLang="en-US" sz="2000" b="0" i="1" kern="0">
                            <a:latin typeface="Cambria Math" panose="02040503050406030204" pitchFamily="18" charset="0"/>
                          </a:rPr>
                        </m:ctrlPr>
                      </m:sSupPr>
                      <m:e>
                        <m:r>
                          <a:rPr lang="en-US" altLang="en-US" sz="2000" b="0" i="1" kern="0">
                            <a:latin typeface="Cambria Math" panose="02040503050406030204" pitchFamily="18" charset="0"/>
                          </a:rPr>
                          <m:t>𝑌</m:t>
                        </m:r>
                      </m:e>
                      <m:sup>
                        <m:r>
                          <a:rPr lang="en-US" altLang="en-US" sz="2000" b="0" i="1" kern="0">
                            <a:latin typeface="Cambria Math" panose="02040503050406030204" pitchFamily="18" charset="0"/>
                          </a:rPr>
                          <m:t>𝑠</m:t>
                        </m:r>
                        <m:r>
                          <a:rPr lang="en-US" altLang="en-US" sz="2000" b="0" i="1" kern="0">
                            <a:latin typeface="Cambria Math" panose="02040503050406030204" pitchFamily="18" charset="0"/>
                          </a:rPr>
                          <m:t>∗ </m:t>
                        </m:r>
                      </m:sup>
                    </m:sSup>
                  </m:oMath>
                </a14:m>
                <a:r>
                  <a:rPr lang="en-US" altLang="en-US" sz="2000" b="0" kern="0"/>
                  <a:t>(variance = 1)</a:t>
                </a:r>
              </a:p>
              <a:p>
                <a:pPr marL="400050" indent="-342900">
                  <a:defRPr/>
                </a:pPr>
                <a:r>
                  <a:rPr lang="en-US" altLang="en-US" sz="2000" b="0" kern="0"/>
                  <a:t>Not sensitive to variance of the features</a:t>
                </a:r>
              </a:p>
              <a:p>
                <a:pPr marL="400050" indent="-342900">
                  <a:defRPr/>
                </a:pPr>
                <a:r>
                  <a:rPr lang="en-US" altLang="en-US" sz="2000" b="0" kern="0"/>
                  <a:t>We are capturing interactions between variables.</a:t>
                </a:r>
              </a:p>
              <a:p>
                <a:pPr marL="400050" indent="-342900">
                  <a:defRPr/>
                </a:pPr>
                <a:endParaRPr lang="en-US" altLang="en-US" b="0" kern="0"/>
              </a:p>
              <a:p>
                <a:pPr marL="57150" indent="0">
                  <a:buNone/>
                  <a:defRPr/>
                </a:pPr>
                <a:endParaRPr lang="en-US" altLang="en-US" b="0" kern="0"/>
              </a:p>
              <a:p>
                <a:pPr marL="400050" indent="-342900">
                  <a:defRPr/>
                </a:pPr>
                <a:endParaRPr lang="en-US" altLang="en-US" b="0" kern="0"/>
              </a:p>
            </p:txBody>
          </p:sp>
        </mc:Choice>
        <mc:Fallback xmlns="">
          <p:sp>
            <p:nvSpPr>
              <p:cNvPr id="6" name="Rectangle 3">
                <a:extLst>
                  <a:ext uri="{FF2B5EF4-FFF2-40B4-BE49-F238E27FC236}">
                    <a16:creationId xmlns:a16="http://schemas.microsoft.com/office/drawing/2014/main" id="{93650989-B5BB-44D5-A666-8D3E82C4D86D}"/>
                  </a:ext>
                </a:extLst>
              </p:cNvPr>
              <p:cNvSpPr txBox="1">
                <a:spLocks noRot="1" noChangeAspect="1" noMove="1" noResize="1" noEditPoints="1" noAdjustHandles="1" noChangeArrowheads="1" noChangeShapeType="1" noTextEdit="1"/>
              </p:cNvSpPr>
              <p:nvPr/>
            </p:nvSpPr>
            <p:spPr bwMode="auto">
              <a:xfrm>
                <a:off x="457200" y="1371600"/>
                <a:ext cx="8340571" cy="4114800"/>
              </a:xfrm>
              <a:prstGeom prst="rect">
                <a:avLst/>
              </a:prstGeom>
              <a:blipFill>
                <a:blip r:embed="rId3"/>
                <a:stretch>
                  <a:fillRect l="-512" t="-1926" b="-161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9310381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Methods #4 - #9 – Results</a:t>
            </a:r>
          </a:p>
          <a:p>
            <a:pPr marL="57150" indent="0">
              <a:buNone/>
              <a:defRPr/>
            </a:pPr>
            <a:r>
              <a:rPr lang="en-US" altLang="en-US" b="0" kern="0"/>
              <a:t>Now what do we see?</a:t>
            </a:r>
          </a:p>
          <a:p>
            <a:pPr marL="400050" indent="-342900">
              <a:defRPr/>
            </a:pPr>
            <a:r>
              <a:rPr lang="en-US" altLang="en-US" b="0" kern="0"/>
              <a:t>Beta demotes permeability!</a:t>
            </a:r>
          </a:p>
          <a:p>
            <a:pPr marL="400050" indent="-342900">
              <a:defRPr/>
            </a:pPr>
            <a:r>
              <a:rPr lang="en-US" altLang="en-US" b="0" kern="0"/>
              <a:t>Porosity, acoustic impedance and vitrinite reflectance retain high metrics </a:t>
            </a:r>
          </a:p>
          <a:p>
            <a:pPr marL="57150" indent="0">
              <a:buNone/>
              <a:defRPr/>
            </a:pPr>
            <a:endParaRPr lang="en-US" altLang="en-US" b="0" kern="0"/>
          </a:p>
        </p:txBody>
      </p:sp>
      <p:pic>
        <p:nvPicPr>
          <p:cNvPr id="3" name="Picture 2">
            <a:extLst>
              <a:ext uri="{FF2B5EF4-FFF2-40B4-BE49-F238E27FC236}">
                <a16:creationId xmlns:a16="http://schemas.microsoft.com/office/drawing/2014/main" id="{162CE6C8-DCDD-46F8-8F7B-8029B0D8CAC0}"/>
              </a:ext>
            </a:extLst>
          </p:cNvPr>
          <p:cNvPicPr>
            <a:picLocks noChangeAspect="1"/>
          </p:cNvPicPr>
          <p:nvPr/>
        </p:nvPicPr>
        <p:blipFill>
          <a:blip r:embed="rId3"/>
          <a:stretch>
            <a:fillRect/>
          </a:stretch>
        </p:blipFill>
        <p:spPr>
          <a:xfrm>
            <a:off x="0" y="3571461"/>
            <a:ext cx="9144000" cy="3286539"/>
          </a:xfrm>
          <a:prstGeom prst="rect">
            <a:avLst/>
          </a:prstGeom>
        </p:spPr>
      </p:pic>
    </p:spTree>
    <p:extLst>
      <p:ext uri="{BB962C8B-B14F-4D97-AF65-F5344CB8AC3E}">
        <p14:creationId xmlns:p14="http://schemas.microsoft.com/office/powerpoint/2010/main" val="21443267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Methods #11– Recursive Feature Elimination</a:t>
                </a:r>
              </a:p>
              <a:p>
                <a:pPr marL="57150" indent="0">
                  <a:buNone/>
                  <a:defRPr/>
                </a:pPr>
                <a:r>
                  <a:rPr lang="en-US" altLang="en-US" b="0" kern="0"/>
                  <a:t>Recursive Feature Elimination (RFE) method works by recursively removing features and building a model with the remaining features.</a:t>
                </a:r>
              </a:p>
              <a:p>
                <a:pPr marL="400050" indent="-342900">
                  <a:defRPr/>
                </a:pPr>
                <a:r>
                  <a:rPr lang="en-US" altLang="en-US" b="0" kern="0"/>
                  <a:t>model accuracy is applied to identify which attributes (and combination of attributes) contribute the most to predicting the target attribute</a:t>
                </a:r>
              </a:p>
              <a:p>
                <a:pPr marL="400050" indent="-342900">
                  <a:defRPr/>
                </a:pPr>
                <a:r>
                  <a:rPr lang="en-US" altLang="en-US" b="0" kern="0"/>
                  <a:t>any model could be used!</a:t>
                </a:r>
              </a:p>
              <a:p>
                <a:pPr marL="400050" indent="-342900">
                  <a:defRPr/>
                </a:pPr>
                <a:r>
                  <a:rPr lang="en-US" altLang="en-US" b="0" kern="0"/>
                  <a:t>in this example the prediction model based on multilinear regression and indicate that we want to find the best feature based on recursive feature elimination. </a:t>
                </a:r>
              </a:p>
              <a:p>
                <a:pPr marL="400050" indent="-342900">
                  <a:defRPr/>
                </a:pPr>
                <a:r>
                  <a:rPr lang="en-US" altLang="en-US" b="0" kern="0"/>
                  <a:t>the method assigns rank </a:t>
                </a:r>
                <a14:m>
                  <m:oMath xmlns:m="http://schemas.openxmlformats.org/officeDocument/2006/math">
                    <m:r>
                      <a:rPr lang="en-US" altLang="en-US" b="0" i="1" kern="0" smtClean="0">
                        <a:latin typeface="Cambria Math" panose="02040503050406030204" pitchFamily="18" charset="0"/>
                      </a:rPr>
                      <m:t>1,…,</m:t>
                    </m:r>
                    <m:r>
                      <a:rPr lang="en-US" altLang="en-US" b="0" i="1" kern="0" smtClean="0">
                        <a:latin typeface="Cambria Math" panose="02040503050406030204" pitchFamily="18" charset="0"/>
                      </a:rPr>
                      <m:t>𝑚</m:t>
                    </m:r>
                    <m:r>
                      <a:rPr lang="en-US" altLang="en-US" b="0" i="1" kern="0" smtClean="0">
                        <a:latin typeface="Cambria Math" panose="02040503050406030204" pitchFamily="18" charset="0"/>
                      </a:rPr>
                      <m:t> </m:t>
                    </m:r>
                  </m:oMath>
                </a14:m>
                <a:r>
                  <a:rPr lang="en-US" altLang="en-US" b="0" kern="0"/>
                  <a:t>for all features.</a:t>
                </a:r>
              </a:p>
            </p:txBody>
          </p:sp>
        </mc:Choice>
        <mc:Fallback xmlns="">
          <p:sp>
            <p:nvSpPr>
              <p:cNvPr id="6" name="Rectangle 3">
                <a:extLst>
                  <a:ext uri="{FF2B5EF4-FFF2-40B4-BE49-F238E27FC236}">
                    <a16:creationId xmlns:a16="http://schemas.microsoft.com/office/drawing/2014/main" id="{93650989-B5BB-44D5-A666-8D3E82C4D86D}"/>
                  </a:ext>
                </a:extLst>
              </p:cNvPr>
              <p:cNvSpPr txBox="1">
                <a:spLocks noRot="1" noChangeAspect="1" noMove="1" noResize="1" noEditPoints="1" noAdjustHandles="1" noChangeArrowheads="1" noChangeShapeType="1" noTextEdit="1"/>
              </p:cNvSpPr>
              <p:nvPr/>
            </p:nvSpPr>
            <p:spPr bwMode="auto">
              <a:xfrm>
                <a:off x="457200" y="1371600"/>
                <a:ext cx="8686800" cy="4114800"/>
              </a:xfrm>
              <a:prstGeom prst="rect">
                <a:avLst/>
              </a:prstGeom>
              <a:blipFill>
                <a:blip r:embed="rId3"/>
                <a:stretch>
                  <a:fillRect l="-491" t="-1926" r="-1614" b="-151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144494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369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Methods #11– Recursive Feature Elimination</a:t>
            </a:r>
          </a:p>
          <a:p>
            <a:pPr marL="57150" indent="0">
              <a:buNone/>
              <a:defRPr/>
            </a:pPr>
            <a:r>
              <a:rPr lang="en-US" altLang="en-US" b="0" kern="0"/>
              <a:t>The recursive feature elimination method with a linear regression model provides these ranks:</a:t>
            </a:r>
          </a:p>
          <a:p>
            <a:pPr marL="57150" indent="0">
              <a:buNone/>
              <a:defRPr/>
            </a:pPr>
            <a:r>
              <a:rPr lang="en-US" altLang="en-US" sz="2000" b="0" kern="0"/>
              <a:t>1. Total Organic Carbon</a:t>
            </a:r>
          </a:p>
          <a:p>
            <a:pPr marL="57150" indent="0">
              <a:buNone/>
              <a:defRPr/>
            </a:pPr>
            <a:r>
              <a:rPr lang="en-US" altLang="en-US" sz="2000" b="0" kern="0"/>
              <a:t>2. Vitrinite Reflectance</a:t>
            </a:r>
          </a:p>
          <a:p>
            <a:pPr marL="57150" indent="0">
              <a:buNone/>
              <a:defRPr/>
            </a:pPr>
            <a:r>
              <a:rPr lang="en-US" altLang="en-US" sz="2000" b="0" kern="0"/>
              <a:t>3. Acoustic Impedance</a:t>
            </a:r>
          </a:p>
          <a:p>
            <a:pPr marL="57150" indent="0">
              <a:buNone/>
              <a:defRPr/>
            </a:pPr>
            <a:r>
              <a:rPr lang="en-US" altLang="en-US" sz="2000" b="0" kern="0"/>
              <a:t>4. Porosity</a:t>
            </a:r>
          </a:p>
          <a:p>
            <a:pPr marL="57150" indent="0">
              <a:buNone/>
              <a:defRPr/>
            </a:pPr>
            <a:r>
              <a:rPr lang="en-US" altLang="en-US" sz="2000" b="0" kern="0"/>
              <a:t>5. Permeability</a:t>
            </a:r>
          </a:p>
          <a:p>
            <a:pPr marL="57150" indent="0">
              <a:buNone/>
              <a:defRPr/>
            </a:pPr>
            <a:r>
              <a:rPr lang="en-US" altLang="en-US" sz="2000" b="0" kern="0"/>
              <a:t>6. Brittleness</a:t>
            </a:r>
            <a:endParaRPr lang="en-US" altLang="en-US" sz="2800" b="0" kern="0"/>
          </a:p>
          <a:p>
            <a:pPr marL="57150" indent="0">
              <a:buNone/>
              <a:defRPr/>
            </a:pPr>
            <a:r>
              <a:rPr lang="en-US" altLang="en-US" b="0" kern="0"/>
              <a:t>A couple of the features moved from our previous assessment, but we are close. The advantages with the recursive elimination method:</a:t>
            </a:r>
            <a:endParaRPr lang="en-US" altLang="en-US" sz="2800" b="0" kern="0"/>
          </a:p>
          <a:p>
            <a:pPr marL="400050" indent="-342900">
              <a:defRPr/>
            </a:pPr>
            <a:r>
              <a:rPr lang="en-US" altLang="en-US" b="0" kern="0"/>
              <a:t>the actual model can be used in assessing feature ranks</a:t>
            </a:r>
          </a:p>
          <a:p>
            <a:pPr marL="400050" indent="-342900">
              <a:defRPr/>
            </a:pPr>
            <a:r>
              <a:rPr lang="en-US" altLang="en-US" b="0" kern="0"/>
              <a:t>the ranking is based on accuracy of the estimate</a:t>
            </a:r>
            <a:endParaRPr lang="en-US" altLang="en-US" sz="2800" b="0" kern="0"/>
          </a:p>
        </p:txBody>
      </p:sp>
    </p:spTree>
    <p:extLst>
      <p:ext uri="{BB962C8B-B14F-4D97-AF65-F5344CB8AC3E}">
        <p14:creationId xmlns:p14="http://schemas.microsoft.com/office/powerpoint/2010/main" val="33550704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48000" y="0"/>
            <a:ext cx="5029970" cy="1143000"/>
          </a:xfrm>
          <a:prstGeom prst="rect">
            <a:avLst/>
          </a:prstGeom>
        </p:spPr>
        <p:txBody>
          <a:bodyPr/>
          <a:lstStyle/>
          <a:p>
            <a:pPr>
              <a:defRPr/>
            </a:pPr>
            <a:r>
              <a:rPr lang="en-US">
                <a:solidFill>
                  <a:srgbClr val="FF6600"/>
                </a:solidFill>
                <a:ea typeface="+mj-ea"/>
                <a:cs typeface="+mj-cs"/>
              </a:rPr>
              <a:t>Feature Ranking Metrics</a:t>
            </a:r>
            <a:endParaRPr lang="en-US">
              <a:ea typeface="+mj-ea"/>
              <a:cs typeface="+mj-cs"/>
            </a:endParaRPr>
          </a:p>
        </p:txBody>
      </p:sp>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369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kern="0"/>
              <a:t>Ranking Methods #11– Recursive Feature Elimination</a:t>
            </a:r>
          </a:p>
          <a:p>
            <a:pPr marL="57150" indent="0">
              <a:buNone/>
              <a:defRPr/>
            </a:pPr>
            <a:r>
              <a:rPr lang="en-US" altLang="en-US" b="0" kern="0"/>
              <a:t>The recursive feature elimination method with a linear regression model provides these ranks, but this method is sensitive to:</a:t>
            </a:r>
            <a:endParaRPr lang="en-US" altLang="en-US" sz="2800" b="0" kern="0"/>
          </a:p>
          <a:p>
            <a:pPr marL="400050" indent="-342900">
              <a:defRPr/>
            </a:pPr>
            <a:r>
              <a:rPr lang="en-US" altLang="en-US" b="0" kern="0"/>
              <a:t>choice of model</a:t>
            </a:r>
          </a:p>
          <a:p>
            <a:pPr marL="400050" indent="-342900">
              <a:defRPr/>
            </a:pPr>
            <a:r>
              <a:rPr lang="en-US" altLang="en-US" b="0" kern="0"/>
              <a:t>training dataset</a:t>
            </a:r>
          </a:p>
          <a:p>
            <a:pPr marL="57150" indent="0">
              <a:buNone/>
              <a:defRPr/>
            </a:pPr>
            <a:endParaRPr lang="en-US" altLang="en-US" b="0" kern="0"/>
          </a:p>
          <a:p>
            <a:pPr marL="57150" indent="0">
              <a:buNone/>
              <a:defRPr/>
            </a:pPr>
            <a:r>
              <a:rPr lang="en-US" altLang="en-US" b="0" kern="0"/>
              <a:t>This method may be applied with cross validation (k fold iteration of training and testing datasets)</a:t>
            </a:r>
          </a:p>
          <a:p>
            <a:pPr marL="400050" indent="-342900">
              <a:defRPr/>
            </a:pPr>
            <a:r>
              <a:rPr lang="en-US" altLang="en-US" b="0" kern="0"/>
              <a:t>optimize variable selection for prediction with testing data after training with training data</a:t>
            </a:r>
          </a:p>
        </p:txBody>
      </p:sp>
    </p:spTree>
    <p:extLst>
      <p:ext uri="{BB962C8B-B14F-4D97-AF65-F5344CB8AC3E}">
        <p14:creationId xmlns:p14="http://schemas.microsoft.com/office/powerpoint/2010/main" val="2522729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594651" y="0"/>
            <a:ext cx="5334000" cy="1143000"/>
          </a:xfrm>
          <a:prstGeom prst="rect">
            <a:avLst/>
          </a:prstGeom>
        </p:spPr>
        <p:txBody>
          <a:bodyPr/>
          <a:lstStyle/>
          <a:p>
            <a:pPr>
              <a:defRPr/>
            </a:pPr>
            <a:r>
              <a:rPr lang="en-US">
                <a:solidFill>
                  <a:srgbClr val="FF6600"/>
                </a:solidFill>
                <a:ea typeface="+mj-ea"/>
                <a:cs typeface="+mj-cs"/>
              </a:rPr>
              <a:t>Inferring Joint Probabilities</a:t>
            </a:r>
            <a:endParaRPr lang="en-US">
              <a:ea typeface="+mj-ea"/>
              <a:cs typeface="+mj-cs"/>
            </a:endParaRP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454095" y="1676400"/>
                <a:ext cx="4117906"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defRPr/>
                </a:pPr>
                <a:r>
                  <a:rPr lang="en-US" altLang="en-US" sz="2000" kern="0"/>
                  <a:t>Consider any joint probability:</a:t>
                </a:r>
              </a:p>
              <a:p>
                <a:pPr marL="457200" lvl="1" indent="0">
                  <a:buNone/>
                  <a:defRPr/>
                </a:pPr>
                <a:endParaRPr lang="en-US" altLang="en-US" sz="1800" b="0" kern="0"/>
              </a:p>
              <a:p>
                <a:pPr marL="457200" lvl="1" indent="0">
                  <a:buNone/>
                  <a:defRPr/>
                </a:pPr>
                <a14:m>
                  <m:oMath xmlns:m="http://schemas.openxmlformats.org/officeDocument/2006/math">
                    <m:r>
                      <a:rPr lang="en-US" altLang="en-US" sz="1800" b="0" i="1" kern="0" smtClean="0">
                        <a:latin typeface="Cambria Math" panose="02040503050406030204" pitchFamily="18" charset="0"/>
                      </a:rPr>
                      <m:t>𝑃</m:t>
                    </m:r>
                    <m:r>
                      <a:rPr lang="en-US" altLang="en-US" sz="1800" b="0" i="1" kern="0" smtClean="0">
                        <a:latin typeface="Cambria Math" panose="02040503050406030204" pitchFamily="18" charset="0"/>
                      </a:rPr>
                      <m:t>(</m:t>
                    </m:r>
                    <m:sSub>
                      <m:sSubPr>
                        <m:ctrlPr>
                          <a:rPr lang="en-US" altLang="en-US" sz="1800" b="0" i="1" kern="0">
                            <a:latin typeface="Cambria Math" panose="02040503050406030204" pitchFamily="18" charset="0"/>
                            <a:ea typeface="Cambria Math" panose="02040503050406030204" pitchFamily="18" charset="0"/>
                          </a:rPr>
                        </m:ctrlPr>
                      </m:sSubPr>
                      <m:e>
                        <m:r>
                          <a:rPr lang="en-US" altLang="en-US" sz="1800" b="0" i="1" kern="0" smtClean="0">
                            <a:latin typeface="Cambria Math" panose="02040503050406030204" pitchFamily="18" charset="0"/>
                            <a:ea typeface="Cambria Math" panose="02040503050406030204" pitchFamily="18" charset="0"/>
                          </a:rPr>
                          <m:t>𝑋</m:t>
                        </m:r>
                      </m:e>
                      <m:sub>
                        <m:r>
                          <a:rPr lang="en-US" altLang="en-US" sz="1800" b="0" i="1" kern="0" smtClean="0">
                            <a:latin typeface="Cambria Math" panose="02040503050406030204" pitchFamily="18" charset="0"/>
                            <a:ea typeface="Cambria Math" panose="02040503050406030204" pitchFamily="18" charset="0"/>
                          </a:rPr>
                          <m:t>1</m:t>
                        </m:r>
                      </m:sub>
                    </m:sSub>
                    <m:r>
                      <a:rPr lang="en-US" altLang="en-US" sz="1800" b="0" i="1" kern="0" smtClean="0">
                        <a:latin typeface="Cambria Math" panose="02040503050406030204" pitchFamily="18" charset="0"/>
                        <a:ea typeface="Cambria Math" panose="02040503050406030204" pitchFamily="18" charset="0"/>
                      </a:rPr>
                      <m:t>∩,…,</m:t>
                    </m:r>
                    <m:r>
                      <a:rPr lang="en-US" altLang="en-US" sz="1800" b="0" i="1" kern="0">
                        <a:latin typeface="Cambria Math" panose="02040503050406030204" pitchFamily="18" charset="0"/>
                        <a:ea typeface="Cambria Math" panose="02040503050406030204" pitchFamily="18" charset="0"/>
                      </a:rPr>
                      <m:t>∩</m:t>
                    </m:r>
                    <m:sSub>
                      <m:sSubPr>
                        <m:ctrlPr>
                          <a:rPr lang="en-US" altLang="en-US" sz="1800" b="0" i="1" kern="0" smtClean="0">
                            <a:latin typeface="Cambria Math" panose="02040503050406030204" pitchFamily="18" charset="0"/>
                            <a:ea typeface="Cambria Math" panose="02040503050406030204" pitchFamily="18" charset="0"/>
                          </a:rPr>
                        </m:ctrlPr>
                      </m:sSubPr>
                      <m:e>
                        <m:r>
                          <a:rPr lang="en-US" altLang="en-US" sz="1800" b="0" i="1" kern="0" smtClean="0">
                            <a:latin typeface="Cambria Math" panose="02040503050406030204" pitchFamily="18" charset="0"/>
                            <a:ea typeface="Cambria Math" panose="02040503050406030204" pitchFamily="18" charset="0"/>
                          </a:rPr>
                          <m:t>𝑋</m:t>
                        </m:r>
                      </m:e>
                      <m:sub>
                        <m:r>
                          <a:rPr lang="en-US" altLang="en-US" sz="1800" b="0" i="1" kern="0" smtClean="0">
                            <a:latin typeface="Cambria Math" panose="02040503050406030204" pitchFamily="18" charset="0"/>
                            <a:ea typeface="Cambria Math" panose="02040503050406030204" pitchFamily="18" charset="0"/>
                          </a:rPr>
                          <m:t>𝑚</m:t>
                        </m:r>
                      </m:sub>
                    </m:sSub>
                    <m:r>
                      <a:rPr lang="en-US" altLang="en-US" sz="1800" b="0" i="1" kern="0" smtClean="0">
                        <a:latin typeface="Cambria Math" panose="02040503050406030204" pitchFamily="18" charset="0"/>
                        <a:ea typeface="Cambria Math" panose="02040503050406030204" pitchFamily="18" charset="0"/>
                      </a:rPr>
                      <m:t>)</m:t>
                    </m:r>
                  </m:oMath>
                </a14:m>
                <a:r>
                  <a:rPr lang="en-US" altLang="en-US" sz="1800" b="0" kern="0"/>
                  <a:t> the joint probability of </a:t>
                </a:r>
                <a14:m>
                  <m:oMath xmlns:m="http://schemas.openxmlformats.org/officeDocument/2006/math">
                    <m:sSub>
                      <m:sSubPr>
                        <m:ctrlPr>
                          <a:rPr lang="en-US" altLang="en-US" sz="1800" b="0" i="1" kern="0">
                            <a:latin typeface="Cambria Math" panose="02040503050406030204" pitchFamily="18" charset="0"/>
                            <a:ea typeface="Cambria Math" panose="02040503050406030204" pitchFamily="18" charset="0"/>
                          </a:rPr>
                        </m:ctrlPr>
                      </m:sSubPr>
                      <m:e>
                        <m:r>
                          <a:rPr lang="en-US" altLang="en-US" sz="1800" b="0" i="1" kern="0" smtClean="0">
                            <a:latin typeface="Cambria Math" panose="02040503050406030204" pitchFamily="18" charset="0"/>
                            <a:ea typeface="Cambria Math" panose="02040503050406030204" pitchFamily="18" charset="0"/>
                          </a:rPr>
                          <m:t>𝑋</m:t>
                        </m:r>
                      </m:e>
                      <m:sub>
                        <m:r>
                          <a:rPr lang="en-US" altLang="en-US" sz="1800" b="0" i="1" kern="0">
                            <a:latin typeface="Cambria Math" panose="02040503050406030204" pitchFamily="18" charset="0"/>
                            <a:ea typeface="Cambria Math" panose="02040503050406030204" pitchFamily="18" charset="0"/>
                          </a:rPr>
                          <m:t>1</m:t>
                        </m:r>
                      </m:sub>
                    </m:sSub>
                    <m:r>
                      <a:rPr lang="en-US" altLang="en-US" sz="1800" b="0" i="1" kern="0">
                        <a:latin typeface="Cambria Math" panose="02040503050406030204" pitchFamily="18" charset="0"/>
                        <a:ea typeface="Cambria Math" panose="02040503050406030204" pitchFamily="18" charset="0"/>
                      </a:rPr>
                      <m:t>,…,</m:t>
                    </m:r>
                    <m:sSub>
                      <m:sSubPr>
                        <m:ctrlPr>
                          <a:rPr lang="en-US" altLang="en-US" sz="1800" b="0" i="1" kern="0">
                            <a:latin typeface="Cambria Math" panose="02040503050406030204" pitchFamily="18" charset="0"/>
                            <a:ea typeface="Cambria Math" panose="02040503050406030204" pitchFamily="18" charset="0"/>
                          </a:rPr>
                        </m:ctrlPr>
                      </m:sSubPr>
                      <m:e>
                        <m:r>
                          <a:rPr lang="en-US" altLang="en-US" sz="1800" b="0" i="1" kern="0" smtClean="0">
                            <a:latin typeface="Cambria Math" panose="02040503050406030204" pitchFamily="18" charset="0"/>
                            <a:ea typeface="Cambria Math" panose="02040503050406030204" pitchFamily="18" charset="0"/>
                          </a:rPr>
                          <m:t>𝑋</m:t>
                        </m:r>
                      </m:e>
                      <m:sub>
                        <m:r>
                          <a:rPr lang="en-US" altLang="en-US" sz="1800" b="0" i="1" kern="0">
                            <a:latin typeface="Cambria Math" panose="02040503050406030204" pitchFamily="18" charset="0"/>
                            <a:ea typeface="Cambria Math" panose="02040503050406030204" pitchFamily="18" charset="0"/>
                          </a:rPr>
                          <m:t>𝑚</m:t>
                        </m:r>
                      </m:sub>
                    </m:sSub>
                  </m:oMath>
                </a14:m>
                <a:endParaRPr lang="en-US" altLang="en-US" sz="1800" b="0" kern="0"/>
              </a:p>
              <a:p>
                <a:pPr marL="457200" lvl="1" indent="0">
                  <a:buNone/>
                  <a:defRPr/>
                </a:pPr>
                <a:endParaRPr lang="en-US" altLang="en-US" sz="1800" b="0" kern="0"/>
              </a:p>
              <a:p>
                <a:pPr>
                  <a:defRPr/>
                </a:pPr>
                <a:r>
                  <a:rPr lang="en-US" altLang="en-US" sz="2200" b="0" kern="0"/>
                  <a:t>Let’s start with 1 feature (m=1)</a:t>
                </a:r>
                <a:endParaRPr lang="en-US" altLang="en-US" sz="2000" kern="0"/>
              </a:p>
              <a:p>
                <a:pPr>
                  <a:defRPr/>
                </a:pPr>
                <a:endParaRPr lang="en-US" altLang="en-US" sz="1800" b="0" kern="0"/>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454095" y="1676400"/>
                <a:ext cx="4117906" cy="4114800"/>
              </a:xfrm>
              <a:prstGeom prst="rect">
                <a:avLst/>
              </a:prstGeom>
              <a:blipFill>
                <a:blip r:embed="rId2"/>
                <a:stretch>
                  <a:fillRect l="-1627" t="-14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 name="Picture 2">
            <a:extLst>
              <a:ext uri="{FF2B5EF4-FFF2-40B4-BE49-F238E27FC236}">
                <a16:creationId xmlns:a16="http://schemas.microsoft.com/office/drawing/2014/main" id="{E8B043BA-8E77-4C49-B4F8-79F99C8BE253}"/>
              </a:ext>
            </a:extLst>
          </p:cNvPr>
          <p:cNvPicPr>
            <a:picLocks noChangeAspect="1"/>
          </p:cNvPicPr>
          <p:nvPr/>
        </p:nvPicPr>
        <p:blipFill>
          <a:blip r:embed="rId3"/>
          <a:stretch>
            <a:fillRect/>
          </a:stretch>
        </p:blipFill>
        <p:spPr>
          <a:xfrm>
            <a:off x="4565371" y="1376983"/>
            <a:ext cx="4495800" cy="4210050"/>
          </a:xfrm>
          <a:prstGeom prst="rect">
            <a:avLst/>
          </a:prstGeom>
        </p:spPr>
      </p:pic>
      <p:pic>
        <p:nvPicPr>
          <p:cNvPr id="4" name="Picture 3">
            <a:extLst>
              <a:ext uri="{FF2B5EF4-FFF2-40B4-BE49-F238E27FC236}">
                <a16:creationId xmlns:a16="http://schemas.microsoft.com/office/drawing/2014/main" id="{F2A5FF35-128C-456D-8D86-55D9A7667828}"/>
              </a:ext>
            </a:extLst>
          </p:cNvPr>
          <p:cNvPicPr>
            <a:picLocks noChangeAspect="1"/>
          </p:cNvPicPr>
          <p:nvPr/>
        </p:nvPicPr>
        <p:blipFill>
          <a:blip r:embed="rId4"/>
          <a:stretch>
            <a:fillRect/>
          </a:stretch>
        </p:blipFill>
        <p:spPr>
          <a:xfrm>
            <a:off x="391146" y="4721087"/>
            <a:ext cx="4618379" cy="865946"/>
          </a:xfrm>
          <a:prstGeom prst="rect">
            <a:avLst/>
          </a:prstGeom>
        </p:spPr>
      </p:pic>
      <p:cxnSp>
        <p:nvCxnSpPr>
          <p:cNvPr id="7" name="Straight Connector 6">
            <a:extLst>
              <a:ext uri="{FF2B5EF4-FFF2-40B4-BE49-F238E27FC236}">
                <a16:creationId xmlns:a16="http://schemas.microsoft.com/office/drawing/2014/main" id="{E5C533A3-A67E-4EA5-8CA3-2B0D6F6717DB}"/>
              </a:ext>
            </a:extLst>
          </p:cNvPr>
          <p:cNvCxnSpPr/>
          <p:nvPr/>
        </p:nvCxnSpPr>
        <p:spPr bwMode="auto">
          <a:xfrm flipV="1">
            <a:off x="1205948" y="4558748"/>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Connector 8">
            <a:extLst>
              <a:ext uri="{FF2B5EF4-FFF2-40B4-BE49-F238E27FC236}">
                <a16:creationId xmlns:a16="http://schemas.microsoft.com/office/drawing/2014/main" id="{25894666-B85E-46A3-BE7D-94CBDA9962EA}"/>
              </a:ext>
            </a:extLst>
          </p:cNvPr>
          <p:cNvCxnSpPr/>
          <p:nvPr/>
        </p:nvCxnSpPr>
        <p:spPr bwMode="auto">
          <a:xfrm flipV="1">
            <a:off x="1742662" y="4565376"/>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4CB44449-4B20-43B0-AE9F-300206C444E9}"/>
              </a:ext>
            </a:extLst>
          </p:cNvPr>
          <p:cNvCxnSpPr/>
          <p:nvPr/>
        </p:nvCxnSpPr>
        <p:spPr bwMode="auto">
          <a:xfrm flipV="1">
            <a:off x="2299255" y="4552124"/>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Connector 10">
            <a:extLst>
              <a:ext uri="{FF2B5EF4-FFF2-40B4-BE49-F238E27FC236}">
                <a16:creationId xmlns:a16="http://schemas.microsoft.com/office/drawing/2014/main" id="{EDC60D4B-AC68-4A07-AB56-9998B7B7173E}"/>
              </a:ext>
            </a:extLst>
          </p:cNvPr>
          <p:cNvCxnSpPr/>
          <p:nvPr/>
        </p:nvCxnSpPr>
        <p:spPr bwMode="auto">
          <a:xfrm flipV="1">
            <a:off x="2862473" y="4558752"/>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Straight Connector 11">
            <a:extLst>
              <a:ext uri="{FF2B5EF4-FFF2-40B4-BE49-F238E27FC236}">
                <a16:creationId xmlns:a16="http://schemas.microsoft.com/office/drawing/2014/main" id="{EB9A49D3-06ED-4BB4-8A4E-7B9D8D5A2F87}"/>
              </a:ext>
            </a:extLst>
          </p:cNvPr>
          <p:cNvCxnSpPr/>
          <p:nvPr/>
        </p:nvCxnSpPr>
        <p:spPr bwMode="auto">
          <a:xfrm flipV="1">
            <a:off x="3412435" y="4525619"/>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51947413-4545-4011-9EBE-787C94539AD5}"/>
              </a:ext>
            </a:extLst>
          </p:cNvPr>
          <p:cNvCxnSpPr/>
          <p:nvPr/>
        </p:nvCxnSpPr>
        <p:spPr bwMode="auto">
          <a:xfrm flipV="1">
            <a:off x="3988905" y="4532247"/>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Connector 13">
            <a:extLst>
              <a:ext uri="{FF2B5EF4-FFF2-40B4-BE49-F238E27FC236}">
                <a16:creationId xmlns:a16="http://schemas.microsoft.com/office/drawing/2014/main" id="{B37944F2-A81A-4036-A887-6FBF63383FD2}"/>
              </a:ext>
            </a:extLst>
          </p:cNvPr>
          <p:cNvCxnSpPr/>
          <p:nvPr/>
        </p:nvCxnSpPr>
        <p:spPr bwMode="auto">
          <a:xfrm flipV="1">
            <a:off x="4545498" y="4518995"/>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F925525-29D5-4BAB-B3AB-1DCC7621FCC6}"/>
                  </a:ext>
                </a:extLst>
              </p:cNvPr>
              <p:cNvSpPr/>
              <p:nvPr/>
            </p:nvSpPr>
            <p:spPr>
              <a:xfrm>
                <a:off x="695901" y="5801412"/>
                <a:ext cx="4243341" cy="66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kern="0" smtClean="0">
                          <a:latin typeface="Cambria Math" panose="02040503050406030204" pitchFamily="18" charset="0"/>
                        </a:rPr>
                        <m:t>𝑃</m:t>
                      </m:r>
                      <m:d>
                        <m:dPr>
                          <m:ctrlPr>
                            <a:rPr lang="en-US" altLang="en-US" b="0" i="1" kern="0" smtClean="0">
                              <a:latin typeface="Cambria Math" panose="02040503050406030204" pitchFamily="18" charset="0"/>
                            </a:rPr>
                          </m:ctrlPr>
                        </m:dPr>
                        <m:e>
                          <m:sSubSup>
                            <m:sSubSupPr>
                              <m:ctrlPr>
                                <a:rPr lang="en-US" altLang="en-US" b="0" i="1" kern="0" smtClean="0">
                                  <a:latin typeface="Cambria Math" panose="02040503050406030204" pitchFamily="18" charset="0"/>
                                </a:rPr>
                              </m:ctrlPr>
                            </m:sSubSupPr>
                            <m:e>
                              <m:r>
                                <a:rPr lang="en-US" altLang="en-US" b="0" i="1" kern="0" smtClean="0">
                                  <a:latin typeface="Cambria Math" panose="02040503050406030204" pitchFamily="18" charset="0"/>
                                </a:rPr>
                                <m:t>𝑋</m:t>
                              </m:r>
                            </m:e>
                            <m:sub>
                              <m:r>
                                <a:rPr lang="en-US" altLang="en-US" b="0" i="1" kern="0" smtClean="0">
                                  <a:latin typeface="Cambria Math" panose="02040503050406030204" pitchFamily="18" charset="0"/>
                                </a:rPr>
                                <m:t>1</m:t>
                              </m:r>
                            </m:sub>
                            <m:sup>
                              <m:r>
                                <a:rPr lang="en-US" altLang="en-US" b="0" i="1" kern="0" smtClean="0">
                                  <a:latin typeface="Cambria Math" panose="02040503050406030204" pitchFamily="18" charset="0"/>
                                </a:rPr>
                                <m:t>𝑖</m:t>
                              </m:r>
                            </m:sup>
                          </m:sSubSup>
                          <m:r>
                            <a:rPr lang="en-US" altLang="en-US" b="0" i="1" kern="0" smtClean="0">
                              <a:latin typeface="Cambria Math" panose="02040503050406030204" pitchFamily="18" charset="0"/>
                              <a:ea typeface="Cambria Math" panose="02040503050406030204" pitchFamily="18" charset="0"/>
                            </a:rPr>
                            <m:t> ≤</m:t>
                          </m:r>
                          <m:r>
                            <a:rPr lang="en-US" altLang="en-US" b="0" i="1" kern="0" smtClean="0">
                              <a:latin typeface="Cambria Math" panose="02040503050406030204" pitchFamily="18" charset="0"/>
                              <a:ea typeface="Cambria Math" panose="02040503050406030204" pitchFamily="18" charset="0"/>
                            </a:rPr>
                            <m:t>𝑋</m:t>
                          </m:r>
                          <m:r>
                            <a:rPr lang="en-US" altLang="en-US" b="0" i="1" kern="0" smtClean="0">
                              <a:latin typeface="Cambria Math" panose="02040503050406030204" pitchFamily="18" charset="0"/>
                              <a:ea typeface="Cambria Math" panose="02040503050406030204" pitchFamily="18" charset="0"/>
                            </a:rPr>
                            <m:t>≤</m:t>
                          </m:r>
                          <m:sSubSup>
                            <m:sSubSupPr>
                              <m:ctrlPr>
                                <a:rPr lang="en-US" altLang="en-US" b="0" i="1" kern="0">
                                  <a:latin typeface="Cambria Math" panose="02040503050406030204" pitchFamily="18" charset="0"/>
                                </a:rPr>
                              </m:ctrlPr>
                            </m:sSubSupPr>
                            <m:e>
                              <m:r>
                                <a:rPr lang="en-US" altLang="en-US" b="0" i="1" kern="0">
                                  <a:latin typeface="Cambria Math" panose="02040503050406030204" pitchFamily="18" charset="0"/>
                                </a:rPr>
                                <m:t>𝑋</m:t>
                              </m:r>
                            </m:e>
                            <m:sub>
                              <m:r>
                                <a:rPr lang="en-US" altLang="en-US" b="0" i="1" kern="0">
                                  <a:latin typeface="Cambria Math" panose="02040503050406030204" pitchFamily="18" charset="0"/>
                                </a:rPr>
                                <m:t>1</m:t>
                              </m:r>
                            </m:sub>
                            <m:sup>
                              <m:r>
                                <a:rPr lang="en-US" altLang="en-US" b="0" i="1" kern="0">
                                  <a:latin typeface="Cambria Math" panose="02040503050406030204" pitchFamily="18" charset="0"/>
                                </a:rPr>
                                <m:t>𝑖</m:t>
                              </m:r>
                              <m:r>
                                <a:rPr lang="en-US" altLang="en-US" b="0" i="1" kern="0">
                                  <a:latin typeface="Cambria Math" panose="02040503050406030204" pitchFamily="18" charset="0"/>
                                </a:rPr>
                                <m:t>+1</m:t>
                              </m:r>
                            </m:sup>
                          </m:sSubSup>
                        </m:e>
                      </m:d>
                      <m:r>
                        <a:rPr lang="en-US" altLang="en-US" b="0" i="1" kern="0" smtClean="0">
                          <a:latin typeface="Cambria Math" panose="02040503050406030204" pitchFamily="18" charset="0"/>
                          <a:ea typeface="Cambria Math" panose="02040503050406030204" pitchFamily="18" charset="0"/>
                        </a:rPr>
                        <m:t>=</m:t>
                      </m:r>
                      <m:f>
                        <m:fPr>
                          <m:ctrlPr>
                            <a:rPr lang="en-US" altLang="en-US" b="0" i="1" kern="0" smtClean="0">
                              <a:latin typeface="Cambria Math" panose="02040503050406030204" pitchFamily="18" charset="0"/>
                              <a:ea typeface="Cambria Math" panose="02040503050406030204" pitchFamily="18" charset="0"/>
                            </a:rPr>
                          </m:ctrlPr>
                        </m:fPr>
                        <m:num>
                          <m:r>
                            <a:rPr lang="en-US" altLang="en-US" b="0" i="1" kern="0" smtClean="0">
                              <a:latin typeface="Cambria Math" panose="02040503050406030204" pitchFamily="18" charset="0"/>
                              <a:ea typeface="Cambria Math" panose="02040503050406030204" pitchFamily="18" charset="0"/>
                            </a:rPr>
                            <m:t>𝑛</m:t>
                          </m:r>
                          <m:r>
                            <a:rPr lang="en-US" altLang="en-US" b="0" i="1" kern="0" smtClean="0">
                              <a:latin typeface="Cambria Math" panose="02040503050406030204" pitchFamily="18" charset="0"/>
                              <a:ea typeface="Cambria Math" panose="02040503050406030204" pitchFamily="18" charset="0"/>
                            </a:rPr>
                            <m:t>(</m:t>
                          </m:r>
                          <m:sSubSup>
                            <m:sSubSupPr>
                              <m:ctrlPr>
                                <a:rPr lang="en-US" altLang="en-US" b="0" i="1" kern="0">
                                  <a:latin typeface="Cambria Math" panose="02040503050406030204" pitchFamily="18" charset="0"/>
                                </a:rPr>
                              </m:ctrlPr>
                            </m:sSubSupPr>
                            <m:e>
                              <m:r>
                                <a:rPr lang="en-US" altLang="en-US" b="0" i="1" kern="0">
                                  <a:latin typeface="Cambria Math" panose="02040503050406030204" pitchFamily="18" charset="0"/>
                                </a:rPr>
                                <m:t>𝑋</m:t>
                              </m:r>
                            </m:e>
                            <m:sub>
                              <m:r>
                                <a:rPr lang="en-US" altLang="en-US" b="0" i="1" kern="0">
                                  <a:latin typeface="Cambria Math" panose="02040503050406030204" pitchFamily="18" charset="0"/>
                                </a:rPr>
                                <m:t>1</m:t>
                              </m:r>
                            </m:sub>
                            <m:sup>
                              <m:r>
                                <a:rPr lang="en-US" altLang="en-US" b="0" i="1" kern="0">
                                  <a:latin typeface="Cambria Math" panose="02040503050406030204" pitchFamily="18" charset="0"/>
                                </a:rPr>
                                <m:t>𝑖</m:t>
                              </m:r>
                            </m:sup>
                          </m:sSubSup>
                          <m:r>
                            <a:rPr lang="en-US" altLang="en-US" b="0" i="1" kern="0">
                              <a:latin typeface="Cambria Math" panose="02040503050406030204" pitchFamily="18" charset="0"/>
                              <a:ea typeface="Cambria Math" panose="02040503050406030204" pitchFamily="18" charset="0"/>
                            </a:rPr>
                            <m:t> ≤</m:t>
                          </m:r>
                          <m:r>
                            <a:rPr lang="en-US" altLang="en-US" b="0" i="1" kern="0">
                              <a:latin typeface="Cambria Math" panose="02040503050406030204" pitchFamily="18" charset="0"/>
                              <a:ea typeface="Cambria Math" panose="02040503050406030204" pitchFamily="18" charset="0"/>
                            </a:rPr>
                            <m:t>𝑋</m:t>
                          </m:r>
                          <m:r>
                            <a:rPr lang="en-US" altLang="en-US" b="0" i="1" kern="0">
                              <a:latin typeface="Cambria Math" panose="02040503050406030204" pitchFamily="18" charset="0"/>
                              <a:ea typeface="Cambria Math" panose="02040503050406030204" pitchFamily="18" charset="0"/>
                            </a:rPr>
                            <m:t>≤</m:t>
                          </m:r>
                          <m:sSubSup>
                            <m:sSubSupPr>
                              <m:ctrlPr>
                                <a:rPr lang="en-US" altLang="en-US" b="0" i="1" kern="0">
                                  <a:latin typeface="Cambria Math" panose="02040503050406030204" pitchFamily="18" charset="0"/>
                                </a:rPr>
                              </m:ctrlPr>
                            </m:sSubSupPr>
                            <m:e>
                              <m:r>
                                <a:rPr lang="en-US" altLang="en-US" b="0" i="1" kern="0">
                                  <a:latin typeface="Cambria Math" panose="02040503050406030204" pitchFamily="18" charset="0"/>
                                </a:rPr>
                                <m:t>𝑋</m:t>
                              </m:r>
                            </m:e>
                            <m:sub>
                              <m:r>
                                <a:rPr lang="en-US" altLang="en-US" b="0" i="1" kern="0">
                                  <a:latin typeface="Cambria Math" panose="02040503050406030204" pitchFamily="18" charset="0"/>
                                </a:rPr>
                                <m:t>1</m:t>
                              </m:r>
                            </m:sub>
                            <m:sup>
                              <m:r>
                                <a:rPr lang="en-US" altLang="en-US" b="0" i="1" kern="0">
                                  <a:latin typeface="Cambria Math" panose="02040503050406030204" pitchFamily="18" charset="0"/>
                                </a:rPr>
                                <m:t>𝑖</m:t>
                              </m:r>
                              <m:r>
                                <a:rPr lang="en-US" altLang="en-US" b="0" i="1" kern="0">
                                  <a:latin typeface="Cambria Math" panose="02040503050406030204" pitchFamily="18" charset="0"/>
                                </a:rPr>
                                <m:t>+1</m:t>
                              </m:r>
                            </m:sup>
                          </m:sSubSup>
                          <m:r>
                            <a:rPr lang="en-US" altLang="en-US" b="0" i="1" kern="0" smtClean="0">
                              <a:latin typeface="Cambria Math" panose="02040503050406030204" pitchFamily="18" charset="0"/>
                            </a:rPr>
                            <m:t>)</m:t>
                          </m:r>
                        </m:num>
                        <m:den>
                          <m:r>
                            <a:rPr lang="en-US" altLang="en-US" b="0" i="1" kern="0" smtClean="0">
                              <a:latin typeface="Cambria Math" panose="02040503050406030204" pitchFamily="18" charset="0"/>
                              <a:ea typeface="Cambria Math" panose="02040503050406030204" pitchFamily="18" charset="0"/>
                            </a:rPr>
                            <m:t>𝑛</m:t>
                          </m:r>
                        </m:den>
                      </m:f>
                    </m:oMath>
                  </m:oMathPara>
                </a14:m>
                <a:endParaRPr lang="en-US"/>
              </a:p>
            </p:txBody>
          </p:sp>
        </mc:Choice>
        <mc:Fallback xmlns="">
          <p:sp>
            <p:nvSpPr>
              <p:cNvPr id="8" name="Rectangle 7">
                <a:extLst>
                  <a:ext uri="{FF2B5EF4-FFF2-40B4-BE49-F238E27FC236}">
                    <a16:creationId xmlns:a16="http://schemas.microsoft.com/office/drawing/2014/main" id="{1F925525-29D5-4BAB-B3AB-1DCC7621FCC6}"/>
                  </a:ext>
                </a:extLst>
              </p:cNvPr>
              <p:cNvSpPr>
                <a:spLocks noRot="1" noChangeAspect="1" noMove="1" noResize="1" noEditPoints="1" noAdjustHandles="1" noChangeArrowheads="1" noChangeShapeType="1" noTextEdit="1"/>
              </p:cNvSpPr>
              <p:nvPr/>
            </p:nvSpPr>
            <p:spPr>
              <a:xfrm>
                <a:off x="695901" y="5801412"/>
                <a:ext cx="4243341" cy="660887"/>
              </a:xfrm>
              <a:prstGeom prst="rect">
                <a:avLst/>
              </a:prstGeom>
              <a:blipFill>
                <a:blip r:embed="rId5"/>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1A57B08-AEE1-4D68-82E6-2D7C8FC5EDB0}"/>
              </a:ext>
            </a:extLst>
          </p:cNvPr>
          <p:cNvSpPr txBox="1"/>
          <p:nvPr/>
        </p:nvSpPr>
        <p:spPr>
          <a:xfrm>
            <a:off x="5427473" y="5711688"/>
            <a:ext cx="3633698" cy="1015663"/>
          </a:xfrm>
          <a:prstGeom prst="rect">
            <a:avLst/>
          </a:prstGeom>
          <a:noFill/>
        </p:spPr>
        <p:txBody>
          <a:bodyPr wrap="square" rtlCol="0">
            <a:spAutoFit/>
          </a:bodyPr>
          <a:lstStyle/>
          <a:p>
            <a:r>
              <a:rPr lang="en-US" sz="2000" b="0"/>
              <a:t>In each bin we are estimating a probability!</a:t>
            </a:r>
          </a:p>
          <a:p>
            <a:r>
              <a:rPr lang="en-US" sz="2000" b="0"/>
              <a:t>10 data in each bin = 80 data?</a:t>
            </a:r>
          </a:p>
        </p:txBody>
      </p:sp>
    </p:spTree>
    <p:extLst>
      <p:ext uri="{BB962C8B-B14F-4D97-AF65-F5344CB8AC3E}">
        <p14:creationId xmlns:p14="http://schemas.microsoft.com/office/powerpoint/2010/main" val="3657040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2539015" y="8878"/>
            <a:ext cx="5831919" cy="1143000"/>
          </a:xfrm>
          <a:prstGeom prst="rect">
            <a:avLst/>
          </a:prstGeom>
        </p:spPr>
        <p:txBody>
          <a:bodyPr/>
          <a:lstStyle/>
          <a:p>
            <a:pPr>
              <a:defRPr/>
            </a:pPr>
            <a:r>
              <a:rPr lang="en-US">
                <a:solidFill>
                  <a:srgbClr val="FF6600"/>
                </a:solidFill>
                <a:ea typeface="+mj-ea"/>
                <a:cs typeface="+mj-cs"/>
              </a:rPr>
              <a:t>Feature Ranking Demonstration in Python</a:t>
            </a:r>
            <a:endParaRPr lang="en-US">
              <a:ea typeface="+mj-ea"/>
              <a:cs typeface="+mj-cs"/>
            </a:endParaRPr>
          </a:p>
        </p:txBody>
      </p:sp>
      <p:sp>
        <p:nvSpPr>
          <p:cNvPr id="6" name="Rectangle 3">
            <a:extLst>
              <a:ext uri="{FF2B5EF4-FFF2-40B4-BE49-F238E27FC236}">
                <a16:creationId xmlns:a16="http://schemas.microsoft.com/office/drawing/2014/main" id="{93650989-B5BB-44D5-A666-8D3E82C4D86D}"/>
              </a:ext>
            </a:extLst>
          </p:cNvPr>
          <p:cNvSpPr txBox="1">
            <a:spLocks noChangeArrowheads="1"/>
          </p:cNvSpPr>
          <p:nvPr/>
        </p:nvSpPr>
        <p:spPr bwMode="auto">
          <a:xfrm>
            <a:off x="457200" y="1371600"/>
            <a:ext cx="8686800" cy="369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marL="57150" indent="0">
              <a:buNone/>
              <a:defRPr/>
            </a:pPr>
            <a:r>
              <a:rPr lang="en-US" altLang="en-US" b="0" kern="0"/>
              <a:t>Demonstration of the wide array approach with a documented workflow.</a:t>
            </a:r>
          </a:p>
        </p:txBody>
      </p:sp>
      <p:sp>
        <p:nvSpPr>
          <p:cNvPr id="3" name="TextBox 2">
            <a:extLst>
              <a:ext uri="{FF2B5EF4-FFF2-40B4-BE49-F238E27FC236}">
                <a16:creationId xmlns:a16="http://schemas.microsoft.com/office/drawing/2014/main" id="{FCC19F2E-3C90-4F4E-8C84-E71CA71094B9}"/>
              </a:ext>
            </a:extLst>
          </p:cNvPr>
          <p:cNvSpPr txBox="1"/>
          <p:nvPr/>
        </p:nvSpPr>
        <p:spPr>
          <a:xfrm>
            <a:off x="257451" y="5810061"/>
            <a:ext cx="2965143" cy="461665"/>
          </a:xfrm>
          <a:prstGeom prst="rect">
            <a:avLst/>
          </a:prstGeom>
          <a:noFill/>
        </p:spPr>
        <p:txBody>
          <a:bodyPr wrap="square" rtlCol="0">
            <a:spAutoFit/>
          </a:bodyPr>
          <a:lstStyle/>
          <a:p>
            <a:r>
              <a:rPr lang="en-US" sz="1200"/>
              <a:t>Workflow at file is </a:t>
            </a:r>
          </a:p>
          <a:p>
            <a:r>
              <a:rPr lang="en-US" sz="1200"/>
              <a:t>Daytum_Feature_Ranking.ipynb</a:t>
            </a:r>
          </a:p>
        </p:txBody>
      </p:sp>
      <p:pic>
        <p:nvPicPr>
          <p:cNvPr id="4" name="Picture 3">
            <a:extLst>
              <a:ext uri="{FF2B5EF4-FFF2-40B4-BE49-F238E27FC236}">
                <a16:creationId xmlns:a16="http://schemas.microsoft.com/office/drawing/2014/main" id="{7537453F-17DD-4CB5-86D2-8E2BA8FBF7D2}"/>
              </a:ext>
            </a:extLst>
          </p:cNvPr>
          <p:cNvPicPr>
            <a:picLocks noChangeAspect="1"/>
          </p:cNvPicPr>
          <p:nvPr/>
        </p:nvPicPr>
        <p:blipFill>
          <a:blip r:embed="rId3"/>
          <a:stretch>
            <a:fillRect/>
          </a:stretch>
        </p:blipFill>
        <p:spPr>
          <a:xfrm>
            <a:off x="3222594" y="1897019"/>
            <a:ext cx="5681133" cy="4744039"/>
          </a:xfrm>
          <a:prstGeom prst="rect">
            <a:avLst/>
          </a:prstGeom>
        </p:spPr>
      </p:pic>
    </p:spTree>
    <p:extLst>
      <p:ext uri="{BB962C8B-B14F-4D97-AF65-F5344CB8AC3E}">
        <p14:creationId xmlns:p14="http://schemas.microsoft.com/office/powerpoint/2010/main" val="2693134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 name="Rectangle 3"/>
          <p:cNvSpPr txBox="1">
            <a:spLocks noChangeArrowheads="1"/>
          </p:cNvSpPr>
          <p:nvPr/>
        </p:nvSpPr>
        <p:spPr bwMode="auto">
          <a:xfrm>
            <a:off x="1295400" y="2133600"/>
            <a:ext cx="403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lnSpc>
                <a:spcPct val="120000"/>
              </a:lnSpc>
              <a:spcBef>
                <a:spcPct val="60000"/>
              </a:spcBef>
              <a:buFontTx/>
              <a:buNone/>
              <a:defRPr/>
            </a:pPr>
            <a:r>
              <a:rPr lang="en-US" kern="0">
                <a:ea typeface="+mn-ea"/>
                <a:cs typeface="+mn-cs"/>
              </a:rPr>
              <a:t>Lecture outline . . .</a:t>
            </a:r>
          </a:p>
          <a:p>
            <a:pPr>
              <a:lnSpc>
                <a:spcPct val="120000"/>
              </a:lnSpc>
              <a:spcBef>
                <a:spcPct val="60000"/>
              </a:spcBef>
              <a:defRPr/>
            </a:pPr>
            <a:r>
              <a:rPr lang="en-US"/>
              <a:t>Multivariate Estimation</a:t>
            </a:r>
          </a:p>
          <a:p>
            <a:pPr>
              <a:lnSpc>
                <a:spcPct val="120000"/>
              </a:lnSpc>
              <a:spcBef>
                <a:spcPct val="60000"/>
              </a:spcBef>
              <a:defRPr/>
            </a:pPr>
            <a:endParaRPr lang="en-US"/>
          </a:p>
          <a:p>
            <a:pPr>
              <a:lnSpc>
                <a:spcPct val="120000"/>
              </a:lnSpc>
              <a:spcBef>
                <a:spcPct val="60000"/>
              </a:spcBef>
              <a:defRPr/>
            </a:pPr>
            <a:endParaRPr lang="en-US"/>
          </a:p>
          <a:p>
            <a:pPr>
              <a:lnSpc>
                <a:spcPct val="120000"/>
              </a:lnSpc>
              <a:spcBef>
                <a:spcPct val="60000"/>
              </a:spcBef>
              <a:defRPr/>
            </a:pPr>
            <a:endParaRPr lang="en-US" kern="0"/>
          </a:p>
          <a:p>
            <a:pPr>
              <a:lnSpc>
                <a:spcPct val="120000"/>
              </a:lnSpc>
              <a:spcBef>
                <a:spcPct val="60000"/>
              </a:spcBef>
              <a:defRPr/>
            </a:pPr>
            <a:endParaRPr lang="en-US" kern="0"/>
          </a:p>
          <a:p>
            <a:pPr>
              <a:lnSpc>
                <a:spcPct val="120000"/>
              </a:lnSpc>
              <a:spcBef>
                <a:spcPct val="60000"/>
              </a:spcBef>
              <a:defRPr/>
            </a:pPr>
            <a:endParaRPr lang="en-US" kern="0">
              <a:ea typeface="+mn-ea"/>
              <a:cs typeface="+mn-cs"/>
            </a:endParaRPr>
          </a:p>
        </p:txBody>
      </p:sp>
      <p:sp>
        <p:nvSpPr>
          <p:cNvPr id="16" name="TextBox 15">
            <a:extLst>
              <a:ext uri="{FF2B5EF4-FFF2-40B4-BE49-F238E27FC236}">
                <a16:creationId xmlns:a16="http://schemas.microsoft.com/office/drawing/2014/main" id="{E9D89E16-8A44-406E-8EE2-A910BEF111D4}"/>
              </a:ext>
            </a:extLst>
          </p:cNvPr>
          <p:cNvSpPr txBox="1"/>
          <p:nvPr/>
        </p:nvSpPr>
        <p:spPr>
          <a:xfrm>
            <a:off x="609600" y="6324600"/>
            <a:ext cx="5455276" cy="369332"/>
          </a:xfrm>
          <a:prstGeom prst="rect">
            <a:avLst/>
          </a:prstGeom>
          <a:noFill/>
        </p:spPr>
        <p:txBody>
          <a:bodyPr wrap="none" rtlCol="0">
            <a:spAutoFit/>
          </a:bodyPr>
          <a:lstStyle/>
          <a:p>
            <a:r>
              <a:rPr lang="en-US" dirty="0"/>
              <a:t>Michael Pyrcz, The University of Texas at Austin</a:t>
            </a:r>
          </a:p>
        </p:txBody>
      </p:sp>
      <p:sp>
        <p:nvSpPr>
          <p:cNvPr id="17" name="Rectangle 2">
            <a:extLst>
              <a:ext uri="{FF2B5EF4-FFF2-40B4-BE49-F238E27FC236}">
                <a16:creationId xmlns:a16="http://schemas.microsoft.com/office/drawing/2014/main" id="{489DA2C0-8236-4CEE-9A0A-7B736DA66BEC}"/>
              </a:ext>
            </a:extLst>
          </p:cNvPr>
          <p:cNvSpPr txBox="1">
            <a:spLocks noChangeArrowheads="1"/>
          </p:cNvSpPr>
          <p:nvPr/>
        </p:nvSpPr>
        <p:spPr>
          <a:xfrm>
            <a:off x="-9566" y="0"/>
            <a:ext cx="8239166" cy="1600200"/>
          </a:xfrm>
          <a:prstGeom prst="rect">
            <a:avLst/>
          </a:prstGeom>
          <a:extLst>
            <a:ext uri="{AF507438-7753-43E0-B8FC-AC1667EBCBE1}">
              <a14:hiddenEffects xmlns:a14="http://schemas.microsoft.com/office/drawing/2010/main">
                <a:effectLst>
                  <a:outerShdw blurRad="63500" dist="28398" dir="12393903" algn="ctr" rotWithShape="0">
                    <a:srgbClr val="616161"/>
                  </a:outerShdw>
                </a:effectLst>
              </a14:hiddenEffects>
            </a:ext>
          </a:extLst>
        </p:spPr>
        <p:txBody>
          <a:bodyPr/>
          <a:lstStyle>
            <a:lvl1pPr algn="ctr" rtl="0" eaLnBrk="0" fontAlgn="base" hangingPunct="0">
              <a:lnSpc>
                <a:spcPct val="90000"/>
              </a:lnSpc>
              <a:spcBef>
                <a:spcPct val="0"/>
              </a:spcBef>
              <a:spcAft>
                <a:spcPct val="0"/>
              </a:spcAft>
              <a:defRPr sz="3600" b="1">
                <a:solidFill>
                  <a:schemeClr val="tx2"/>
                </a:solidFill>
                <a:latin typeface="+mj-lt"/>
                <a:ea typeface="ＭＳ Ｐゴシック" panose="020B0600070205080204" pitchFamily="34" charset="-128"/>
                <a:cs typeface="ＭＳ Ｐゴシック" charset="0"/>
              </a:defRPr>
            </a:lvl1pPr>
            <a:lvl2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2pPr>
            <a:lvl3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3pPr>
            <a:lvl4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4pPr>
            <a:lvl5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5pPr>
            <a:lvl6pPr marL="4572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6pPr>
            <a:lvl7pPr marL="9144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7pPr>
            <a:lvl8pPr marL="13716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8pPr>
            <a:lvl9pPr marL="18288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9pPr>
          </a:lstStyle>
          <a:p>
            <a:pPr>
              <a:defRPr/>
            </a:pPr>
            <a:r>
              <a:rPr lang="en-US" kern="0">
                <a:solidFill>
                  <a:schemeClr val="tx1"/>
                </a:solidFill>
                <a:ea typeface="+mj-ea"/>
                <a:cs typeface="+mj-cs"/>
              </a:rPr>
              <a:t>Daytum +2 Course </a:t>
            </a:r>
            <a:br>
              <a:rPr lang="en-US" kern="0">
                <a:solidFill>
                  <a:srgbClr val="FF6600"/>
                </a:solidFill>
                <a:ea typeface="+mj-ea"/>
                <a:cs typeface="+mj-cs"/>
              </a:rPr>
            </a:br>
            <a:r>
              <a:rPr lang="en-US" kern="0">
                <a:solidFill>
                  <a:srgbClr val="FF6600"/>
                </a:solidFill>
                <a:ea typeface="+mj-ea"/>
                <a:cs typeface="+mj-cs"/>
              </a:rPr>
              <a:t>Multivariate Analysis</a:t>
            </a:r>
            <a:endParaRPr lang="en-US" sz="2800" u="sng" kern="0" dirty="0">
              <a:solidFill>
                <a:srgbClr val="081D58"/>
              </a:solidFill>
              <a:ea typeface="+mj-ea"/>
              <a:cs typeface="+mj-cs"/>
            </a:endParaRPr>
          </a:p>
        </p:txBody>
      </p:sp>
    </p:spTree>
    <p:extLst>
      <p:ext uri="{BB962C8B-B14F-4D97-AF65-F5344CB8AC3E}">
        <p14:creationId xmlns:p14="http://schemas.microsoft.com/office/powerpoint/2010/main" val="252072746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2514600" y="0"/>
            <a:ext cx="5791200" cy="1143000"/>
          </a:xfrm>
          <a:prstGeom prst="rect">
            <a:avLst/>
          </a:prstGeom>
        </p:spPr>
        <p:txBody>
          <a:bodyPr/>
          <a:lstStyle/>
          <a:p>
            <a:pPr>
              <a:defRPr/>
            </a:pPr>
            <a:r>
              <a:rPr lang="en-US">
                <a:solidFill>
                  <a:srgbClr val="FF6600"/>
                </a:solidFill>
                <a:ea typeface="+mj-ea"/>
                <a:cs typeface="+mj-cs"/>
              </a:rPr>
              <a:t>Multivariate Kriging</a:t>
            </a:r>
            <a:endParaRPr lang="en-US">
              <a:ea typeface="+mj-ea"/>
              <a:cs typeface="+mj-cs"/>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36174D90-B015-4A83-AC98-D66A6227ED09}"/>
                  </a:ext>
                </a:extLst>
              </p:cNvPr>
              <p:cNvSpPr txBox="1">
                <a:spLocks noChangeArrowheads="1"/>
              </p:cNvSpPr>
              <p:nvPr/>
            </p:nvSpPr>
            <p:spPr bwMode="auto">
              <a:xfrm>
                <a:off x="441325" y="1676400"/>
                <a:ext cx="8324850" cy="48482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defRPr/>
                </a:pPr>
                <a:r>
                  <a:rPr lang="en-US" altLang="en-US" sz="2000" b="0" kern="0"/>
                  <a:t>Simple kriging may be applied to make estimates given a set of collocated secondary variables at the location to estimate the primary variable.  </a:t>
                </a:r>
              </a:p>
              <a:p>
                <a:pPr>
                  <a:defRPr/>
                </a:pPr>
                <a:r>
                  <a:rPr lang="en-US" altLang="en-US" sz="2000" b="0" kern="0"/>
                  <a:t>This is not spatial estimation, but multivariate estimation!</a:t>
                </a:r>
              </a:p>
              <a:p>
                <a:pPr>
                  <a:defRPr/>
                </a:pPr>
                <a:endParaRPr lang="en-US" altLang="en-US" sz="2000" b="0" kern="0"/>
              </a:p>
              <a:p>
                <a:pPr>
                  <a:defRPr/>
                </a:pPr>
                <a:endParaRPr lang="en-US" altLang="en-US" sz="2000" b="0" kern="0"/>
              </a:p>
              <a:p>
                <a:pPr>
                  <a:defRPr/>
                </a:pPr>
                <a:endParaRPr lang="en-US" altLang="en-US" sz="2000" b="0" kern="0"/>
              </a:p>
              <a:p>
                <a:pPr>
                  <a:defRPr/>
                </a:pPr>
                <a:endParaRPr lang="en-US" altLang="en-US" sz="2000" b="0" kern="0"/>
              </a:p>
              <a:p>
                <a:pPr>
                  <a:defRPr/>
                </a:pPr>
                <a:endParaRPr lang="en-US" altLang="en-US" sz="2000" b="0" kern="0"/>
              </a:p>
              <a:p>
                <a:pPr>
                  <a:defRPr/>
                </a:pPr>
                <a:endParaRPr lang="en-US" altLang="en-US" sz="2000" b="0" kern="0"/>
              </a:p>
              <a:p>
                <a:pPr>
                  <a:defRPr/>
                </a:pPr>
                <a:r>
                  <a:rPr lang="en-US" altLang="en-US" sz="2000" b="0" kern="0"/>
                  <a:t>Given the assumption of Gaussian distributed variables we have a complete model of uncertainty for the primary variable at location </a:t>
                </a:r>
                <a14:m>
                  <m:oMath xmlns:m="http://schemas.openxmlformats.org/officeDocument/2006/math">
                    <m:r>
                      <a:rPr lang="en-US" sz="2000">
                        <a:latin typeface="Cambria Math" panose="02040503050406030204" pitchFamily="18" charset="0"/>
                        <a:ea typeface="Cambria Math" panose="02040503050406030204" pitchFamily="18" charset="0"/>
                      </a:rPr>
                      <m:t>𝐮</m:t>
                    </m:r>
                  </m:oMath>
                </a14:m>
                <a:r>
                  <a:rPr lang="en-US" altLang="en-US" sz="2000" b="0" kern="0"/>
                  <a:t>!</a:t>
                </a:r>
              </a:p>
              <a:p>
                <a:pPr>
                  <a:defRPr/>
                </a:pPr>
                <a:r>
                  <a:rPr lang="en-US" altLang="en-US" sz="2000" b="0" kern="0"/>
                  <a:t>We can back transform for uncertainty in the original variable units. </a:t>
                </a:r>
                <a:endParaRPr lang="en-US" altLang="en-US" sz="1600" b="0" kern="0"/>
              </a:p>
            </p:txBody>
          </p:sp>
        </mc:Choice>
        <mc:Fallback xmlns="">
          <p:sp>
            <p:nvSpPr>
              <p:cNvPr id="5" name="Rectangle 3">
                <a:extLst>
                  <a:ext uri="{FF2B5EF4-FFF2-40B4-BE49-F238E27FC236}">
                    <a16:creationId xmlns:a16="http://schemas.microsoft.com/office/drawing/2014/main" id="{36174D90-B015-4A83-AC98-D66A6227ED09}"/>
                  </a:ext>
                </a:extLst>
              </p:cNvPr>
              <p:cNvSpPr txBox="1">
                <a:spLocks noRot="1" noChangeAspect="1" noMove="1" noResize="1" noEditPoints="1" noAdjustHandles="1" noChangeArrowheads="1" noChangeShapeType="1" noTextEdit="1"/>
              </p:cNvSpPr>
              <p:nvPr/>
            </p:nvSpPr>
            <p:spPr bwMode="auto">
              <a:xfrm>
                <a:off x="441325" y="1676400"/>
                <a:ext cx="8324850" cy="4848225"/>
              </a:xfrm>
              <a:prstGeom prst="rect">
                <a:avLst/>
              </a:prstGeom>
              <a:blipFill>
                <a:blip r:embed="rId2"/>
                <a:stretch>
                  <a:fillRect l="-659" t="-1258" r="-5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367264C4-F7AC-42FF-B54D-D8902063F109}"/>
              </a:ext>
            </a:extLst>
          </p:cNvPr>
          <p:cNvSpPr txBox="1"/>
          <p:nvPr/>
        </p:nvSpPr>
        <p:spPr>
          <a:xfrm>
            <a:off x="1718974" y="4409375"/>
            <a:ext cx="1492716" cy="369332"/>
          </a:xfrm>
          <a:prstGeom prst="rect">
            <a:avLst/>
          </a:prstGeom>
          <a:noFill/>
        </p:spPr>
        <p:txBody>
          <a:bodyPr wrap="none" rtlCol="0">
            <a:spAutoFit/>
          </a:bodyPr>
          <a:lstStyle/>
          <a:p>
            <a:r>
              <a:rPr lang="en-US"/>
              <a:t>redundancy</a:t>
            </a:r>
          </a:p>
        </p:txBody>
      </p:sp>
      <p:sp>
        <p:nvSpPr>
          <p:cNvPr id="13" name="TextBox 12">
            <a:extLst>
              <a:ext uri="{FF2B5EF4-FFF2-40B4-BE49-F238E27FC236}">
                <a16:creationId xmlns:a16="http://schemas.microsoft.com/office/drawing/2014/main" id="{FA9C2F6E-891C-4FCC-B155-A24B0426FDA9}"/>
              </a:ext>
            </a:extLst>
          </p:cNvPr>
          <p:cNvSpPr txBox="1"/>
          <p:nvPr/>
        </p:nvSpPr>
        <p:spPr>
          <a:xfrm>
            <a:off x="4419600" y="4409375"/>
            <a:ext cx="1300356" cy="369332"/>
          </a:xfrm>
          <a:prstGeom prst="rect">
            <a:avLst/>
          </a:prstGeom>
          <a:noFill/>
        </p:spPr>
        <p:txBody>
          <a:bodyPr wrap="none" rtlCol="0">
            <a:spAutoFit/>
          </a:bodyPr>
          <a:lstStyle/>
          <a:p>
            <a:r>
              <a:rPr lang="en-US"/>
              <a:t>closeness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C0C288-676B-42EF-9929-5556646A8121}"/>
                  </a:ext>
                </a:extLst>
              </p:cNvPr>
              <p:cNvSpPr txBox="1"/>
              <p:nvPr/>
            </p:nvSpPr>
            <p:spPr>
              <a:xfrm>
                <a:off x="381000" y="3483327"/>
                <a:ext cx="5292796"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𝒛</m:t>
                                        </m:r>
                                      </m:e>
                                      <m:sub>
                                        <m:r>
                                          <a:rPr lang="en-US" b="0" i="1">
                                            <a:latin typeface="Cambria Math" panose="02040503050406030204" pitchFamily="18" charset="0"/>
                                            <a:ea typeface="Cambria Math" panose="02040503050406030204" pitchFamily="18" charset="0"/>
                                          </a:rPr>
                                          <m:t>1</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𝒛</m:t>
                                        </m:r>
                                      </m:e>
                                      <m:sub>
                                        <m:r>
                                          <a:rPr lang="en-US" b="0" i="1">
                                            <a:latin typeface="Cambria Math" panose="02040503050406030204" pitchFamily="18" charset="0"/>
                                            <a:ea typeface="Cambria Math" panose="02040503050406030204" pitchFamily="18" charset="0"/>
                                          </a:rPr>
                                          <m:t>1</m:t>
                                        </m:r>
                                      </m:sub>
                                    </m:sSub>
                                  </m:e>
                                </m:d>
                              </m:e>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a:latin typeface="Cambria Math" panose="02040503050406030204" pitchFamily="18" charset="0"/>
                                            <a:ea typeface="Cambria Math" panose="02040503050406030204" pitchFamily="18" charset="0"/>
                                          </a:rPr>
                                          <m:t>1</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a:latin typeface="Cambria Math" panose="02040503050406030204" pitchFamily="18" charset="0"/>
                                            <a:ea typeface="Cambria Math" panose="02040503050406030204" pitchFamily="18" charset="0"/>
                                          </a:rPr>
                                          <m:t>2</m:t>
                                        </m:r>
                                      </m:sub>
                                    </m:sSub>
                                  </m:e>
                                </m:d>
                              </m:e>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𝒛</m:t>
                                        </m:r>
                                      </m:e>
                                      <m:sub>
                                        <m:r>
                                          <a:rPr lang="en-US" b="0" i="1">
                                            <a:latin typeface="Cambria Math" panose="02040503050406030204" pitchFamily="18" charset="0"/>
                                            <a:ea typeface="Cambria Math" panose="02040503050406030204" pitchFamily="18" charset="0"/>
                                          </a:rPr>
                                          <m:t>1</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a:latin typeface="Cambria Math" panose="02040503050406030204" pitchFamily="18" charset="0"/>
                                            <a:ea typeface="Cambria Math" panose="02040503050406030204" pitchFamily="18" charset="0"/>
                                          </a:rPr>
                                          <m:t>3</m:t>
                                        </m:r>
                                      </m:sub>
                                    </m:sSub>
                                  </m:e>
                                </m:d>
                              </m:e>
                            </m:mr>
                            <m:mr>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𝒛</m:t>
                                        </m:r>
                                      </m:e>
                                      <m:sub>
                                        <m:r>
                                          <a:rPr lang="en-US" b="0" i="1">
                                            <a:latin typeface="Cambria Math" panose="02040503050406030204" pitchFamily="18" charset="0"/>
                                            <a:ea typeface="Cambria Math" panose="02040503050406030204" pitchFamily="18" charset="0"/>
                                          </a:rPr>
                                          <m:t>2</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𝒛</m:t>
                                        </m:r>
                                      </m:e>
                                      <m:sub>
                                        <m:r>
                                          <a:rPr lang="en-US" b="0" i="1">
                                            <a:latin typeface="Cambria Math" panose="02040503050406030204" pitchFamily="18" charset="0"/>
                                            <a:ea typeface="Cambria Math" panose="02040503050406030204" pitchFamily="18" charset="0"/>
                                          </a:rPr>
                                          <m:t>1</m:t>
                                        </m:r>
                                      </m:sub>
                                    </m:sSub>
                                  </m:e>
                                </m:d>
                              </m:e>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a:latin typeface="Cambria Math" panose="02040503050406030204" pitchFamily="18" charset="0"/>
                                            <a:ea typeface="Cambria Math" panose="02040503050406030204" pitchFamily="18" charset="0"/>
                                          </a:rPr>
                                          <m:t>2</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a:latin typeface="Cambria Math" panose="02040503050406030204" pitchFamily="18" charset="0"/>
                                            <a:ea typeface="Cambria Math" panose="02040503050406030204" pitchFamily="18" charset="0"/>
                                          </a:rPr>
                                          <m:t>2</m:t>
                                        </m:r>
                                      </m:sub>
                                    </m:sSub>
                                  </m:e>
                                </m:d>
                              </m:e>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𝒛</m:t>
                                        </m:r>
                                      </m:e>
                                      <m:sub>
                                        <m:r>
                                          <a:rPr lang="en-US" b="0" i="1">
                                            <a:latin typeface="Cambria Math" panose="02040503050406030204" pitchFamily="18" charset="0"/>
                                            <a:ea typeface="Cambria Math" panose="02040503050406030204" pitchFamily="18" charset="0"/>
                                          </a:rPr>
                                          <m:t>2</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a:latin typeface="Cambria Math" panose="02040503050406030204" pitchFamily="18" charset="0"/>
                                            <a:ea typeface="Cambria Math" panose="02040503050406030204" pitchFamily="18" charset="0"/>
                                          </a:rPr>
                                          <m:t>3</m:t>
                                        </m:r>
                                      </m:sub>
                                    </m:sSub>
                                  </m:e>
                                </m:d>
                              </m:e>
                            </m:mr>
                            <m:mr>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𝒛</m:t>
                                        </m:r>
                                      </m:e>
                                      <m:sub>
                                        <m:r>
                                          <a:rPr lang="en-US" b="0" i="1">
                                            <a:latin typeface="Cambria Math" panose="02040503050406030204" pitchFamily="18" charset="0"/>
                                            <a:ea typeface="Cambria Math" panose="02040503050406030204" pitchFamily="18" charset="0"/>
                                          </a:rPr>
                                          <m:t>3</m:t>
                                        </m:r>
                                      </m:sub>
                                    </m:sSub>
                                    <m:r>
                                      <a:rPr lang="en-US" b="0"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a:latin typeface="Cambria Math" panose="02040503050406030204" pitchFamily="18" charset="0"/>
                                            <a:ea typeface="Cambria Math" panose="02040503050406030204" pitchFamily="18" charset="0"/>
                                          </a:rPr>
                                          <m:t>1</m:t>
                                        </m:r>
                                      </m:sub>
                                    </m:sSub>
                                  </m:e>
                                </m:d>
                              </m:e>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a:latin typeface="Cambria Math" panose="02040503050406030204" pitchFamily="18" charset="0"/>
                                            <a:ea typeface="Cambria Math" panose="02040503050406030204" pitchFamily="18" charset="0"/>
                                          </a:rPr>
                                          <m:t>3</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a:latin typeface="Cambria Math" panose="02040503050406030204" pitchFamily="18" charset="0"/>
                                            <a:ea typeface="Cambria Math" panose="02040503050406030204" pitchFamily="18" charset="0"/>
                                          </a:rPr>
                                          <m:t>2</m:t>
                                        </m:r>
                                      </m:sub>
                                    </m:sSub>
                                  </m:e>
                                </m:d>
                              </m:e>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i="1">
                                            <a:latin typeface="Cambria Math" panose="02040503050406030204" pitchFamily="18" charset="0"/>
                                            <a:ea typeface="Cambria Math" panose="02040503050406030204" pitchFamily="18" charset="0"/>
                                          </a:rPr>
                                          <m:t>𝟑</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a:latin typeface="Cambria Math" panose="02040503050406030204" pitchFamily="18" charset="0"/>
                                            <a:ea typeface="Cambria Math" panose="02040503050406030204" pitchFamily="18" charset="0"/>
                                          </a:rPr>
                                          <m:t>3</m:t>
                                        </m:r>
                                      </m:sub>
                                    </m:sSub>
                                  </m:e>
                                </m:d>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b="0"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𝜆</m:t>
                                    </m:r>
                                  </m:e>
                                  <m:sub>
                                    <m:r>
                                      <a:rPr lang="en-US" b="0" i="1">
                                        <a:latin typeface="Cambria Math" panose="02040503050406030204" pitchFamily="18" charset="0"/>
                                      </a:rPr>
                                      <m:t>1</m:t>
                                    </m:r>
                                  </m:sub>
                                </m:sSub>
                              </m:e>
                            </m:mr>
                            <m:mr>
                              <m:e>
                                <m:sSub>
                                  <m:sSubPr>
                                    <m:ctrlPr>
                                      <a:rPr lang="en-US" b="0"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2</m:t>
                                    </m:r>
                                  </m:sub>
                                </m:sSub>
                              </m:e>
                            </m:mr>
                            <m:mr>
                              <m:e>
                                <m:sSub>
                                  <m:sSubPr>
                                    <m:ctrlPr>
                                      <a:rPr lang="en-US" b="0"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3</m:t>
                                    </m:r>
                                  </m:sub>
                                </m:sSub>
                              </m:e>
                            </m:mr>
                          </m:m>
                        </m:e>
                      </m:d>
                      <m:r>
                        <a:rPr lang="en-US" b="1"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smtClean="0">
                                            <a:latin typeface="Cambria Math" panose="02040503050406030204" pitchFamily="18" charset="0"/>
                                            <a:ea typeface="Cambria Math" panose="02040503050406030204" pitchFamily="18" charset="0"/>
                                          </a:rPr>
                                          <m:t>𝑜</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𝒛</m:t>
                                        </m:r>
                                      </m:e>
                                      <m:sub>
                                        <m:r>
                                          <a:rPr lang="en-US" b="0" i="1">
                                            <a:latin typeface="Cambria Math" panose="02040503050406030204" pitchFamily="18" charset="0"/>
                                            <a:ea typeface="Cambria Math" panose="02040503050406030204" pitchFamily="18" charset="0"/>
                                          </a:rPr>
                                          <m:t>1</m:t>
                                        </m:r>
                                      </m:sub>
                                    </m:sSub>
                                  </m:e>
                                </m:d>
                              </m:e>
                            </m:mr>
                            <m:mr>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a:latin typeface="Cambria Math" panose="02040503050406030204" pitchFamily="18" charset="0"/>
                                            <a:ea typeface="Cambria Math" panose="02040503050406030204" pitchFamily="18" charset="0"/>
                                          </a:rPr>
                                          <m:t>𝑜</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smtClean="0">
                                            <a:latin typeface="Cambria Math" panose="02040503050406030204" pitchFamily="18" charset="0"/>
                                            <a:ea typeface="Cambria Math" panose="02040503050406030204" pitchFamily="18" charset="0"/>
                                          </a:rPr>
                                          <m:t>2</m:t>
                                        </m:r>
                                      </m:sub>
                                    </m:sSub>
                                  </m:e>
                                </m:d>
                              </m:e>
                            </m:mr>
                            <m:mr>
                              <m:e>
                                <m:r>
                                  <a:rPr lang="en-US" b="0" i="1">
                                    <a:latin typeface="Cambria Math" panose="02040503050406030204" pitchFamily="18" charset="0"/>
                                    <a:ea typeface="Cambria Math" panose="02040503050406030204" pitchFamily="18" charset="0"/>
                                  </a:rPr>
                                  <m:t>𝐶</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𝒛</m:t>
                                        </m:r>
                                      </m:e>
                                      <m:sub>
                                        <m:r>
                                          <a:rPr lang="en-US" b="0" i="1">
                                            <a:latin typeface="Cambria Math" panose="02040503050406030204" pitchFamily="18" charset="0"/>
                                            <a:ea typeface="Cambria Math" panose="02040503050406030204" pitchFamily="18" charset="0"/>
                                          </a:rPr>
                                          <m:t>𝑜</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𝐳</m:t>
                                        </m:r>
                                      </m:e>
                                      <m:sub>
                                        <m:r>
                                          <a:rPr lang="en-US" b="0" i="1" smtClean="0">
                                            <a:latin typeface="Cambria Math" panose="02040503050406030204" pitchFamily="18" charset="0"/>
                                            <a:ea typeface="Cambria Math" panose="02040503050406030204" pitchFamily="18" charset="0"/>
                                          </a:rPr>
                                          <m:t>3</m:t>
                                        </m:r>
                                      </m:sub>
                                    </m:sSub>
                                  </m:e>
                                </m:d>
                              </m:e>
                            </m:mr>
                          </m:m>
                        </m:e>
                      </m:d>
                    </m:oMath>
                  </m:oMathPara>
                </a14:m>
                <a:endParaRPr lang="en-US"/>
              </a:p>
            </p:txBody>
          </p:sp>
        </mc:Choice>
        <mc:Fallback xmlns="">
          <p:sp>
            <p:nvSpPr>
              <p:cNvPr id="15" name="TextBox 14">
                <a:extLst>
                  <a:ext uri="{FF2B5EF4-FFF2-40B4-BE49-F238E27FC236}">
                    <a16:creationId xmlns:a16="http://schemas.microsoft.com/office/drawing/2014/main" id="{17C0C288-676B-42EF-9929-5556646A8121}"/>
                  </a:ext>
                </a:extLst>
              </p:cNvPr>
              <p:cNvSpPr txBox="1">
                <a:spLocks noRot="1" noChangeAspect="1" noMove="1" noResize="1" noEditPoints="1" noAdjustHandles="1" noChangeArrowheads="1" noChangeShapeType="1" noTextEdit="1"/>
              </p:cNvSpPr>
              <p:nvPr/>
            </p:nvSpPr>
            <p:spPr>
              <a:xfrm>
                <a:off x="381000" y="3483327"/>
                <a:ext cx="5292796" cy="880369"/>
              </a:xfrm>
              <a:prstGeom prst="rect">
                <a:avLst/>
              </a:prstGeom>
              <a:blipFill>
                <a:blip r:embed="rId3"/>
                <a:stretch>
                  <a:fillRect/>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894BD215-412F-4893-B14E-237C77A7067B}"/>
              </a:ext>
            </a:extLst>
          </p:cNvPr>
          <p:cNvGrpSpPr/>
          <p:nvPr/>
        </p:nvGrpSpPr>
        <p:grpSpPr>
          <a:xfrm>
            <a:off x="5943600" y="3352800"/>
            <a:ext cx="2914024" cy="1578327"/>
            <a:chOff x="594919" y="2011216"/>
            <a:chExt cx="5684774" cy="3079047"/>
          </a:xfrm>
        </p:grpSpPr>
        <p:grpSp>
          <p:nvGrpSpPr>
            <p:cNvPr id="17" name="Group 16">
              <a:extLst>
                <a:ext uri="{FF2B5EF4-FFF2-40B4-BE49-F238E27FC236}">
                  <a16:creationId xmlns:a16="http://schemas.microsoft.com/office/drawing/2014/main" id="{47E4C7D5-69A7-4F98-92AA-4BAD468649E9}"/>
                </a:ext>
              </a:extLst>
            </p:cNvPr>
            <p:cNvGrpSpPr/>
            <p:nvPr/>
          </p:nvGrpSpPr>
          <p:grpSpPr>
            <a:xfrm>
              <a:off x="594919" y="3068097"/>
              <a:ext cx="2280591" cy="2022166"/>
              <a:chOff x="8293363" y="2142029"/>
              <a:chExt cx="2280591" cy="2022166"/>
            </a:xfrm>
          </p:grpSpPr>
          <p:sp>
            <p:nvSpPr>
              <p:cNvPr id="30" name="TextBox 29">
                <a:extLst>
                  <a:ext uri="{FF2B5EF4-FFF2-40B4-BE49-F238E27FC236}">
                    <a16:creationId xmlns:a16="http://schemas.microsoft.com/office/drawing/2014/main" id="{E16394B5-9598-47F7-A9A1-1269670D8EFC}"/>
                  </a:ext>
                </a:extLst>
              </p:cNvPr>
              <p:cNvSpPr txBox="1"/>
              <p:nvPr/>
            </p:nvSpPr>
            <p:spPr>
              <a:xfrm>
                <a:off x="10223428" y="3804083"/>
                <a:ext cx="350526" cy="360112"/>
              </a:xfrm>
              <a:prstGeom prst="rect">
                <a:avLst/>
              </a:prstGeom>
              <a:noFill/>
            </p:spPr>
            <p:txBody>
              <a:bodyPr wrap="none" rtlCol="0">
                <a:spAutoFit/>
              </a:bodyPr>
              <a:lstStyle/>
              <a:p>
                <a:r>
                  <a:rPr lang="en-US" sz="1200"/>
                  <a:t>x</a:t>
                </a:r>
              </a:p>
            </p:txBody>
          </p:sp>
          <p:sp>
            <p:nvSpPr>
              <p:cNvPr id="31" name="TextBox 30">
                <a:extLst>
                  <a:ext uri="{FF2B5EF4-FFF2-40B4-BE49-F238E27FC236}">
                    <a16:creationId xmlns:a16="http://schemas.microsoft.com/office/drawing/2014/main" id="{DF97CE0A-CE3D-454C-A0DC-53091925A7F4}"/>
                  </a:ext>
                </a:extLst>
              </p:cNvPr>
              <p:cNvSpPr txBox="1"/>
              <p:nvPr/>
            </p:nvSpPr>
            <p:spPr>
              <a:xfrm>
                <a:off x="8293363" y="2142029"/>
                <a:ext cx="350525" cy="360112"/>
              </a:xfrm>
              <a:prstGeom prst="rect">
                <a:avLst/>
              </a:prstGeom>
              <a:noFill/>
            </p:spPr>
            <p:txBody>
              <a:bodyPr wrap="none" rtlCol="0">
                <a:spAutoFit/>
              </a:bodyPr>
              <a:lstStyle/>
              <a:p>
                <a:r>
                  <a:rPr lang="en-US" sz="1200"/>
                  <a:t>y</a:t>
                </a:r>
              </a:p>
            </p:txBody>
          </p:sp>
        </p:grpSp>
        <p:sp>
          <p:nvSpPr>
            <p:cNvPr id="24" name="TextBox 23">
              <a:extLst>
                <a:ext uri="{FF2B5EF4-FFF2-40B4-BE49-F238E27FC236}">
                  <a16:creationId xmlns:a16="http://schemas.microsoft.com/office/drawing/2014/main" id="{2AC49A61-2CFE-482E-8E9F-1E15D5164DA2}"/>
                </a:ext>
              </a:extLst>
            </p:cNvPr>
            <p:cNvSpPr txBox="1"/>
            <p:nvPr/>
          </p:nvSpPr>
          <p:spPr>
            <a:xfrm>
              <a:off x="3088056" y="3275049"/>
              <a:ext cx="360379" cy="540378"/>
            </a:xfrm>
            <a:prstGeom prst="rect">
              <a:avLst/>
            </a:prstGeom>
            <a:noFill/>
          </p:spPr>
          <p:txBody>
            <a:bodyPr wrap="none" rtlCol="0">
              <a:spAutoFit/>
            </a:bodyPr>
            <a:lstStyle/>
            <a:p>
              <a:endParaRPr lang="en-US" sz="1200"/>
            </a:p>
          </p:txBody>
        </p:sp>
        <p:sp>
          <p:nvSpPr>
            <p:cNvPr id="25" name="Rectangle 24">
              <a:extLst>
                <a:ext uri="{FF2B5EF4-FFF2-40B4-BE49-F238E27FC236}">
                  <a16:creationId xmlns:a16="http://schemas.microsoft.com/office/drawing/2014/main" id="{6F575729-E097-4703-8172-E987F4DB5CF0}"/>
                </a:ext>
              </a:extLst>
            </p:cNvPr>
            <p:cNvSpPr/>
            <p:nvPr/>
          </p:nvSpPr>
          <p:spPr bwMode="auto">
            <a:xfrm>
              <a:off x="4045267" y="4161637"/>
              <a:ext cx="9144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sp>
          <p:nvSpPr>
            <p:cNvPr id="26" name="Rectangle 25">
              <a:extLst>
                <a:ext uri="{FF2B5EF4-FFF2-40B4-BE49-F238E27FC236}">
                  <a16:creationId xmlns:a16="http://schemas.microsoft.com/office/drawing/2014/main" id="{D2D3C16A-BD5F-4814-9D70-8B3B32A44805}"/>
                </a:ext>
              </a:extLst>
            </p:cNvPr>
            <p:cNvSpPr/>
            <p:nvPr/>
          </p:nvSpPr>
          <p:spPr bwMode="auto">
            <a:xfrm>
              <a:off x="3598984" y="3598984"/>
              <a:ext cx="134816" cy="134816"/>
            </a:xfrm>
            <a:prstGeom prst="rect">
              <a:avLst/>
            </a:prstGeom>
            <a:noFill/>
            <a:ln w="28575">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sp>
          <p:nvSpPr>
            <p:cNvPr id="27" name="Freeform 30">
              <a:extLst>
                <a:ext uri="{FF2B5EF4-FFF2-40B4-BE49-F238E27FC236}">
                  <a16:creationId xmlns:a16="http://schemas.microsoft.com/office/drawing/2014/main" id="{7C942B18-1E97-4BEB-B498-1B6CB7A43CE8}"/>
                </a:ext>
              </a:extLst>
            </p:cNvPr>
            <p:cNvSpPr/>
            <p:nvPr/>
          </p:nvSpPr>
          <p:spPr bwMode="auto">
            <a:xfrm>
              <a:off x="1317737" y="2011216"/>
              <a:ext cx="4961956" cy="2812333"/>
            </a:xfrm>
            <a:custGeom>
              <a:avLst/>
              <a:gdLst>
                <a:gd name="connsiteX0" fmla="*/ 4948379 w 4949335"/>
                <a:gd name="connsiteY0" fmla="*/ 2473390 h 2818275"/>
                <a:gd name="connsiteX1" fmla="*/ 3831756 w 4949335"/>
                <a:gd name="connsiteY1" fmla="*/ 635798 h 2818275"/>
                <a:gd name="connsiteX2" fmla="*/ 1589718 w 4949335"/>
                <a:gd name="connsiteY2" fmla="*/ 2751 h 2818275"/>
                <a:gd name="connsiteX3" fmla="*/ 33479 w 4949335"/>
                <a:gd name="connsiteY3" fmla="*/ 829228 h 2818275"/>
                <a:gd name="connsiteX4" fmla="*/ 780825 w 4949335"/>
                <a:gd name="connsiteY4" fmla="*/ 2306336 h 2818275"/>
                <a:gd name="connsiteX5" fmla="*/ 3664702 w 4949335"/>
                <a:gd name="connsiteY5" fmla="*/ 2807498 h 2818275"/>
                <a:gd name="connsiteX6" fmla="*/ 4948379 w 4949335"/>
                <a:gd name="connsiteY6" fmla="*/ 2473390 h 2818275"/>
                <a:gd name="connsiteX0" fmla="*/ 4942387 w 4943343"/>
                <a:gd name="connsiteY0" fmla="*/ 2473390 h 2818275"/>
                <a:gd name="connsiteX1" fmla="*/ 3825764 w 4943343"/>
                <a:gd name="connsiteY1" fmla="*/ 635798 h 2818275"/>
                <a:gd name="connsiteX2" fmla="*/ 1583726 w 4943343"/>
                <a:gd name="connsiteY2" fmla="*/ 2751 h 2818275"/>
                <a:gd name="connsiteX3" fmla="*/ 27487 w 4943343"/>
                <a:gd name="connsiteY3" fmla="*/ 829228 h 2818275"/>
                <a:gd name="connsiteX4" fmla="*/ 774833 w 4943343"/>
                <a:gd name="connsiteY4" fmla="*/ 2306336 h 2818275"/>
                <a:gd name="connsiteX5" fmla="*/ 3658710 w 4943343"/>
                <a:gd name="connsiteY5" fmla="*/ 2807498 h 2818275"/>
                <a:gd name="connsiteX6" fmla="*/ 4942387 w 4943343"/>
                <a:gd name="connsiteY6" fmla="*/ 2473390 h 2818275"/>
                <a:gd name="connsiteX0" fmla="*/ 4959971 w 4960905"/>
                <a:gd name="connsiteY0" fmla="*/ 2050830 h 2812333"/>
                <a:gd name="connsiteX1" fmla="*/ 3825764 w 4960905"/>
                <a:gd name="connsiteY1" fmla="*/ 635269 h 2812333"/>
                <a:gd name="connsiteX2" fmla="*/ 1583726 w 4960905"/>
                <a:gd name="connsiteY2" fmla="*/ 2222 h 2812333"/>
                <a:gd name="connsiteX3" fmla="*/ 27487 w 4960905"/>
                <a:gd name="connsiteY3" fmla="*/ 828699 h 2812333"/>
                <a:gd name="connsiteX4" fmla="*/ 774833 w 4960905"/>
                <a:gd name="connsiteY4" fmla="*/ 2305807 h 2812333"/>
                <a:gd name="connsiteX5" fmla="*/ 3658710 w 4960905"/>
                <a:gd name="connsiteY5" fmla="*/ 2806969 h 2812333"/>
                <a:gd name="connsiteX6" fmla="*/ 4959971 w 4960905"/>
                <a:gd name="connsiteY6" fmla="*/ 2050830 h 2812333"/>
                <a:gd name="connsiteX0" fmla="*/ 4959971 w 4961956"/>
                <a:gd name="connsiteY0" fmla="*/ 2050830 h 2812333"/>
                <a:gd name="connsiteX1" fmla="*/ 3825764 w 4961956"/>
                <a:gd name="connsiteY1" fmla="*/ 635269 h 2812333"/>
                <a:gd name="connsiteX2" fmla="*/ 1583726 w 4961956"/>
                <a:gd name="connsiteY2" fmla="*/ 2222 h 2812333"/>
                <a:gd name="connsiteX3" fmla="*/ 27487 w 4961956"/>
                <a:gd name="connsiteY3" fmla="*/ 828699 h 2812333"/>
                <a:gd name="connsiteX4" fmla="*/ 774833 w 4961956"/>
                <a:gd name="connsiteY4" fmla="*/ 2305807 h 2812333"/>
                <a:gd name="connsiteX5" fmla="*/ 3658710 w 4961956"/>
                <a:gd name="connsiteY5" fmla="*/ 2806969 h 2812333"/>
                <a:gd name="connsiteX6" fmla="*/ 4959971 w 4961956"/>
                <a:gd name="connsiteY6" fmla="*/ 2050830 h 2812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1956" h="2812333">
                  <a:moveTo>
                    <a:pt x="4959971" y="2050830"/>
                  </a:moveTo>
                  <a:cubicBezTo>
                    <a:pt x="4917474" y="1398734"/>
                    <a:pt x="4388471" y="976704"/>
                    <a:pt x="3825764" y="635269"/>
                  </a:cubicBezTo>
                  <a:cubicBezTo>
                    <a:pt x="3263057" y="293834"/>
                    <a:pt x="2216772" y="-30016"/>
                    <a:pt x="1583726" y="2222"/>
                  </a:cubicBezTo>
                  <a:cubicBezTo>
                    <a:pt x="950680" y="34460"/>
                    <a:pt x="144718" y="145829"/>
                    <a:pt x="27487" y="828699"/>
                  </a:cubicBezTo>
                  <a:cubicBezTo>
                    <a:pt x="-89744" y="1511569"/>
                    <a:pt x="169629" y="1976095"/>
                    <a:pt x="774833" y="2305807"/>
                  </a:cubicBezTo>
                  <a:cubicBezTo>
                    <a:pt x="1380037" y="2635519"/>
                    <a:pt x="2961187" y="2849465"/>
                    <a:pt x="3658710" y="2806969"/>
                  </a:cubicBezTo>
                  <a:cubicBezTo>
                    <a:pt x="4356233" y="2764473"/>
                    <a:pt x="5002468" y="2702926"/>
                    <a:pt x="4959971" y="2050830"/>
                  </a:cubicBezTo>
                  <a:close/>
                </a:path>
              </a:pathLst>
            </a:custGeom>
            <a:noFill/>
            <a:ln w="1905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ＭＳ Ｐゴシック" charset="0"/>
              </a:endParaRPr>
            </a:p>
          </p:txBody>
        </p:sp>
        <p:cxnSp>
          <p:nvCxnSpPr>
            <p:cNvPr id="28" name="Straight Arrow Connector 27">
              <a:extLst>
                <a:ext uri="{FF2B5EF4-FFF2-40B4-BE49-F238E27FC236}">
                  <a16:creationId xmlns:a16="http://schemas.microsoft.com/office/drawing/2014/main" id="{9BF453FA-C3F0-40EA-8092-1E5C7FF73A73}"/>
                </a:ext>
              </a:extLst>
            </p:cNvPr>
            <p:cNvCxnSpPr/>
            <p:nvPr/>
          </p:nvCxnSpPr>
          <p:spPr bwMode="auto">
            <a:xfrm flipV="1">
              <a:off x="1066800" y="3355675"/>
              <a:ext cx="0" cy="1371600"/>
            </a:xfrm>
            <a:prstGeom prst="straightConnector1">
              <a:avLst/>
            </a:prstGeom>
            <a:noFill/>
            <a:ln w="19050">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Straight Arrow Connector 28">
              <a:extLst>
                <a:ext uri="{FF2B5EF4-FFF2-40B4-BE49-F238E27FC236}">
                  <a16:creationId xmlns:a16="http://schemas.microsoft.com/office/drawing/2014/main" id="{35F34B93-9FF1-427E-8924-99F141C512CC}"/>
                </a:ext>
              </a:extLst>
            </p:cNvPr>
            <p:cNvCxnSpPr/>
            <p:nvPr/>
          </p:nvCxnSpPr>
          <p:spPr bwMode="auto">
            <a:xfrm>
              <a:off x="1066800" y="4738943"/>
              <a:ext cx="1676400" cy="0"/>
            </a:xfrm>
            <a:prstGeom prst="straightConnector1">
              <a:avLst/>
            </a:prstGeom>
            <a:noFill/>
            <a:ln w="19050">
              <a:solidFill>
                <a:schemeClr val="tx1"/>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4930414-0573-4444-9AC8-41AB07B751DF}"/>
                  </a:ext>
                </a:extLst>
              </p:cNvPr>
              <p:cNvSpPr/>
              <p:nvPr/>
            </p:nvSpPr>
            <p:spPr>
              <a:xfrm>
                <a:off x="6612192" y="3721705"/>
                <a:ext cx="17425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𝒛</m:t>
                          </m:r>
                        </m:e>
                        <m:sub>
                          <m:r>
                            <a:rPr lang="en-US" b="0"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𝐮</m:t>
                      </m:r>
                      <m:r>
                        <a:rPr lang="en-US" b="0" i="1" smtClean="0">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𝒛</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𝐮</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4" name="Rectangle 3">
                <a:extLst>
                  <a:ext uri="{FF2B5EF4-FFF2-40B4-BE49-F238E27FC236}">
                    <a16:creationId xmlns:a16="http://schemas.microsoft.com/office/drawing/2014/main" id="{44930414-0573-4444-9AC8-41AB07B751DF}"/>
                  </a:ext>
                </a:extLst>
              </p:cNvPr>
              <p:cNvSpPr>
                <a:spLocks noRot="1" noChangeAspect="1" noMove="1" noResize="1" noEditPoints="1" noAdjustHandles="1" noChangeArrowheads="1" noChangeShapeType="1" noTextEdit="1"/>
              </p:cNvSpPr>
              <p:nvPr/>
            </p:nvSpPr>
            <p:spPr>
              <a:xfrm>
                <a:off x="6612192" y="3721705"/>
                <a:ext cx="1742593"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36" name="Rectangle 14335">
                <a:extLst>
                  <a:ext uri="{FF2B5EF4-FFF2-40B4-BE49-F238E27FC236}">
                    <a16:creationId xmlns:a16="http://schemas.microsoft.com/office/drawing/2014/main" id="{182691FE-042B-4264-ACA5-0F365A34428F}"/>
                  </a:ext>
                </a:extLst>
              </p:cNvPr>
              <p:cNvSpPr/>
              <p:nvPr/>
            </p:nvSpPr>
            <p:spPr>
              <a:xfrm>
                <a:off x="7164244" y="4217719"/>
                <a:ext cx="9051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𝒛</m:t>
                          </m:r>
                        </m:e>
                        <m:sub>
                          <m:r>
                            <a:rPr lang="en-US" b="0" i="1" smtClean="0">
                              <a:latin typeface="Cambria Math" panose="02040503050406030204" pitchFamily="18" charset="0"/>
                              <a:ea typeface="Cambria Math" panose="02040503050406030204" pitchFamily="18" charset="0"/>
                            </a:rPr>
                            <m:t>0</m:t>
                          </m:r>
                        </m:sub>
                      </m:sSub>
                      <m:d>
                        <m:dPr>
                          <m:ctrlPr>
                            <a:rPr lang="en-US" b="0"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𝐮</m:t>
                          </m:r>
                        </m:e>
                      </m:d>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4336" name="Rectangle 14335">
                <a:extLst>
                  <a:ext uri="{FF2B5EF4-FFF2-40B4-BE49-F238E27FC236}">
                    <a16:creationId xmlns:a16="http://schemas.microsoft.com/office/drawing/2014/main" id="{182691FE-042B-4264-ACA5-0F365A34428F}"/>
                  </a:ext>
                </a:extLst>
              </p:cNvPr>
              <p:cNvSpPr>
                <a:spLocks noRot="1" noChangeAspect="1" noMove="1" noResize="1" noEditPoints="1" noAdjustHandles="1" noChangeArrowheads="1" noChangeShapeType="1" noTextEdit="1"/>
              </p:cNvSpPr>
              <p:nvPr/>
            </p:nvSpPr>
            <p:spPr>
              <a:xfrm>
                <a:off x="7164244" y="4217719"/>
                <a:ext cx="905184" cy="369332"/>
              </a:xfrm>
              <a:prstGeom prst="rect">
                <a:avLst/>
              </a:prstGeom>
              <a:blipFill>
                <a:blip r:embed="rId5"/>
                <a:stretch>
                  <a:fillRect b="-1667"/>
                </a:stretch>
              </a:blipFill>
            </p:spPr>
            <p:txBody>
              <a:bodyPr/>
              <a:lstStyle/>
              <a:p>
                <a:r>
                  <a:rPr lang="en-US">
                    <a:noFill/>
                  </a:rPr>
                  <a:t> </a:t>
                </a:r>
              </a:p>
            </p:txBody>
          </p:sp>
        </mc:Fallback>
      </mc:AlternateContent>
      <p:sp>
        <p:nvSpPr>
          <p:cNvPr id="14337" name="TextBox 14336">
            <a:extLst>
              <a:ext uri="{FF2B5EF4-FFF2-40B4-BE49-F238E27FC236}">
                <a16:creationId xmlns:a16="http://schemas.microsoft.com/office/drawing/2014/main" id="{8B138BBE-9157-477D-A1F0-57CA32E20A15}"/>
              </a:ext>
            </a:extLst>
          </p:cNvPr>
          <p:cNvSpPr txBox="1"/>
          <p:nvPr/>
        </p:nvSpPr>
        <p:spPr>
          <a:xfrm>
            <a:off x="914400" y="3027642"/>
            <a:ext cx="2481770" cy="461665"/>
          </a:xfrm>
          <a:prstGeom prst="rect">
            <a:avLst/>
          </a:prstGeom>
          <a:noFill/>
        </p:spPr>
        <p:txBody>
          <a:bodyPr wrap="square" rtlCol="0">
            <a:spAutoFit/>
          </a:bodyPr>
          <a:lstStyle/>
          <a:p>
            <a:pPr algn="ctr"/>
            <a:r>
              <a:rPr lang="en-US" sz="1200"/>
              <a:t>Covariance between secondary variables</a:t>
            </a:r>
          </a:p>
        </p:txBody>
      </p:sp>
      <p:sp>
        <p:nvSpPr>
          <p:cNvPr id="35" name="TextBox 34">
            <a:extLst>
              <a:ext uri="{FF2B5EF4-FFF2-40B4-BE49-F238E27FC236}">
                <a16:creationId xmlns:a16="http://schemas.microsoft.com/office/drawing/2014/main" id="{1B112CD5-4941-4BA4-9AF6-54C20CA76BF8}"/>
              </a:ext>
            </a:extLst>
          </p:cNvPr>
          <p:cNvSpPr txBox="1"/>
          <p:nvPr/>
        </p:nvSpPr>
        <p:spPr>
          <a:xfrm>
            <a:off x="3911618" y="3015681"/>
            <a:ext cx="2481770" cy="461665"/>
          </a:xfrm>
          <a:prstGeom prst="rect">
            <a:avLst/>
          </a:prstGeom>
          <a:noFill/>
        </p:spPr>
        <p:txBody>
          <a:bodyPr wrap="none" rtlCol="0">
            <a:spAutoFit/>
          </a:bodyPr>
          <a:lstStyle/>
          <a:p>
            <a:pPr algn="ctr"/>
            <a:r>
              <a:rPr lang="en-US" sz="1200"/>
              <a:t>Covariance between secondary</a:t>
            </a:r>
          </a:p>
          <a:p>
            <a:pPr algn="ctr"/>
            <a:r>
              <a:rPr lang="en-US" sz="1200"/>
              <a:t> and primary variables</a:t>
            </a:r>
          </a:p>
        </p:txBody>
      </p:sp>
    </p:spTree>
    <p:extLst>
      <p:ext uri="{BB962C8B-B14F-4D97-AF65-F5344CB8AC3E}">
        <p14:creationId xmlns:p14="http://schemas.microsoft.com/office/powerpoint/2010/main" val="3594505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2331A6D-AE32-46DA-899F-F80BCA55562B}"/>
              </a:ext>
            </a:extLst>
          </p:cNvPr>
          <p:cNvSpPr>
            <a:spLocks noGrp="1" noChangeArrowheads="1"/>
          </p:cNvSpPr>
          <p:nvPr>
            <p:ph type="title" idx="4294967295"/>
          </p:nvPr>
        </p:nvSpPr>
        <p:spPr>
          <a:xfrm>
            <a:off x="4810093" y="10354"/>
            <a:ext cx="4103088" cy="1143000"/>
          </a:xfrm>
          <a:prstGeom prst="rect">
            <a:avLst/>
          </a:prstGeom>
        </p:spPr>
        <p:txBody>
          <a:bodyPr/>
          <a:lstStyle/>
          <a:p>
            <a:pPr>
              <a:defRPr/>
            </a:pPr>
            <a:r>
              <a:rPr lang="en-US">
                <a:solidFill>
                  <a:srgbClr val="FF6600"/>
                </a:solidFill>
                <a:ea typeface="+mj-ea"/>
                <a:cs typeface="+mj-cs"/>
              </a:rPr>
              <a:t>Multivariate</a:t>
            </a:r>
            <a:br>
              <a:rPr lang="en-US">
                <a:solidFill>
                  <a:srgbClr val="FF6600"/>
                </a:solidFill>
                <a:ea typeface="+mj-ea"/>
                <a:cs typeface="+mj-cs"/>
              </a:rPr>
            </a:br>
            <a:r>
              <a:rPr lang="en-US">
                <a:solidFill>
                  <a:srgbClr val="FF6600"/>
                </a:solidFill>
                <a:ea typeface="+mj-ea"/>
                <a:cs typeface="+mj-cs"/>
              </a:rPr>
              <a:t>New Tools</a:t>
            </a:r>
            <a:endParaRPr lang="en-US">
              <a:ea typeface="+mj-ea"/>
              <a:cs typeface="+mj-cs"/>
            </a:endParaRPr>
          </a:p>
        </p:txBody>
      </p:sp>
      <p:graphicFrame>
        <p:nvGraphicFramePr>
          <p:cNvPr id="16" name="Table 15">
            <a:extLst>
              <a:ext uri="{FF2B5EF4-FFF2-40B4-BE49-F238E27FC236}">
                <a16:creationId xmlns:a16="http://schemas.microsoft.com/office/drawing/2014/main" id="{66C8D15D-8D38-4FA9-A0D5-4F89FAF14A8D}"/>
              </a:ext>
            </a:extLst>
          </p:cNvPr>
          <p:cNvGraphicFramePr>
            <a:graphicFrameLocks noGrp="1"/>
          </p:cNvGraphicFramePr>
          <p:nvPr>
            <p:extLst>
              <p:ext uri="{D42A27DB-BD31-4B8C-83A1-F6EECF244321}">
                <p14:modId xmlns:p14="http://schemas.microsoft.com/office/powerpoint/2010/main" val="3449577912"/>
              </p:ext>
            </p:extLst>
          </p:nvPr>
        </p:nvGraphicFramePr>
        <p:xfrm>
          <a:off x="152400" y="1666866"/>
          <a:ext cx="8763000" cy="3967217"/>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1840517"/>
                    </a:ext>
                  </a:extLst>
                </a:gridCol>
                <a:gridCol w="5715000">
                  <a:extLst>
                    <a:ext uri="{9D8B030D-6E8A-4147-A177-3AD203B41FA5}">
                      <a16:colId xmlns:a16="http://schemas.microsoft.com/office/drawing/2014/main" val="3153861621"/>
                    </a:ext>
                  </a:extLst>
                </a:gridCol>
              </a:tblGrid>
              <a:tr h="309371">
                <a:tc>
                  <a:txBody>
                    <a:bodyPr/>
                    <a:lstStyle/>
                    <a:p>
                      <a:pPr algn="ctr"/>
                      <a:r>
                        <a:rPr lang="en-US" sz="1500">
                          <a:solidFill>
                            <a:sysClr val="windowText" lastClr="000000"/>
                          </a:solidFill>
                        </a:rPr>
                        <a:t>Topic</a:t>
                      </a:r>
                    </a:p>
                  </a:txBody>
                  <a:tcPr marL="76283" marR="76283" marT="38141" marB="38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ysClr val="windowText" lastClr="000000"/>
                          </a:solidFill>
                        </a:rPr>
                        <a:t>Application</a:t>
                      </a:r>
                      <a:r>
                        <a:rPr lang="en-US" sz="1500" baseline="0">
                          <a:solidFill>
                            <a:sysClr val="windowText" lastClr="000000"/>
                          </a:solidFill>
                        </a:rPr>
                        <a:t> to Subsurface Modeling</a:t>
                      </a:r>
                      <a:endParaRPr lang="en-US" sz="1500">
                        <a:solidFill>
                          <a:sysClr val="windowText" lastClr="000000"/>
                        </a:solidFill>
                      </a:endParaRPr>
                    </a:p>
                  </a:txBody>
                  <a:tcPr marL="76283" marR="76283" marT="38141" marB="38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50695949"/>
                  </a:ext>
                </a:extLst>
              </a:tr>
              <a:tr h="609641">
                <a:tc>
                  <a:txBody>
                    <a:bodyPr/>
                    <a:lstStyle/>
                    <a:p>
                      <a:pPr algn="ctr"/>
                      <a:r>
                        <a:rPr lang="en-US" sz="1500" b="1" baseline="0">
                          <a:solidFill>
                            <a:sysClr val="windowText" lastClr="000000"/>
                          </a:solidFill>
                        </a:rPr>
                        <a:t>Curse of Dimensionality</a:t>
                      </a:r>
                    </a:p>
                  </a:txBody>
                  <a:tcPr marL="76283" marR="76283" marT="38141" marB="381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baseline="0">
                          <a:solidFill>
                            <a:sysClr val="windowText" lastClr="000000"/>
                          </a:solidFill>
                        </a:rPr>
                        <a:t>Reduce problem to lowest dimension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i="0" baseline="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baseline="0">
                          <a:solidFill>
                            <a:sysClr val="windowText" lastClr="000000"/>
                          </a:solidFill>
                        </a:rPr>
                        <a:t>Feature ranking determined that porosity may be predicted from acoustic impedance and rock type alone.</a:t>
                      </a:r>
                      <a:endParaRPr lang="en-US" sz="1500" b="0" i="1">
                        <a:solidFill>
                          <a:sysClr val="windowText" lastClr="000000"/>
                        </a:solidFill>
                      </a:endParaRPr>
                    </a:p>
                  </a:txBody>
                  <a:tcPr marL="76283" marR="76283" marT="38141" marB="38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182969"/>
                  </a:ext>
                </a:extLst>
              </a:tr>
              <a:tr h="609641">
                <a:tc>
                  <a:txBody>
                    <a:bodyPr/>
                    <a:lstStyle/>
                    <a:p>
                      <a:pPr algn="ctr"/>
                      <a:r>
                        <a:rPr lang="en-US" sz="1500" b="1" baseline="0">
                          <a:solidFill>
                            <a:sysClr val="windowText" lastClr="000000"/>
                          </a:solidFill>
                        </a:rPr>
                        <a:t>Feature Selection</a:t>
                      </a:r>
                    </a:p>
                  </a:txBody>
                  <a:tcPr marL="76283" marR="76283" marT="38141" marB="381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a:solidFill>
                            <a:sysClr val="windowText" lastClr="000000"/>
                          </a:solidFill>
                        </a:rPr>
                        <a:t>Apply wide array methods to explore the importance of each predictor feature with respect to the response feature.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i="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baseline="0">
                          <a:solidFill>
                            <a:sysClr val="windowText" lastClr="000000"/>
                          </a:solidFill>
                        </a:rPr>
                        <a:t>Partial correlation reveals that rock type provides little additional information to acoustic impedance.</a:t>
                      </a:r>
                      <a:endParaRPr lang="en-US" sz="1500" b="0" i="1">
                        <a:solidFill>
                          <a:sysClr val="windowText" lastClr="000000"/>
                        </a:solidFill>
                      </a:endParaRPr>
                    </a:p>
                  </a:txBody>
                  <a:tcPr marL="76283" marR="76283" marT="38141" marB="38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9077072"/>
                  </a:ext>
                </a:extLst>
              </a:tr>
              <a:tr h="609641">
                <a:tc>
                  <a:txBody>
                    <a:bodyPr/>
                    <a:lstStyle/>
                    <a:p>
                      <a:pPr algn="ctr"/>
                      <a:r>
                        <a:rPr lang="en-US" sz="1500" b="1" baseline="0">
                          <a:solidFill>
                            <a:sysClr val="windowText" lastClr="000000"/>
                          </a:solidFill>
                        </a:rPr>
                        <a:t>Multivariate Kriging</a:t>
                      </a:r>
                    </a:p>
                  </a:txBody>
                  <a:tcPr marL="76283" marR="76283" marT="38141" marB="381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a:solidFill>
                            <a:sysClr val="windowText" lastClr="000000"/>
                          </a:solidFill>
                        </a:rPr>
                        <a:t>Multivariate kriging combines secondary information sources while accounting for closeness and redundancy.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i="1">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a:solidFill>
                            <a:sysClr val="windowText" lastClr="000000"/>
                          </a:solidFill>
                        </a:rPr>
                        <a:t>Given secondary data the likelihood distribution for local porosity is mean of 15% and standard deviation of 2.5% with a Gaussian distribution.</a:t>
                      </a:r>
                    </a:p>
                  </a:txBody>
                  <a:tcPr marL="76283" marR="76283" marT="38141" marB="38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7727664"/>
                  </a:ext>
                </a:extLst>
              </a:tr>
            </a:tbl>
          </a:graphicData>
        </a:graphic>
      </p:graphicFrame>
      <p:sp>
        <p:nvSpPr>
          <p:cNvPr id="4" name="TextBox 3">
            <a:extLst>
              <a:ext uri="{FF2B5EF4-FFF2-40B4-BE49-F238E27FC236}">
                <a16:creationId xmlns:a16="http://schemas.microsoft.com/office/drawing/2014/main" id="{D554C13C-206D-49CF-8497-A0BD902B873D}"/>
              </a:ext>
            </a:extLst>
          </p:cNvPr>
          <p:cNvSpPr txBox="1"/>
          <p:nvPr/>
        </p:nvSpPr>
        <p:spPr>
          <a:xfrm>
            <a:off x="609600" y="6324600"/>
            <a:ext cx="5455276" cy="369332"/>
          </a:xfrm>
          <a:prstGeom prst="rect">
            <a:avLst/>
          </a:prstGeom>
          <a:noFill/>
        </p:spPr>
        <p:txBody>
          <a:bodyPr wrap="none" rtlCol="0">
            <a:spAutoFit/>
          </a:bodyPr>
          <a:lstStyle/>
          <a:p>
            <a:r>
              <a:rPr lang="en-US" dirty="0"/>
              <a:t>Michael Pyrcz, The University of Texas at Austin</a:t>
            </a:r>
          </a:p>
        </p:txBody>
      </p:sp>
    </p:spTree>
    <p:extLst>
      <p:ext uri="{BB962C8B-B14F-4D97-AF65-F5344CB8AC3E}">
        <p14:creationId xmlns:p14="http://schemas.microsoft.com/office/powerpoint/2010/main" val="991525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 name="Rectangle 3"/>
          <p:cNvSpPr txBox="1">
            <a:spLocks noChangeArrowheads="1"/>
          </p:cNvSpPr>
          <p:nvPr/>
        </p:nvSpPr>
        <p:spPr bwMode="auto">
          <a:xfrm>
            <a:off x="1295400" y="2133600"/>
            <a:ext cx="403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lnSpc>
                <a:spcPct val="120000"/>
              </a:lnSpc>
              <a:spcBef>
                <a:spcPct val="60000"/>
              </a:spcBef>
              <a:buFontTx/>
              <a:buNone/>
              <a:defRPr/>
            </a:pPr>
            <a:r>
              <a:rPr lang="en-US" kern="0">
                <a:ea typeface="+mn-ea"/>
                <a:cs typeface="+mn-cs"/>
              </a:rPr>
              <a:t>Lecture outline . . .</a:t>
            </a:r>
          </a:p>
          <a:p>
            <a:pPr>
              <a:lnSpc>
                <a:spcPct val="120000"/>
              </a:lnSpc>
              <a:spcBef>
                <a:spcPct val="60000"/>
              </a:spcBef>
              <a:defRPr/>
            </a:pPr>
            <a:r>
              <a:rPr lang="en-US" kern="0"/>
              <a:t>Multivariate Analysis</a:t>
            </a:r>
          </a:p>
          <a:p>
            <a:pPr>
              <a:lnSpc>
                <a:spcPct val="120000"/>
              </a:lnSpc>
              <a:spcBef>
                <a:spcPct val="60000"/>
              </a:spcBef>
              <a:defRPr/>
            </a:pPr>
            <a:r>
              <a:rPr lang="en-US"/>
              <a:t>Joints and Conditionals</a:t>
            </a:r>
          </a:p>
          <a:p>
            <a:pPr>
              <a:lnSpc>
                <a:spcPct val="120000"/>
              </a:lnSpc>
              <a:spcBef>
                <a:spcPct val="60000"/>
              </a:spcBef>
              <a:defRPr/>
            </a:pPr>
            <a:r>
              <a:rPr lang="en-US"/>
              <a:t>Feature Selection</a:t>
            </a:r>
          </a:p>
          <a:p>
            <a:pPr>
              <a:lnSpc>
                <a:spcPct val="120000"/>
              </a:lnSpc>
              <a:spcBef>
                <a:spcPct val="60000"/>
              </a:spcBef>
              <a:defRPr/>
            </a:pPr>
            <a:r>
              <a:rPr lang="en-US"/>
              <a:t>Multivariate Estimation</a:t>
            </a:r>
          </a:p>
          <a:p>
            <a:pPr>
              <a:lnSpc>
                <a:spcPct val="120000"/>
              </a:lnSpc>
              <a:spcBef>
                <a:spcPct val="60000"/>
              </a:spcBef>
              <a:defRPr/>
            </a:pPr>
            <a:endParaRPr lang="en-US"/>
          </a:p>
          <a:p>
            <a:pPr>
              <a:lnSpc>
                <a:spcPct val="120000"/>
              </a:lnSpc>
              <a:spcBef>
                <a:spcPct val="60000"/>
              </a:spcBef>
              <a:defRPr/>
            </a:pPr>
            <a:endParaRPr lang="en-US"/>
          </a:p>
          <a:p>
            <a:pPr>
              <a:lnSpc>
                <a:spcPct val="120000"/>
              </a:lnSpc>
              <a:spcBef>
                <a:spcPct val="60000"/>
              </a:spcBef>
              <a:defRPr/>
            </a:pPr>
            <a:endParaRPr lang="en-US" kern="0"/>
          </a:p>
          <a:p>
            <a:pPr>
              <a:lnSpc>
                <a:spcPct val="120000"/>
              </a:lnSpc>
              <a:spcBef>
                <a:spcPct val="60000"/>
              </a:spcBef>
              <a:defRPr/>
            </a:pPr>
            <a:endParaRPr lang="en-US" kern="0"/>
          </a:p>
          <a:p>
            <a:pPr>
              <a:lnSpc>
                <a:spcPct val="120000"/>
              </a:lnSpc>
              <a:spcBef>
                <a:spcPct val="60000"/>
              </a:spcBef>
              <a:defRPr/>
            </a:pPr>
            <a:endParaRPr lang="en-US" kern="0">
              <a:ea typeface="+mn-ea"/>
              <a:cs typeface="+mn-cs"/>
            </a:endParaRPr>
          </a:p>
        </p:txBody>
      </p:sp>
      <p:sp>
        <p:nvSpPr>
          <p:cNvPr id="16" name="TextBox 15">
            <a:extLst>
              <a:ext uri="{FF2B5EF4-FFF2-40B4-BE49-F238E27FC236}">
                <a16:creationId xmlns:a16="http://schemas.microsoft.com/office/drawing/2014/main" id="{DBE41276-8DE2-423C-8980-5E9FA96BD0BB}"/>
              </a:ext>
            </a:extLst>
          </p:cNvPr>
          <p:cNvSpPr txBox="1"/>
          <p:nvPr/>
        </p:nvSpPr>
        <p:spPr>
          <a:xfrm>
            <a:off x="609600" y="6324600"/>
            <a:ext cx="5455276" cy="369332"/>
          </a:xfrm>
          <a:prstGeom prst="rect">
            <a:avLst/>
          </a:prstGeom>
          <a:noFill/>
        </p:spPr>
        <p:txBody>
          <a:bodyPr wrap="none" rtlCol="0">
            <a:spAutoFit/>
          </a:bodyPr>
          <a:lstStyle/>
          <a:p>
            <a:r>
              <a:rPr lang="en-US" dirty="0"/>
              <a:t>Michael Pyrcz, The University of Texas at Austin</a:t>
            </a:r>
          </a:p>
        </p:txBody>
      </p:sp>
      <p:sp>
        <p:nvSpPr>
          <p:cNvPr id="17" name="Rectangle 2">
            <a:extLst>
              <a:ext uri="{FF2B5EF4-FFF2-40B4-BE49-F238E27FC236}">
                <a16:creationId xmlns:a16="http://schemas.microsoft.com/office/drawing/2014/main" id="{D634944B-5538-4EE0-9B9F-27290A8DFD12}"/>
              </a:ext>
            </a:extLst>
          </p:cNvPr>
          <p:cNvSpPr txBox="1">
            <a:spLocks noChangeArrowheads="1"/>
          </p:cNvSpPr>
          <p:nvPr/>
        </p:nvSpPr>
        <p:spPr>
          <a:xfrm>
            <a:off x="-9566" y="0"/>
            <a:ext cx="8239166" cy="1600200"/>
          </a:xfrm>
          <a:prstGeom prst="rect">
            <a:avLst/>
          </a:prstGeom>
          <a:extLst>
            <a:ext uri="{AF507438-7753-43E0-B8FC-AC1667EBCBE1}">
              <a14:hiddenEffects xmlns:a14="http://schemas.microsoft.com/office/drawing/2010/main">
                <a:effectLst>
                  <a:outerShdw blurRad="63500" dist="28398" dir="12393903" algn="ctr" rotWithShape="0">
                    <a:srgbClr val="616161"/>
                  </a:outerShdw>
                </a:effectLst>
              </a14:hiddenEffects>
            </a:ext>
          </a:extLst>
        </p:spPr>
        <p:txBody>
          <a:bodyPr/>
          <a:lstStyle>
            <a:lvl1pPr algn="ctr" rtl="0" eaLnBrk="0" fontAlgn="base" hangingPunct="0">
              <a:lnSpc>
                <a:spcPct val="90000"/>
              </a:lnSpc>
              <a:spcBef>
                <a:spcPct val="0"/>
              </a:spcBef>
              <a:spcAft>
                <a:spcPct val="0"/>
              </a:spcAft>
              <a:defRPr sz="3600" b="1">
                <a:solidFill>
                  <a:schemeClr val="tx2"/>
                </a:solidFill>
                <a:latin typeface="+mj-lt"/>
                <a:ea typeface="ＭＳ Ｐゴシック" panose="020B0600070205080204" pitchFamily="34" charset="-128"/>
                <a:cs typeface="ＭＳ Ｐゴシック" charset="0"/>
              </a:defRPr>
            </a:lvl1pPr>
            <a:lvl2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2pPr>
            <a:lvl3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3pPr>
            <a:lvl4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4pPr>
            <a:lvl5pPr algn="ctr" rtl="0" eaLnBrk="0" fontAlgn="base" hangingPunct="0">
              <a:lnSpc>
                <a:spcPct val="90000"/>
              </a:lnSpc>
              <a:spcBef>
                <a:spcPct val="0"/>
              </a:spcBef>
              <a:spcAft>
                <a:spcPct val="0"/>
              </a:spcAft>
              <a:defRPr sz="3600" b="1">
                <a:solidFill>
                  <a:schemeClr val="tx2"/>
                </a:solidFill>
                <a:latin typeface="Arial" charset="0"/>
                <a:ea typeface="ＭＳ Ｐゴシック" panose="020B0600070205080204" pitchFamily="34" charset="-128"/>
                <a:cs typeface="ＭＳ Ｐゴシック" charset="0"/>
              </a:defRPr>
            </a:lvl5pPr>
            <a:lvl6pPr marL="4572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6pPr>
            <a:lvl7pPr marL="9144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7pPr>
            <a:lvl8pPr marL="13716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8pPr>
            <a:lvl9pPr marL="1828800" algn="ctr" rtl="0" eaLnBrk="0" fontAlgn="base" hangingPunct="0">
              <a:lnSpc>
                <a:spcPct val="90000"/>
              </a:lnSpc>
              <a:spcBef>
                <a:spcPct val="0"/>
              </a:spcBef>
              <a:spcAft>
                <a:spcPct val="0"/>
              </a:spcAft>
              <a:defRPr sz="3600" b="1">
                <a:solidFill>
                  <a:schemeClr val="tx2"/>
                </a:solidFill>
                <a:latin typeface="Arial" charset="0"/>
                <a:ea typeface="ＭＳ Ｐゴシック" charset="0"/>
              </a:defRPr>
            </a:lvl9pPr>
          </a:lstStyle>
          <a:p>
            <a:pPr>
              <a:defRPr/>
            </a:pPr>
            <a:r>
              <a:rPr lang="en-US" kern="0">
                <a:solidFill>
                  <a:schemeClr val="tx1"/>
                </a:solidFill>
                <a:ea typeface="+mj-ea"/>
                <a:cs typeface="+mj-cs"/>
              </a:rPr>
              <a:t>Daytum +2 Course </a:t>
            </a:r>
            <a:br>
              <a:rPr lang="en-US" kern="0">
                <a:solidFill>
                  <a:srgbClr val="FF6600"/>
                </a:solidFill>
                <a:ea typeface="+mj-ea"/>
                <a:cs typeface="+mj-cs"/>
              </a:rPr>
            </a:br>
            <a:r>
              <a:rPr lang="en-US" kern="0">
                <a:solidFill>
                  <a:srgbClr val="FF6600"/>
                </a:solidFill>
                <a:ea typeface="+mj-ea"/>
                <a:cs typeface="+mj-cs"/>
              </a:rPr>
              <a:t>Multivariate Analysis</a:t>
            </a:r>
            <a:endParaRPr lang="en-US" sz="2800" u="sng" kern="0" dirty="0">
              <a:solidFill>
                <a:srgbClr val="081D58"/>
              </a:solidFill>
              <a:ea typeface="+mj-ea"/>
              <a:cs typeface="+mj-cs"/>
            </a:endParaRPr>
          </a:p>
        </p:txBody>
      </p:sp>
    </p:spTree>
    <p:extLst>
      <p:ext uri="{BB962C8B-B14F-4D97-AF65-F5344CB8AC3E}">
        <p14:creationId xmlns:p14="http://schemas.microsoft.com/office/powerpoint/2010/main" val="31684751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594651" y="0"/>
            <a:ext cx="5334000" cy="1143000"/>
          </a:xfrm>
          <a:prstGeom prst="rect">
            <a:avLst/>
          </a:prstGeom>
        </p:spPr>
        <p:txBody>
          <a:bodyPr/>
          <a:lstStyle/>
          <a:p>
            <a:pPr>
              <a:defRPr/>
            </a:pPr>
            <a:r>
              <a:rPr lang="en-US">
                <a:solidFill>
                  <a:srgbClr val="FF6600"/>
                </a:solidFill>
                <a:ea typeface="+mj-ea"/>
                <a:cs typeface="+mj-cs"/>
              </a:rPr>
              <a:t>Inferring Joint Probabilities</a:t>
            </a:r>
            <a:endParaRPr lang="en-US">
              <a:ea typeface="+mj-ea"/>
              <a:cs typeface="+mj-cs"/>
            </a:endParaRP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454095" y="1676400"/>
                <a:ext cx="4117906"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487" tIns="44450" rIns="90487" bIns="44450"/>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ct val="30000"/>
                  </a:spcBef>
                  <a:spcAft>
                    <a:spcPct val="0"/>
                  </a:spcAft>
                  <a:buSzPct val="100000"/>
                  <a:buChar char="–"/>
                  <a:defRPr sz="2000" b="1">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Char char="•"/>
                  <a:defRPr sz="1600" b="1">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n-ea"/>
                  </a:defRPr>
                </a:lvl9pPr>
              </a:lstStyle>
              <a:p>
                <a:pPr>
                  <a:defRPr/>
                </a:pPr>
                <a:r>
                  <a:rPr lang="en-US" altLang="en-US" sz="2000" kern="0"/>
                  <a:t>Consider any joint probability:</a:t>
                </a:r>
              </a:p>
              <a:p>
                <a:pPr marL="457200" lvl="1" indent="0">
                  <a:buNone/>
                  <a:defRPr/>
                </a:pPr>
                <a:endParaRPr lang="en-US" altLang="en-US" sz="1800" b="0" kern="0"/>
              </a:p>
              <a:p>
                <a:pPr marL="457200" lvl="1" indent="0">
                  <a:buNone/>
                  <a:defRPr/>
                </a:pPr>
                <a14:m>
                  <m:oMath xmlns:m="http://schemas.openxmlformats.org/officeDocument/2006/math">
                    <m:r>
                      <a:rPr lang="en-US" altLang="en-US" b="0" i="1" kern="0" smtClean="0">
                        <a:latin typeface="Cambria Math" panose="02040503050406030204" pitchFamily="18" charset="0"/>
                      </a:rPr>
                      <m:t>𝑃</m:t>
                    </m:r>
                    <m:r>
                      <a:rPr lang="en-US" altLang="en-US" b="0" i="1" kern="0" smtClean="0">
                        <a:latin typeface="Cambria Math" panose="02040503050406030204" pitchFamily="18" charset="0"/>
                      </a:rPr>
                      <m:t>(</m:t>
                    </m:r>
                    <m:sSub>
                      <m:sSubPr>
                        <m:ctrlPr>
                          <a:rPr lang="en-US" altLang="en-US" b="0" i="1" kern="0">
                            <a:latin typeface="Cambria Math" panose="02040503050406030204" pitchFamily="18" charset="0"/>
                            <a:ea typeface="Cambria Math" panose="02040503050406030204" pitchFamily="18" charset="0"/>
                          </a:rPr>
                        </m:ctrlPr>
                      </m:sSubPr>
                      <m:e>
                        <m:r>
                          <a:rPr lang="en-US" altLang="en-US" b="0" i="1" kern="0" smtClean="0">
                            <a:latin typeface="Cambria Math" panose="02040503050406030204" pitchFamily="18" charset="0"/>
                            <a:ea typeface="Cambria Math" panose="02040503050406030204" pitchFamily="18" charset="0"/>
                          </a:rPr>
                          <m:t>𝑋</m:t>
                        </m:r>
                      </m:e>
                      <m:sub>
                        <m:r>
                          <a:rPr lang="en-US" altLang="en-US" b="0" i="1" kern="0" smtClean="0">
                            <a:latin typeface="Cambria Math" panose="02040503050406030204" pitchFamily="18" charset="0"/>
                            <a:ea typeface="Cambria Math" panose="02040503050406030204" pitchFamily="18" charset="0"/>
                          </a:rPr>
                          <m:t>1</m:t>
                        </m:r>
                      </m:sub>
                    </m:sSub>
                    <m:r>
                      <a:rPr lang="en-US" altLang="en-US" b="0" i="1" kern="0" smtClean="0">
                        <a:latin typeface="Cambria Math" panose="02040503050406030204" pitchFamily="18" charset="0"/>
                        <a:ea typeface="Cambria Math" panose="02040503050406030204" pitchFamily="18" charset="0"/>
                      </a:rPr>
                      <m:t>∩,…,</m:t>
                    </m:r>
                    <m:r>
                      <a:rPr lang="en-US" altLang="en-US" b="0" i="1" kern="0">
                        <a:latin typeface="Cambria Math" panose="02040503050406030204" pitchFamily="18" charset="0"/>
                        <a:ea typeface="Cambria Math" panose="02040503050406030204" pitchFamily="18" charset="0"/>
                      </a:rPr>
                      <m:t>∩</m:t>
                    </m:r>
                    <m:sSub>
                      <m:sSubPr>
                        <m:ctrlPr>
                          <a:rPr lang="en-US" altLang="en-US" b="0" i="1" kern="0" smtClean="0">
                            <a:latin typeface="Cambria Math" panose="02040503050406030204" pitchFamily="18" charset="0"/>
                            <a:ea typeface="Cambria Math" panose="02040503050406030204" pitchFamily="18" charset="0"/>
                          </a:rPr>
                        </m:ctrlPr>
                      </m:sSubPr>
                      <m:e>
                        <m:r>
                          <a:rPr lang="en-US" altLang="en-US" b="0" i="1" kern="0" smtClean="0">
                            <a:latin typeface="Cambria Math" panose="02040503050406030204" pitchFamily="18" charset="0"/>
                            <a:ea typeface="Cambria Math" panose="02040503050406030204" pitchFamily="18" charset="0"/>
                          </a:rPr>
                          <m:t>𝑋</m:t>
                        </m:r>
                      </m:e>
                      <m:sub>
                        <m:r>
                          <a:rPr lang="en-US" altLang="en-US" b="0" i="1" kern="0" smtClean="0">
                            <a:latin typeface="Cambria Math" panose="02040503050406030204" pitchFamily="18" charset="0"/>
                            <a:ea typeface="Cambria Math" panose="02040503050406030204" pitchFamily="18" charset="0"/>
                          </a:rPr>
                          <m:t>𝑚</m:t>
                        </m:r>
                      </m:sub>
                    </m:sSub>
                    <m:r>
                      <a:rPr lang="en-US" altLang="en-US" b="0" i="1" kern="0" smtClean="0">
                        <a:latin typeface="Cambria Math" panose="02040503050406030204" pitchFamily="18" charset="0"/>
                        <a:ea typeface="Cambria Math" panose="02040503050406030204" pitchFamily="18" charset="0"/>
                      </a:rPr>
                      <m:t>)</m:t>
                    </m:r>
                  </m:oMath>
                </a14:m>
                <a:r>
                  <a:rPr lang="en-US" altLang="en-US" b="0" kern="0"/>
                  <a:t> the joint probability of </a:t>
                </a:r>
                <a14:m>
                  <m:oMath xmlns:m="http://schemas.openxmlformats.org/officeDocument/2006/math">
                    <m:sSub>
                      <m:sSubPr>
                        <m:ctrlPr>
                          <a:rPr lang="en-US" altLang="en-US" b="0" i="1" kern="0">
                            <a:latin typeface="Cambria Math" panose="02040503050406030204" pitchFamily="18" charset="0"/>
                            <a:ea typeface="Cambria Math" panose="02040503050406030204" pitchFamily="18" charset="0"/>
                          </a:rPr>
                        </m:ctrlPr>
                      </m:sSubPr>
                      <m:e>
                        <m:r>
                          <a:rPr lang="en-US" altLang="en-US" b="0" i="1" kern="0" smtClean="0">
                            <a:latin typeface="Cambria Math" panose="02040503050406030204" pitchFamily="18" charset="0"/>
                            <a:ea typeface="Cambria Math" panose="02040503050406030204" pitchFamily="18" charset="0"/>
                          </a:rPr>
                          <m:t>𝑋</m:t>
                        </m:r>
                      </m:e>
                      <m:sub>
                        <m:r>
                          <a:rPr lang="en-US" altLang="en-US" b="0" i="1" kern="0">
                            <a:latin typeface="Cambria Math" panose="02040503050406030204" pitchFamily="18" charset="0"/>
                            <a:ea typeface="Cambria Math" panose="02040503050406030204" pitchFamily="18" charset="0"/>
                          </a:rPr>
                          <m:t>1</m:t>
                        </m:r>
                      </m:sub>
                    </m:sSub>
                    <m:r>
                      <a:rPr lang="en-US" altLang="en-US" b="0" i="1" kern="0">
                        <a:latin typeface="Cambria Math" panose="02040503050406030204" pitchFamily="18" charset="0"/>
                        <a:ea typeface="Cambria Math" panose="02040503050406030204" pitchFamily="18" charset="0"/>
                      </a:rPr>
                      <m:t>,…,</m:t>
                    </m:r>
                    <m:sSub>
                      <m:sSubPr>
                        <m:ctrlPr>
                          <a:rPr lang="en-US" altLang="en-US" b="0" i="1" kern="0">
                            <a:latin typeface="Cambria Math" panose="02040503050406030204" pitchFamily="18" charset="0"/>
                            <a:ea typeface="Cambria Math" panose="02040503050406030204" pitchFamily="18" charset="0"/>
                          </a:rPr>
                        </m:ctrlPr>
                      </m:sSubPr>
                      <m:e>
                        <m:r>
                          <a:rPr lang="en-US" altLang="en-US" b="0" i="1" kern="0" smtClean="0">
                            <a:latin typeface="Cambria Math" panose="02040503050406030204" pitchFamily="18" charset="0"/>
                            <a:ea typeface="Cambria Math" panose="02040503050406030204" pitchFamily="18" charset="0"/>
                          </a:rPr>
                          <m:t>𝑋</m:t>
                        </m:r>
                      </m:e>
                      <m:sub>
                        <m:r>
                          <a:rPr lang="en-US" altLang="en-US" b="0" i="1" kern="0">
                            <a:latin typeface="Cambria Math" panose="02040503050406030204" pitchFamily="18" charset="0"/>
                            <a:ea typeface="Cambria Math" panose="02040503050406030204" pitchFamily="18" charset="0"/>
                          </a:rPr>
                          <m:t>𝑚</m:t>
                        </m:r>
                      </m:sub>
                    </m:sSub>
                  </m:oMath>
                </a14:m>
                <a:endParaRPr lang="en-US" altLang="en-US" b="0" kern="0"/>
              </a:p>
              <a:p>
                <a:pPr marL="457200" lvl="1" indent="0">
                  <a:buNone/>
                  <a:defRPr/>
                </a:pPr>
                <a:endParaRPr lang="en-US" altLang="en-US" sz="1800" b="0" kern="0"/>
              </a:p>
              <a:p>
                <a:pPr>
                  <a:defRPr/>
                </a:pPr>
                <a:r>
                  <a:rPr lang="en-US" altLang="en-US" sz="2200" b="0" kern="0"/>
                  <a:t>Now move to 2 features (m=2)</a:t>
                </a:r>
              </a:p>
              <a:p>
                <a:pPr>
                  <a:defRPr/>
                </a:pPr>
                <a:endParaRPr lang="en-US" altLang="en-US" sz="2200" b="0" kern="0"/>
              </a:p>
              <a:p>
                <a:pPr>
                  <a:defRPr/>
                </a:pPr>
                <a:endParaRPr lang="en-US" altLang="en-US" sz="2200" b="0" kern="0"/>
              </a:p>
              <a:p>
                <a:pPr marL="0" indent="0">
                  <a:buNone/>
                  <a:defRPr/>
                </a:pPr>
                <a:endParaRPr lang="en-US" altLang="en-US" sz="2200" b="0" kern="0"/>
              </a:p>
              <a:p>
                <a:pPr>
                  <a:defRPr/>
                </a:pPr>
                <a:endParaRPr lang="en-US" altLang="en-US" sz="2200" b="0" kern="0"/>
              </a:p>
              <a:p>
                <a:pPr>
                  <a:defRPr/>
                </a:pPr>
                <a:r>
                  <a:rPr lang="en-US" altLang="en-US" sz="2200" b="0" kern="0"/>
                  <a:t>This is optimistic, as it assumes uniform sampling</a:t>
                </a:r>
                <a:endParaRPr lang="en-US" altLang="en-US" sz="2000" kern="0"/>
              </a:p>
              <a:p>
                <a:pPr>
                  <a:defRPr/>
                </a:pPr>
                <a:endParaRPr lang="en-US" altLang="en-US" sz="1800" b="0" kern="0"/>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454095" y="1676400"/>
                <a:ext cx="4117906" cy="4114800"/>
              </a:xfrm>
              <a:prstGeom prst="rect">
                <a:avLst/>
              </a:prstGeom>
              <a:blipFill>
                <a:blip r:embed="rId2"/>
                <a:stretch>
                  <a:fillRect l="-1627" t="-1481" b="-235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 name="Picture 2">
            <a:extLst>
              <a:ext uri="{FF2B5EF4-FFF2-40B4-BE49-F238E27FC236}">
                <a16:creationId xmlns:a16="http://schemas.microsoft.com/office/drawing/2014/main" id="{E8B043BA-8E77-4C49-B4F8-79F99C8BE253}"/>
              </a:ext>
            </a:extLst>
          </p:cNvPr>
          <p:cNvPicPr>
            <a:picLocks noChangeAspect="1"/>
          </p:cNvPicPr>
          <p:nvPr/>
        </p:nvPicPr>
        <p:blipFill>
          <a:blip r:embed="rId3"/>
          <a:stretch>
            <a:fillRect/>
          </a:stretch>
        </p:blipFill>
        <p:spPr>
          <a:xfrm>
            <a:off x="4565371" y="1376983"/>
            <a:ext cx="4495800" cy="4210050"/>
          </a:xfrm>
          <a:prstGeom prst="rect">
            <a:avLst/>
          </a:prstGeom>
        </p:spPr>
      </p:pic>
      <p:grpSp>
        <p:nvGrpSpPr>
          <p:cNvPr id="2" name="Group 1">
            <a:extLst>
              <a:ext uri="{FF2B5EF4-FFF2-40B4-BE49-F238E27FC236}">
                <a16:creationId xmlns:a16="http://schemas.microsoft.com/office/drawing/2014/main" id="{3775AECA-3FBD-41B3-AA79-0E408C5B4C83}"/>
              </a:ext>
            </a:extLst>
          </p:cNvPr>
          <p:cNvGrpSpPr/>
          <p:nvPr/>
        </p:nvGrpSpPr>
        <p:grpSpPr>
          <a:xfrm>
            <a:off x="5903477" y="1934818"/>
            <a:ext cx="3339550" cy="3339548"/>
            <a:chOff x="1205948" y="4518995"/>
            <a:chExt cx="3339550" cy="1074666"/>
          </a:xfrm>
        </p:grpSpPr>
        <p:cxnSp>
          <p:nvCxnSpPr>
            <p:cNvPr id="7" name="Straight Connector 6">
              <a:extLst>
                <a:ext uri="{FF2B5EF4-FFF2-40B4-BE49-F238E27FC236}">
                  <a16:creationId xmlns:a16="http://schemas.microsoft.com/office/drawing/2014/main" id="{E5C533A3-A67E-4EA5-8CA3-2B0D6F6717DB}"/>
                </a:ext>
              </a:extLst>
            </p:cNvPr>
            <p:cNvCxnSpPr/>
            <p:nvPr/>
          </p:nvCxnSpPr>
          <p:spPr bwMode="auto">
            <a:xfrm flipV="1">
              <a:off x="1205948" y="4558748"/>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Connector 8">
              <a:extLst>
                <a:ext uri="{FF2B5EF4-FFF2-40B4-BE49-F238E27FC236}">
                  <a16:creationId xmlns:a16="http://schemas.microsoft.com/office/drawing/2014/main" id="{25894666-B85E-46A3-BE7D-94CBDA9962EA}"/>
                </a:ext>
              </a:extLst>
            </p:cNvPr>
            <p:cNvCxnSpPr/>
            <p:nvPr/>
          </p:nvCxnSpPr>
          <p:spPr bwMode="auto">
            <a:xfrm flipV="1">
              <a:off x="1742662" y="4565376"/>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4CB44449-4B20-43B0-AE9F-300206C444E9}"/>
                </a:ext>
              </a:extLst>
            </p:cNvPr>
            <p:cNvCxnSpPr/>
            <p:nvPr/>
          </p:nvCxnSpPr>
          <p:spPr bwMode="auto">
            <a:xfrm flipV="1">
              <a:off x="2299255" y="4552124"/>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Connector 10">
              <a:extLst>
                <a:ext uri="{FF2B5EF4-FFF2-40B4-BE49-F238E27FC236}">
                  <a16:creationId xmlns:a16="http://schemas.microsoft.com/office/drawing/2014/main" id="{EDC60D4B-AC68-4A07-AB56-9998B7B7173E}"/>
                </a:ext>
              </a:extLst>
            </p:cNvPr>
            <p:cNvCxnSpPr/>
            <p:nvPr/>
          </p:nvCxnSpPr>
          <p:spPr bwMode="auto">
            <a:xfrm flipV="1">
              <a:off x="2862473" y="4558752"/>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Straight Connector 11">
              <a:extLst>
                <a:ext uri="{FF2B5EF4-FFF2-40B4-BE49-F238E27FC236}">
                  <a16:creationId xmlns:a16="http://schemas.microsoft.com/office/drawing/2014/main" id="{EB9A49D3-06ED-4BB4-8A4E-7B9D8D5A2F87}"/>
                </a:ext>
              </a:extLst>
            </p:cNvPr>
            <p:cNvCxnSpPr/>
            <p:nvPr/>
          </p:nvCxnSpPr>
          <p:spPr bwMode="auto">
            <a:xfrm flipV="1">
              <a:off x="3412435" y="4525619"/>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51947413-4545-4011-9EBE-787C94539AD5}"/>
                </a:ext>
              </a:extLst>
            </p:cNvPr>
            <p:cNvCxnSpPr/>
            <p:nvPr/>
          </p:nvCxnSpPr>
          <p:spPr bwMode="auto">
            <a:xfrm flipV="1">
              <a:off x="3988905" y="4532247"/>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Connector 13">
              <a:extLst>
                <a:ext uri="{FF2B5EF4-FFF2-40B4-BE49-F238E27FC236}">
                  <a16:creationId xmlns:a16="http://schemas.microsoft.com/office/drawing/2014/main" id="{B37944F2-A81A-4036-A887-6FBF63383FD2}"/>
                </a:ext>
              </a:extLst>
            </p:cNvPr>
            <p:cNvCxnSpPr/>
            <p:nvPr/>
          </p:nvCxnSpPr>
          <p:spPr bwMode="auto">
            <a:xfrm flipV="1">
              <a:off x="4545498" y="4518995"/>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F925525-29D5-4BAB-B3AB-1DCC7621FCC6}"/>
                  </a:ext>
                </a:extLst>
              </p:cNvPr>
              <p:cNvSpPr/>
              <p:nvPr/>
            </p:nvSpPr>
            <p:spPr>
              <a:xfrm>
                <a:off x="361419" y="4341090"/>
                <a:ext cx="4220725" cy="11399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000" b="0" i="1" kern="0" smtClean="0">
                          <a:latin typeface="Cambria Math" panose="02040503050406030204" pitchFamily="18" charset="0"/>
                        </a:rPr>
                        <m:t>𝑃</m:t>
                      </m:r>
                      <m:d>
                        <m:dPr>
                          <m:ctrlPr>
                            <a:rPr lang="en-US" altLang="en-US" sz="2000" b="0" i="1" kern="0" smtClean="0">
                              <a:latin typeface="Cambria Math" panose="02040503050406030204" pitchFamily="18" charset="0"/>
                            </a:rPr>
                          </m:ctrlPr>
                        </m:dPr>
                        <m:e>
                          <m:sSubSup>
                            <m:sSubSupPr>
                              <m:ctrlPr>
                                <a:rPr lang="en-US" altLang="en-US" sz="2000" b="0" i="1" kern="0" smtClean="0">
                                  <a:latin typeface="Cambria Math" panose="02040503050406030204" pitchFamily="18" charset="0"/>
                                </a:rPr>
                              </m:ctrlPr>
                            </m:sSubSupPr>
                            <m:e>
                              <m:r>
                                <a:rPr lang="en-US" altLang="en-US" sz="2000" b="0" i="1" kern="0" smtClean="0">
                                  <a:latin typeface="Cambria Math" panose="02040503050406030204" pitchFamily="18" charset="0"/>
                                </a:rPr>
                                <m:t>𝑋</m:t>
                              </m:r>
                            </m:e>
                            <m:sub>
                              <m:r>
                                <a:rPr lang="en-US" altLang="en-US" sz="2000" b="0" i="1" kern="0" smtClean="0">
                                  <a:latin typeface="Cambria Math" panose="02040503050406030204" pitchFamily="18" charset="0"/>
                                </a:rPr>
                                <m:t>1</m:t>
                              </m:r>
                            </m:sub>
                            <m:sup>
                              <m:r>
                                <a:rPr lang="en-US" altLang="en-US" sz="2000" b="0" i="1" kern="0" smtClean="0">
                                  <a:latin typeface="Cambria Math" panose="02040503050406030204" pitchFamily="18" charset="0"/>
                                </a:rPr>
                                <m:t>𝑖</m:t>
                              </m:r>
                            </m:sup>
                          </m:sSubSup>
                          <m:r>
                            <a:rPr lang="en-US" altLang="en-US" sz="2000" b="0" i="1" kern="0" smtClean="0">
                              <a:latin typeface="Cambria Math" panose="02040503050406030204" pitchFamily="18" charset="0"/>
                              <a:ea typeface="Cambria Math" panose="02040503050406030204" pitchFamily="18" charset="0"/>
                            </a:rPr>
                            <m:t> ≤</m:t>
                          </m:r>
                          <m:r>
                            <a:rPr lang="en-US" altLang="en-US" sz="2000" b="0" i="1" kern="0" smtClean="0">
                              <a:latin typeface="Cambria Math" panose="02040503050406030204" pitchFamily="18" charset="0"/>
                              <a:ea typeface="Cambria Math" panose="02040503050406030204" pitchFamily="18" charset="0"/>
                            </a:rPr>
                            <m:t>𝑋</m:t>
                          </m:r>
                          <m:r>
                            <a:rPr lang="en-US" altLang="en-US" sz="2000" b="0" i="1" kern="0" smtClean="0">
                              <a:latin typeface="Cambria Math" panose="02040503050406030204" pitchFamily="18" charset="0"/>
                              <a:ea typeface="Cambria Math" panose="02040503050406030204" pitchFamily="18" charset="0"/>
                            </a:rPr>
                            <m:t>≤</m:t>
                          </m:r>
                          <m:sSubSup>
                            <m:sSubSupPr>
                              <m:ctrlPr>
                                <a:rPr lang="en-US" altLang="en-US" sz="2000" b="0" i="1" kern="0">
                                  <a:latin typeface="Cambria Math" panose="02040503050406030204" pitchFamily="18" charset="0"/>
                                </a:rPr>
                              </m:ctrlPr>
                            </m:sSubSupPr>
                            <m:e>
                              <m:r>
                                <a:rPr lang="en-US" altLang="en-US" sz="2000" b="0" i="1" kern="0">
                                  <a:latin typeface="Cambria Math" panose="02040503050406030204" pitchFamily="18" charset="0"/>
                                </a:rPr>
                                <m:t>𝑋</m:t>
                              </m:r>
                            </m:e>
                            <m:sub>
                              <m:r>
                                <a:rPr lang="en-US" altLang="en-US" sz="2000" b="0" i="1" kern="0">
                                  <a:latin typeface="Cambria Math" panose="02040503050406030204" pitchFamily="18" charset="0"/>
                                </a:rPr>
                                <m:t>1</m:t>
                              </m:r>
                            </m:sub>
                            <m:sup>
                              <m:r>
                                <a:rPr lang="en-US" altLang="en-US" sz="2000" b="0" i="1" kern="0">
                                  <a:latin typeface="Cambria Math" panose="02040503050406030204" pitchFamily="18" charset="0"/>
                                </a:rPr>
                                <m:t>𝑖</m:t>
                              </m:r>
                              <m:r>
                                <a:rPr lang="en-US" altLang="en-US" sz="2000" b="0" i="1" kern="0">
                                  <a:latin typeface="Cambria Math" panose="02040503050406030204" pitchFamily="18" charset="0"/>
                                </a:rPr>
                                <m:t>+1</m:t>
                              </m:r>
                            </m:sup>
                          </m:sSubSup>
                          <m:r>
                            <a:rPr lang="en-US" altLang="en-US" sz="2000" b="0" i="1" kern="0" smtClean="0">
                              <a:latin typeface="Cambria Math" panose="02040503050406030204" pitchFamily="18" charset="0"/>
                            </a:rPr>
                            <m:t>,</m:t>
                          </m:r>
                          <m:sSubSup>
                            <m:sSubSupPr>
                              <m:ctrlPr>
                                <a:rPr lang="en-US" altLang="en-US" sz="2000" b="0" i="1" kern="0">
                                  <a:latin typeface="Cambria Math" panose="02040503050406030204" pitchFamily="18" charset="0"/>
                                </a:rPr>
                              </m:ctrlPr>
                            </m:sSubSupPr>
                            <m:e>
                              <m:r>
                                <a:rPr lang="en-US" altLang="en-US" sz="2000" b="0" i="1" kern="0">
                                  <a:latin typeface="Cambria Math" panose="02040503050406030204" pitchFamily="18" charset="0"/>
                                </a:rPr>
                                <m:t>𝑋</m:t>
                              </m:r>
                            </m:e>
                            <m:sub>
                              <m:r>
                                <a:rPr lang="en-US" altLang="en-US" sz="2000" b="0" i="1" kern="0" smtClean="0">
                                  <a:latin typeface="Cambria Math" panose="02040503050406030204" pitchFamily="18" charset="0"/>
                                </a:rPr>
                                <m:t>2</m:t>
                              </m:r>
                            </m:sub>
                            <m:sup>
                              <m:r>
                                <a:rPr lang="en-US" altLang="en-US" sz="2000" b="0" i="1" kern="0" smtClean="0">
                                  <a:latin typeface="Cambria Math" panose="02040503050406030204" pitchFamily="18" charset="0"/>
                                </a:rPr>
                                <m:t>𝑗</m:t>
                              </m:r>
                            </m:sup>
                          </m:sSubSup>
                          <m:r>
                            <a:rPr lang="en-US" altLang="en-US" sz="2000" b="0" i="1" kern="0">
                              <a:latin typeface="Cambria Math" panose="02040503050406030204" pitchFamily="18" charset="0"/>
                              <a:ea typeface="Cambria Math" panose="02040503050406030204" pitchFamily="18" charset="0"/>
                            </a:rPr>
                            <m:t> ≤</m:t>
                          </m:r>
                          <m:r>
                            <a:rPr lang="en-US" altLang="en-US" sz="2000" b="0" i="1" kern="0">
                              <a:latin typeface="Cambria Math" panose="02040503050406030204" pitchFamily="18" charset="0"/>
                              <a:ea typeface="Cambria Math" panose="02040503050406030204" pitchFamily="18" charset="0"/>
                            </a:rPr>
                            <m:t>𝑋</m:t>
                          </m:r>
                          <m:r>
                            <a:rPr lang="en-US" altLang="en-US" sz="2000" b="0" i="1" kern="0">
                              <a:latin typeface="Cambria Math" panose="02040503050406030204" pitchFamily="18" charset="0"/>
                              <a:ea typeface="Cambria Math" panose="02040503050406030204" pitchFamily="18" charset="0"/>
                            </a:rPr>
                            <m:t>≤</m:t>
                          </m:r>
                          <m:sSubSup>
                            <m:sSubSupPr>
                              <m:ctrlPr>
                                <a:rPr lang="en-US" altLang="en-US" sz="2000" b="0" i="1" kern="0">
                                  <a:latin typeface="Cambria Math" panose="02040503050406030204" pitchFamily="18" charset="0"/>
                                </a:rPr>
                              </m:ctrlPr>
                            </m:sSubSupPr>
                            <m:e>
                              <m:r>
                                <a:rPr lang="en-US" altLang="en-US" sz="2000" b="0" i="1" kern="0">
                                  <a:latin typeface="Cambria Math" panose="02040503050406030204" pitchFamily="18" charset="0"/>
                                </a:rPr>
                                <m:t>𝑋</m:t>
                              </m:r>
                            </m:e>
                            <m:sub>
                              <m:r>
                                <a:rPr lang="en-US" altLang="en-US" sz="2000" b="0" i="1" kern="0" smtClean="0">
                                  <a:latin typeface="Cambria Math" panose="02040503050406030204" pitchFamily="18" charset="0"/>
                                </a:rPr>
                                <m:t>2</m:t>
                              </m:r>
                            </m:sub>
                            <m:sup>
                              <m:r>
                                <a:rPr lang="en-US" altLang="en-US" sz="2000" b="0" i="1" kern="0" smtClean="0">
                                  <a:latin typeface="Cambria Math" panose="02040503050406030204" pitchFamily="18" charset="0"/>
                                </a:rPr>
                                <m:t>𝑗</m:t>
                              </m:r>
                              <m:r>
                                <a:rPr lang="en-US" altLang="en-US" sz="2000" b="0" i="1" kern="0">
                                  <a:latin typeface="Cambria Math" panose="02040503050406030204" pitchFamily="18" charset="0"/>
                                </a:rPr>
                                <m:t>+1</m:t>
                              </m:r>
                            </m:sup>
                          </m:sSubSup>
                        </m:e>
                      </m:d>
                      <m:r>
                        <a:rPr lang="en-US" altLang="en-US" sz="2000" b="0" i="1" kern="0" smtClean="0">
                          <a:latin typeface="Cambria Math" panose="02040503050406030204" pitchFamily="18" charset="0"/>
                          <a:ea typeface="Cambria Math" panose="02040503050406030204" pitchFamily="18" charset="0"/>
                        </a:rPr>
                        <m:t>=</m:t>
                      </m:r>
                      <m:f>
                        <m:fPr>
                          <m:ctrlPr>
                            <a:rPr lang="en-US" altLang="en-US" sz="2000" b="0" i="1" kern="0" smtClean="0">
                              <a:latin typeface="Cambria Math" panose="02040503050406030204" pitchFamily="18" charset="0"/>
                              <a:ea typeface="Cambria Math" panose="02040503050406030204" pitchFamily="18" charset="0"/>
                            </a:rPr>
                          </m:ctrlPr>
                        </m:fPr>
                        <m:num>
                          <m:r>
                            <a:rPr lang="en-US" altLang="en-US" sz="2000" b="0" i="1" kern="0" smtClean="0">
                              <a:latin typeface="Cambria Math" panose="02040503050406030204" pitchFamily="18" charset="0"/>
                              <a:ea typeface="Cambria Math" panose="02040503050406030204" pitchFamily="18" charset="0"/>
                            </a:rPr>
                            <m:t>𝑛</m:t>
                          </m:r>
                          <m:r>
                            <a:rPr lang="en-US" altLang="en-US" sz="2000" b="0" i="1" kern="0" smtClean="0">
                              <a:latin typeface="Cambria Math" panose="02040503050406030204" pitchFamily="18" charset="0"/>
                              <a:ea typeface="Cambria Math" panose="02040503050406030204" pitchFamily="18" charset="0"/>
                            </a:rPr>
                            <m:t>(</m:t>
                          </m:r>
                          <m:sSubSup>
                            <m:sSubSupPr>
                              <m:ctrlPr>
                                <a:rPr lang="en-US" altLang="en-US" sz="2000" b="0" i="1" kern="0">
                                  <a:latin typeface="Cambria Math" panose="02040503050406030204" pitchFamily="18" charset="0"/>
                                </a:rPr>
                              </m:ctrlPr>
                            </m:sSubSupPr>
                            <m:e>
                              <m:r>
                                <a:rPr lang="en-US" altLang="en-US" sz="2000" b="0" i="1" kern="0">
                                  <a:latin typeface="Cambria Math" panose="02040503050406030204" pitchFamily="18" charset="0"/>
                                </a:rPr>
                                <m:t>𝑋</m:t>
                              </m:r>
                            </m:e>
                            <m:sub>
                              <m:r>
                                <a:rPr lang="en-US" altLang="en-US" sz="2000" b="0" i="1" kern="0">
                                  <a:latin typeface="Cambria Math" panose="02040503050406030204" pitchFamily="18" charset="0"/>
                                </a:rPr>
                                <m:t>1</m:t>
                              </m:r>
                            </m:sub>
                            <m:sup>
                              <m:r>
                                <a:rPr lang="en-US" altLang="en-US" sz="2000" b="0" i="1" kern="0">
                                  <a:latin typeface="Cambria Math" panose="02040503050406030204" pitchFamily="18" charset="0"/>
                                </a:rPr>
                                <m:t>𝑖</m:t>
                              </m:r>
                            </m:sup>
                          </m:sSubSup>
                          <m:r>
                            <a:rPr lang="en-US" altLang="en-US" sz="2000" b="0" i="1" kern="0">
                              <a:latin typeface="Cambria Math" panose="02040503050406030204" pitchFamily="18" charset="0"/>
                              <a:ea typeface="Cambria Math" panose="02040503050406030204" pitchFamily="18" charset="0"/>
                            </a:rPr>
                            <m:t> ≤</m:t>
                          </m:r>
                          <m:r>
                            <a:rPr lang="en-US" altLang="en-US" sz="2000" b="0" i="1" kern="0">
                              <a:latin typeface="Cambria Math" panose="02040503050406030204" pitchFamily="18" charset="0"/>
                              <a:ea typeface="Cambria Math" panose="02040503050406030204" pitchFamily="18" charset="0"/>
                            </a:rPr>
                            <m:t>𝑋</m:t>
                          </m:r>
                          <m:r>
                            <a:rPr lang="en-US" altLang="en-US" sz="2000" b="0" i="1" kern="0">
                              <a:latin typeface="Cambria Math" panose="02040503050406030204" pitchFamily="18" charset="0"/>
                              <a:ea typeface="Cambria Math" panose="02040503050406030204" pitchFamily="18" charset="0"/>
                            </a:rPr>
                            <m:t>≤</m:t>
                          </m:r>
                          <m:sSubSup>
                            <m:sSubSupPr>
                              <m:ctrlPr>
                                <a:rPr lang="en-US" altLang="en-US" sz="2000" b="0" i="1" kern="0">
                                  <a:latin typeface="Cambria Math" panose="02040503050406030204" pitchFamily="18" charset="0"/>
                                </a:rPr>
                              </m:ctrlPr>
                            </m:sSubSupPr>
                            <m:e>
                              <m:r>
                                <a:rPr lang="en-US" altLang="en-US" sz="2000" b="0" i="1" kern="0">
                                  <a:latin typeface="Cambria Math" panose="02040503050406030204" pitchFamily="18" charset="0"/>
                                </a:rPr>
                                <m:t>𝑋</m:t>
                              </m:r>
                            </m:e>
                            <m:sub>
                              <m:r>
                                <a:rPr lang="en-US" altLang="en-US" sz="2000" b="0" i="1" kern="0">
                                  <a:latin typeface="Cambria Math" panose="02040503050406030204" pitchFamily="18" charset="0"/>
                                </a:rPr>
                                <m:t>1</m:t>
                              </m:r>
                            </m:sub>
                            <m:sup>
                              <m:r>
                                <a:rPr lang="en-US" altLang="en-US" sz="2000" b="0" i="1" kern="0">
                                  <a:latin typeface="Cambria Math" panose="02040503050406030204" pitchFamily="18" charset="0"/>
                                </a:rPr>
                                <m:t>𝑖</m:t>
                              </m:r>
                              <m:r>
                                <a:rPr lang="en-US" altLang="en-US" sz="2000" b="0" i="1" kern="0">
                                  <a:latin typeface="Cambria Math" panose="02040503050406030204" pitchFamily="18" charset="0"/>
                                </a:rPr>
                                <m:t>+1</m:t>
                              </m:r>
                            </m:sup>
                          </m:sSubSup>
                          <m:r>
                            <a:rPr lang="en-US" altLang="en-US" sz="2000" b="0" i="1" kern="0">
                              <a:latin typeface="Cambria Math" panose="02040503050406030204" pitchFamily="18" charset="0"/>
                            </a:rPr>
                            <m:t>,</m:t>
                          </m:r>
                          <m:sSubSup>
                            <m:sSubSupPr>
                              <m:ctrlPr>
                                <a:rPr lang="en-US" altLang="en-US" sz="2000" b="0" i="1" kern="0">
                                  <a:latin typeface="Cambria Math" panose="02040503050406030204" pitchFamily="18" charset="0"/>
                                </a:rPr>
                              </m:ctrlPr>
                            </m:sSubSupPr>
                            <m:e>
                              <m:r>
                                <a:rPr lang="en-US" altLang="en-US" sz="2000" b="0" i="1" kern="0">
                                  <a:latin typeface="Cambria Math" panose="02040503050406030204" pitchFamily="18" charset="0"/>
                                </a:rPr>
                                <m:t>𝑋</m:t>
                              </m:r>
                            </m:e>
                            <m:sub>
                              <m:r>
                                <a:rPr lang="en-US" altLang="en-US" sz="2000" b="0" i="1" kern="0">
                                  <a:latin typeface="Cambria Math" panose="02040503050406030204" pitchFamily="18" charset="0"/>
                                </a:rPr>
                                <m:t>2</m:t>
                              </m:r>
                            </m:sub>
                            <m:sup>
                              <m:r>
                                <a:rPr lang="en-US" altLang="en-US" sz="2000" b="0" i="1" kern="0">
                                  <a:latin typeface="Cambria Math" panose="02040503050406030204" pitchFamily="18" charset="0"/>
                                </a:rPr>
                                <m:t>𝑗</m:t>
                              </m:r>
                            </m:sup>
                          </m:sSubSup>
                          <m:r>
                            <a:rPr lang="en-US" altLang="en-US" sz="2000" b="0" i="1" kern="0">
                              <a:latin typeface="Cambria Math" panose="02040503050406030204" pitchFamily="18" charset="0"/>
                              <a:ea typeface="Cambria Math" panose="02040503050406030204" pitchFamily="18" charset="0"/>
                            </a:rPr>
                            <m:t> ≤</m:t>
                          </m:r>
                          <m:r>
                            <a:rPr lang="en-US" altLang="en-US" sz="2000" b="0" i="1" kern="0">
                              <a:latin typeface="Cambria Math" panose="02040503050406030204" pitchFamily="18" charset="0"/>
                              <a:ea typeface="Cambria Math" panose="02040503050406030204" pitchFamily="18" charset="0"/>
                            </a:rPr>
                            <m:t>𝑋</m:t>
                          </m:r>
                          <m:r>
                            <a:rPr lang="en-US" altLang="en-US" sz="2000" b="0" i="1" kern="0">
                              <a:latin typeface="Cambria Math" panose="02040503050406030204" pitchFamily="18" charset="0"/>
                              <a:ea typeface="Cambria Math" panose="02040503050406030204" pitchFamily="18" charset="0"/>
                            </a:rPr>
                            <m:t>≤</m:t>
                          </m:r>
                          <m:sSubSup>
                            <m:sSubSupPr>
                              <m:ctrlPr>
                                <a:rPr lang="en-US" altLang="en-US" sz="2000" b="0" i="1" kern="0">
                                  <a:latin typeface="Cambria Math" panose="02040503050406030204" pitchFamily="18" charset="0"/>
                                </a:rPr>
                              </m:ctrlPr>
                            </m:sSubSupPr>
                            <m:e>
                              <m:r>
                                <a:rPr lang="en-US" altLang="en-US" sz="2000" b="0" i="1" kern="0">
                                  <a:latin typeface="Cambria Math" panose="02040503050406030204" pitchFamily="18" charset="0"/>
                                </a:rPr>
                                <m:t>𝑋</m:t>
                              </m:r>
                            </m:e>
                            <m:sub>
                              <m:r>
                                <a:rPr lang="en-US" altLang="en-US" sz="2000" b="0" i="1" kern="0">
                                  <a:latin typeface="Cambria Math" panose="02040503050406030204" pitchFamily="18" charset="0"/>
                                </a:rPr>
                                <m:t>2</m:t>
                              </m:r>
                            </m:sub>
                            <m:sup>
                              <m:r>
                                <a:rPr lang="en-US" altLang="en-US" sz="2000" b="0" i="1" kern="0">
                                  <a:latin typeface="Cambria Math" panose="02040503050406030204" pitchFamily="18" charset="0"/>
                                </a:rPr>
                                <m:t>𝑗</m:t>
                              </m:r>
                              <m:r>
                                <a:rPr lang="en-US" altLang="en-US" sz="2000" b="0" i="1" kern="0">
                                  <a:latin typeface="Cambria Math" panose="02040503050406030204" pitchFamily="18" charset="0"/>
                                </a:rPr>
                                <m:t>+1</m:t>
                              </m:r>
                            </m:sup>
                          </m:sSubSup>
                          <m:r>
                            <a:rPr lang="en-US" altLang="en-US" sz="2000" b="0" i="1" kern="0" smtClean="0">
                              <a:latin typeface="Cambria Math" panose="02040503050406030204" pitchFamily="18" charset="0"/>
                            </a:rPr>
                            <m:t>)</m:t>
                          </m:r>
                        </m:num>
                        <m:den>
                          <m:r>
                            <a:rPr lang="en-US" altLang="en-US" sz="2000" b="0" i="1" kern="0" smtClean="0">
                              <a:latin typeface="Cambria Math" panose="02040503050406030204" pitchFamily="18" charset="0"/>
                              <a:ea typeface="Cambria Math" panose="02040503050406030204" pitchFamily="18" charset="0"/>
                            </a:rPr>
                            <m:t>𝑛</m:t>
                          </m:r>
                        </m:den>
                      </m:f>
                    </m:oMath>
                  </m:oMathPara>
                </a14:m>
                <a:endParaRPr lang="en-US" sz="2000"/>
              </a:p>
            </p:txBody>
          </p:sp>
        </mc:Choice>
        <mc:Fallback xmlns="">
          <p:sp>
            <p:nvSpPr>
              <p:cNvPr id="8" name="Rectangle 7">
                <a:extLst>
                  <a:ext uri="{FF2B5EF4-FFF2-40B4-BE49-F238E27FC236}">
                    <a16:creationId xmlns:a16="http://schemas.microsoft.com/office/drawing/2014/main" id="{1F925525-29D5-4BAB-B3AB-1DCC7621FCC6}"/>
                  </a:ext>
                </a:extLst>
              </p:cNvPr>
              <p:cNvSpPr>
                <a:spLocks noRot="1" noChangeAspect="1" noMove="1" noResize="1" noEditPoints="1" noAdjustHandles="1" noChangeArrowheads="1" noChangeShapeType="1" noTextEdit="1"/>
              </p:cNvSpPr>
              <p:nvPr/>
            </p:nvSpPr>
            <p:spPr>
              <a:xfrm>
                <a:off x="361419" y="4341090"/>
                <a:ext cx="4220725" cy="1139927"/>
              </a:xfrm>
              <a:prstGeom prst="rect">
                <a:avLst/>
              </a:prstGeom>
              <a:blipFill>
                <a:blip r:embed="rId4"/>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1A57B08-AEE1-4D68-82E6-2D7C8FC5EDB0}"/>
              </a:ext>
            </a:extLst>
          </p:cNvPr>
          <p:cNvSpPr txBox="1"/>
          <p:nvPr/>
        </p:nvSpPr>
        <p:spPr>
          <a:xfrm>
            <a:off x="5077011" y="5711688"/>
            <a:ext cx="3984160" cy="1015663"/>
          </a:xfrm>
          <a:prstGeom prst="rect">
            <a:avLst/>
          </a:prstGeom>
          <a:noFill/>
        </p:spPr>
        <p:txBody>
          <a:bodyPr wrap="square" rtlCol="0">
            <a:spAutoFit/>
          </a:bodyPr>
          <a:lstStyle/>
          <a:p>
            <a:r>
              <a:rPr lang="en-US" sz="2000" b="0"/>
              <a:t>In each bin we are estimating a probability!</a:t>
            </a:r>
          </a:p>
          <a:p>
            <a:r>
              <a:rPr lang="en-US" sz="2000" b="0"/>
              <a:t>10 data in each bin = 640 data?</a:t>
            </a:r>
          </a:p>
        </p:txBody>
      </p:sp>
      <p:grpSp>
        <p:nvGrpSpPr>
          <p:cNvPr id="17" name="Group 16">
            <a:extLst>
              <a:ext uri="{FF2B5EF4-FFF2-40B4-BE49-F238E27FC236}">
                <a16:creationId xmlns:a16="http://schemas.microsoft.com/office/drawing/2014/main" id="{0302EB1B-621B-4C3D-B755-0820C93936CC}"/>
              </a:ext>
            </a:extLst>
          </p:cNvPr>
          <p:cNvGrpSpPr/>
          <p:nvPr/>
        </p:nvGrpSpPr>
        <p:grpSpPr>
          <a:xfrm rot="16200000">
            <a:off x="5057240" y="1060437"/>
            <a:ext cx="3339550" cy="3300008"/>
            <a:chOff x="1205948" y="4532247"/>
            <a:chExt cx="3339550" cy="1061942"/>
          </a:xfrm>
        </p:grpSpPr>
        <p:cxnSp>
          <p:nvCxnSpPr>
            <p:cNvPr id="18" name="Straight Connector 17">
              <a:extLst>
                <a:ext uri="{FF2B5EF4-FFF2-40B4-BE49-F238E27FC236}">
                  <a16:creationId xmlns:a16="http://schemas.microsoft.com/office/drawing/2014/main" id="{7CC12F39-5290-48F3-830E-A0822289A65A}"/>
                </a:ext>
              </a:extLst>
            </p:cNvPr>
            <p:cNvCxnSpPr/>
            <p:nvPr/>
          </p:nvCxnSpPr>
          <p:spPr bwMode="auto">
            <a:xfrm flipV="1">
              <a:off x="1205948" y="4558748"/>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6EDB987A-265E-430B-A817-244321EBCC4B}"/>
                </a:ext>
              </a:extLst>
            </p:cNvPr>
            <p:cNvCxnSpPr/>
            <p:nvPr/>
          </p:nvCxnSpPr>
          <p:spPr bwMode="auto">
            <a:xfrm flipV="1">
              <a:off x="1742662" y="4565376"/>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Connector 19">
              <a:extLst>
                <a:ext uri="{FF2B5EF4-FFF2-40B4-BE49-F238E27FC236}">
                  <a16:creationId xmlns:a16="http://schemas.microsoft.com/office/drawing/2014/main" id="{F0D07403-3440-453E-875F-22BE8E603B17}"/>
                </a:ext>
              </a:extLst>
            </p:cNvPr>
            <p:cNvCxnSpPr/>
            <p:nvPr/>
          </p:nvCxnSpPr>
          <p:spPr bwMode="auto">
            <a:xfrm flipV="1">
              <a:off x="2299255" y="4552124"/>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Connector 20">
              <a:extLst>
                <a:ext uri="{FF2B5EF4-FFF2-40B4-BE49-F238E27FC236}">
                  <a16:creationId xmlns:a16="http://schemas.microsoft.com/office/drawing/2014/main" id="{67370898-4D96-4970-BF2D-CAA708A2C3DE}"/>
                </a:ext>
              </a:extLst>
            </p:cNvPr>
            <p:cNvCxnSpPr/>
            <p:nvPr/>
          </p:nvCxnSpPr>
          <p:spPr bwMode="auto">
            <a:xfrm flipV="1">
              <a:off x="2862473" y="4558752"/>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Connector 21">
              <a:extLst>
                <a:ext uri="{FF2B5EF4-FFF2-40B4-BE49-F238E27FC236}">
                  <a16:creationId xmlns:a16="http://schemas.microsoft.com/office/drawing/2014/main" id="{872F7FA0-6733-4DB7-8B65-E2D0618FB022}"/>
                </a:ext>
              </a:extLst>
            </p:cNvPr>
            <p:cNvCxnSpPr/>
            <p:nvPr/>
          </p:nvCxnSpPr>
          <p:spPr bwMode="auto">
            <a:xfrm flipV="1">
              <a:off x="3412436" y="4559736"/>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Connector 22">
              <a:extLst>
                <a:ext uri="{FF2B5EF4-FFF2-40B4-BE49-F238E27FC236}">
                  <a16:creationId xmlns:a16="http://schemas.microsoft.com/office/drawing/2014/main" id="{8D81F114-CF99-41BC-B24F-FAFF2EB1EF0A}"/>
                </a:ext>
              </a:extLst>
            </p:cNvPr>
            <p:cNvCxnSpPr/>
            <p:nvPr/>
          </p:nvCxnSpPr>
          <p:spPr bwMode="auto">
            <a:xfrm flipV="1">
              <a:off x="3988905" y="4532247"/>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a:extLst>
                <a:ext uri="{FF2B5EF4-FFF2-40B4-BE49-F238E27FC236}">
                  <a16:creationId xmlns:a16="http://schemas.microsoft.com/office/drawing/2014/main" id="{D285DA9E-7726-494C-8CD5-DCD135673A73}"/>
                </a:ext>
              </a:extLst>
            </p:cNvPr>
            <p:cNvCxnSpPr/>
            <p:nvPr/>
          </p:nvCxnSpPr>
          <p:spPr bwMode="auto">
            <a:xfrm flipV="1">
              <a:off x="4545498" y="4565904"/>
              <a:ext cx="0" cy="1028285"/>
            </a:xfrm>
            <a:prstGeom prst="line">
              <a:avLst/>
            </a:prstGeom>
            <a:noFill/>
            <a:ln>
              <a:solidFill>
                <a:schemeClr val="tx1"/>
              </a:solidFill>
              <a:prstDash val="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168C63-3175-4BF7-8A9E-4311B1DC00DF}"/>
                  </a:ext>
                </a:extLst>
              </p:cNvPr>
              <p:cNvSpPr txBox="1"/>
              <p:nvPr/>
            </p:nvSpPr>
            <p:spPr>
              <a:xfrm>
                <a:off x="1026000" y="5507524"/>
                <a:ext cx="2891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𝒏</m:t>
                      </m:r>
                      <m:r>
                        <a:rPr lang="en-US" sz="2000" b="1" i="1" smtClean="0">
                          <a:latin typeface="Cambria Math" panose="02040503050406030204" pitchFamily="18" charset="0"/>
                        </a:rPr>
                        <m:t>=</m:t>
                      </m:r>
                      <m:r>
                        <a:rPr lang="en-US" sz="2000" b="1" i="1" smtClean="0">
                          <a:latin typeface="Cambria Math" panose="02040503050406030204" pitchFamily="18" charset="0"/>
                        </a:rPr>
                        <m:t>𝑫𝒂𝒕𝒂</m:t>
                      </m:r>
                      <m:r>
                        <a:rPr lang="en-US" sz="2000" b="1" i="1" smtClean="0">
                          <a:latin typeface="Cambria Math" panose="02040503050406030204" pitchFamily="18" charset="0"/>
                        </a:rPr>
                        <m:t>/</m:t>
                      </m:r>
                      <m:r>
                        <a:rPr lang="en-US" sz="2000" b="1" i="1" smtClean="0">
                          <a:latin typeface="Cambria Math" panose="02040503050406030204" pitchFamily="18" charset="0"/>
                        </a:rPr>
                        <m:t>𝑩𝒊𝒏</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𝑩𝒊𝒏𝒔</m:t>
                          </m:r>
                        </m:e>
                        <m:sup>
                          <m:r>
                            <a:rPr lang="en-US" sz="2000" b="1" i="1" smtClean="0">
                              <a:latin typeface="Cambria Math" panose="02040503050406030204" pitchFamily="18" charset="0"/>
                              <a:ea typeface="Cambria Math" panose="02040503050406030204" pitchFamily="18" charset="0"/>
                            </a:rPr>
                            <m:t>𝒎</m:t>
                          </m:r>
                        </m:sup>
                      </m:sSup>
                    </m:oMath>
                  </m:oMathPara>
                </a14:m>
                <a:endParaRPr lang="en-US" sz="2000"/>
              </a:p>
            </p:txBody>
          </p:sp>
        </mc:Choice>
        <mc:Fallback xmlns="">
          <p:sp>
            <p:nvSpPr>
              <p:cNvPr id="6" name="TextBox 5">
                <a:extLst>
                  <a:ext uri="{FF2B5EF4-FFF2-40B4-BE49-F238E27FC236}">
                    <a16:creationId xmlns:a16="http://schemas.microsoft.com/office/drawing/2014/main" id="{AA168C63-3175-4BF7-8A9E-4311B1DC00DF}"/>
                  </a:ext>
                </a:extLst>
              </p:cNvPr>
              <p:cNvSpPr txBox="1">
                <a:spLocks noRot="1" noChangeAspect="1" noMove="1" noResize="1" noEditPoints="1" noAdjustHandles="1" noChangeArrowheads="1" noChangeShapeType="1" noTextEdit="1"/>
              </p:cNvSpPr>
              <p:nvPr/>
            </p:nvSpPr>
            <p:spPr>
              <a:xfrm>
                <a:off x="1026000" y="5507524"/>
                <a:ext cx="2891561" cy="400110"/>
              </a:xfrm>
              <a:prstGeom prst="rect">
                <a:avLst/>
              </a:prstGeom>
              <a:blipFill>
                <a:blip r:embed="rId5"/>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335655368"/>
      </p:ext>
    </p:extLst>
  </p:cSld>
  <p:clrMapOvr>
    <a:masterClrMapping/>
  </p:clrMapOvr>
</p:sld>
</file>

<file path=ppt/theme/theme1.xml><?xml version="1.0" encoding="utf-8"?>
<a:theme xmlns:a="http://schemas.openxmlformats.org/drawingml/2006/main" name="Microsoft Office 98">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Microsoft Office 9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Microsoft Office 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crosoft Office 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crosoft Office 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crosoft Office 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crosoft Office 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crosoft Office 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crosoft Office 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TotalTime>
  <Words>6132</Words>
  <Application>Microsoft Office PowerPoint</Application>
  <PresentationFormat>Letter Paper (8.5x11 in)</PresentationFormat>
  <Paragraphs>1376</Paragraphs>
  <Slides>84</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MS PGothic</vt:lpstr>
      <vt:lpstr>MS PGothic</vt:lpstr>
      <vt:lpstr>Arial</vt:lpstr>
      <vt:lpstr>Calibri</vt:lpstr>
      <vt:lpstr>Calibri-Bold</vt:lpstr>
      <vt:lpstr>Cambria Math</vt:lpstr>
      <vt:lpstr>Symbol</vt:lpstr>
      <vt:lpstr>Microsoft Office 98</vt:lpstr>
      <vt:lpstr>PowerPoint Presentation</vt:lpstr>
      <vt:lpstr>PowerPoint Presentation</vt:lpstr>
      <vt:lpstr>Motivation for Multivariate Methods</vt:lpstr>
      <vt:lpstr>Curse of Dimensionality</vt:lpstr>
      <vt:lpstr>Visualization</vt:lpstr>
      <vt:lpstr>Visualization</vt:lpstr>
      <vt:lpstr>Visualization</vt:lpstr>
      <vt:lpstr>Inferring Joint Probabilities</vt:lpstr>
      <vt:lpstr>Inferring Joint Probabilities</vt:lpstr>
      <vt:lpstr>Coverage</vt:lpstr>
      <vt:lpstr>Coverage</vt:lpstr>
      <vt:lpstr>Multicollinearity Feature Redundancy</vt:lpstr>
      <vt:lpstr>Motivation for Multivariate Methods</vt:lpstr>
      <vt:lpstr>Motivation for Multivariate Methods</vt:lpstr>
      <vt:lpstr>Bivariate Statistics What is Bivariate Analysis?</vt:lpstr>
      <vt:lpstr>Bivariate Statistics What is Bivariate Analysis?</vt:lpstr>
      <vt:lpstr>Bivariate Statistics What is Bivariate Analysis?</vt:lpstr>
      <vt:lpstr>Bivariate Statistics Pearson’s Correlation Coefficient</vt:lpstr>
      <vt:lpstr>Bivariate Statistics Variance and Covariance</vt:lpstr>
      <vt:lpstr>Bivariate Statistics Spearman’s Rank Correlation Coefficient</vt:lpstr>
      <vt:lpstr>Bivariate Statistics Pearson’s Correlation Coefficient</vt:lpstr>
      <vt:lpstr>Bivariate Statistics Correlation and Causation</vt:lpstr>
      <vt:lpstr>Bivariate Statistics Correlation and Causation</vt:lpstr>
      <vt:lpstr>Bivariate Statistics Comical Examples of Correlation and Causation</vt:lpstr>
      <vt:lpstr>Bivariate Statistics Exercise with Pearson’s Correlation Coefficient</vt:lpstr>
      <vt:lpstr>Bivariate Statistics Exercise with Pearson’s Correlation Coefficient</vt:lpstr>
      <vt:lpstr>Bivariate Statistics Exercise with Pearson’s Correlation Coefficient</vt:lpstr>
      <vt:lpstr>Bivariate Statistics Exercise with Pearson’s Correlation Coefficient</vt:lpstr>
      <vt:lpstr>Bivariate Statistics Measuring Linear Relationships with the Correlation Coefficient</vt:lpstr>
      <vt:lpstr>Bivariate Statistics Measuring Linear Relationships with the Correlation Coefficient</vt:lpstr>
      <vt:lpstr>Bivariate Statistics Partial Correlation</vt:lpstr>
      <vt:lpstr>Bivariate Statistics Partial Correlation</vt:lpstr>
      <vt:lpstr>Bivariate Statistics Partial Correlation</vt:lpstr>
      <vt:lpstr>Bivariate Statistics Matrix Scatter Plots</vt:lpstr>
      <vt:lpstr>PowerPoint Presentation</vt:lpstr>
      <vt:lpstr>Probability Definitions Conditional, Marginal and Joint Probability</vt:lpstr>
      <vt:lpstr>Probability Definitions Conditional, Marginal and Joint Probability</vt:lpstr>
      <vt:lpstr>Marginal, Conditional and Joint Probability</vt:lpstr>
      <vt:lpstr>Marginal, Conditional and Joint Probability</vt:lpstr>
      <vt:lpstr>Marginal, Conditional and Joint Probability</vt:lpstr>
      <vt:lpstr>Marginal, Conditional and Joint Probability</vt:lpstr>
      <vt:lpstr>Marginal, Conditional and Joint Probability</vt:lpstr>
      <vt:lpstr>Marginal, Conditional and Joint Probability</vt:lpstr>
      <vt:lpstr>Marginal, Conditional and Joint Probability</vt:lpstr>
      <vt:lpstr>Marginal, Conditional and Joint Probability</vt:lpstr>
      <vt:lpstr>Marginal, Conditional and Joint Probability</vt:lpstr>
      <vt:lpstr>Marginal, Conditional and Joint Probability</vt:lpstr>
      <vt:lpstr>Conditional, Marginal and Joint Hands-on</vt:lpstr>
      <vt:lpstr>Conditional, Marginal and Joint Hands-on</vt:lpstr>
      <vt:lpstr>Conditional, Marginal and Joint Hands-on</vt:lpstr>
      <vt:lpstr>Conditional, Marginal and Joint Hands-on</vt:lpstr>
      <vt:lpstr>Multivariate Analysis Demo</vt:lpstr>
      <vt:lpstr>Multivariate Topics</vt:lpstr>
      <vt:lpstr>Multivariate New Tools</vt:lpstr>
      <vt:lpstr>PowerPoint Presentation</vt:lpstr>
      <vt:lpstr>Feature Ranking Motivation</vt:lpstr>
      <vt:lpstr>Feature Ranking Motivation</vt:lpstr>
      <vt:lpstr>What is Feature Ranking?</vt:lpstr>
      <vt:lpstr>What is Feature Ranking?</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Metrics</vt:lpstr>
      <vt:lpstr>Feature Ranking Demonstration in Python</vt:lpstr>
      <vt:lpstr>PowerPoint Presentation</vt:lpstr>
      <vt:lpstr>Multivariate Kriging</vt:lpstr>
      <vt:lpstr>Multivariate New 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Geostatistics            Lecture 1</dc:title>
  <dc:subject/>
  <dc:creator>iml</dc:creator>
  <cp:keywords/>
  <dc:description/>
  <cp:lastModifiedBy>Pyrcz, Michael</cp:lastModifiedBy>
  <cp:revision>3</cp:revision>
  <cp:lastPrinted>2000-01-19T16:18:49Z</cp:lastPrinted>
  <dcterms:created xsi:type="dcterms:W3CDTF">1998-02-20T08:56:31Z</dcterms:created>
  <dcterms:modified xsi:type="dcterms:W3CDTF">2019-06-03T23:34:17Z</dcterms:modified>
</cp:coreProperties>
</file>